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notesSlides/notesSlide66.xml" ContentType="application/vnd.openxmlformats-officedocument.presentationml.notesSlide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erverZoom="10000" strictFirstAndLastChars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1322" r:id="rId2"/>
    <p:sldId id="1273" r:id="rId3"/>
    <p:sldId id="1193" r:id="rId4"/>
    <p:sldId id="1065" r:id="rId5"/>
    <p:sldId id="1066" r:id="rId6"/>
    <p:sldId id="1067" r:id="rId7"/>
    <p:sldId id="1068" r:id="rId8"/>
    <p:sldId id="1069" r:id="rId9"/>
    <p:sldId id="1070" r:id="rId10"/>
    <p:sldId id="1071" r:id="rId11"/>
    <p:sldId id="1267" r:id="rId12"/>
    <p:sldId id="1268" r:id="rId13"/>
    <p:sldId id="1072" r:id="rId14"/>
    <p:sldId id="1319" r:id="rId15"/>
    <p:sldId id="1073" r:id="rId16"/>
    <p:sldId id="1222" r:id="rId17"/>
    <p:sldId id="1223" r:id="rId18"/>
    <p:sldId id="1224" r:id="rId19"/>
    <p:sldId id="798" r:id="rId20"/>
    <p:sldId id="1063" r:id="rId21"/>
    <p:sldId id="1250" r:id="rId22"/>
    <p:sldId id="1230" r:id="rId23"/>
    <p:sldId id="1054" r:id="rId24"/>
    <p:sldId id="1320" r:id="rId25"/>
    <p:sldId id="1055" r:id="rId26"/>
    <p:sldId id="1057" r:id="rId27"/>
    <p:sldId id="1236" r:id="rId28"/>
    <p:sldId id="1056" r:id="rId29"/>
    <p:sldId id="1017" r:id="rId30"/>
    <p:sldId id="1256" r:id="rId31"/>
    <p:sldId id="1148" r:id="rId32"/>
    <p:sldId id="1149" r:id="rId33"/>
    <p:sldId id="1190" r:id="rId34"/>
    <p:sldId id="1150" r:id="rId35"/>
    <p:sldId id="1151" r:id="rId36"/>
    <p:sldId id="1157" r:id="rId37"/>
    <p:sldId id="1275" r:id="rId38"/>
    <p:sldId id="1276" r:id="rId39"/>
    <p:sldId id="1277" r:id="rId40"/>
    <p:sldId id="1279" r:id="rId41"/>
    <p:sldId id="1281" r:id="rId42"/>
    <p:sldId id="1284" r:id="rId43"/>
    <p:sldId id="1318" r:id="rId44"/>
    <p:sldId id="1286" r:id="rId45"/>
    <p:sldId id="1287" r:id="rId46"/>
    <p:sldId id="1289" r:id="rId47"/>
    <p:sldId id="1290" r:id="rId48"/>
    <p:sldId id="1292" r:id="rId49"/>
    <p:sldId id="1294" r:id="rId50"/>
    <p:sldId id="1296" r:id="rId51"/>
    <p:sldId id="1297" r:id="rId52"/>
    <p:sldId id="1298" r:id="rId53"/>
    <p:sldId id="1299" r:id="rId54"/>
    <p:sldId id="1302" r:id="rId55"/>
    <p:sldId id="1301" r:id="rId56"/>
    <p:sldId id="1303" r:id="rId57"/>
    <p:sldId id="1304" r:id="rId58"/>
    <p:sldId id="1305" r:id="rId59"/>
    <p:sldId id="1220" r:id="rId60"/>
    <p:sldId id="1315" r:id="rId61"/>
    <p:sldId id="1306" r:id="rId62"/>
    <p:sldId id="1307" r:id="rId63"/>
    <p:sldId id="1312" r:id="rId64"/>
    <p:sldId id="1311" r:id="rId65"/>
    <p:sldId id="1317" r:id="rId66"/>
    <p:sldId id="1308" r:id="rId67"/>
    <p:sldId id="1313" r:id="rId68"/>
    <p:sldId id="1321" r:id="rId69"/>
    <p:sldId id="1316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60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60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60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60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0000"/>
    <a:srgbClr val="E8E8E8"/>
    <a:srgbClr val="FF8000"/>
    <a:srgbClr val="0000FF"/>
    <a:srgbClr val="FF31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816" y="-104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4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4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4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FD3C4CD-CDC4-0940-9532-8C8FD920D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7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5350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1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EB166D2-1728-C549-BFE5-751EA924C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F7331-F2F4-F04D-BCE2-864445D89352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6D428-426C-DA45-86E3-A50E6A26CF67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Media are more democratic, but democracy in this case is about participation, not voting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782E5-FDDC-F241-B285-7BDB3ECDFF25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Media are more democratic, but democracy in this case is about participation, not voting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4960E-4319-484F-8905-769BBC4BF845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Media are more democratic, but democracy in this case is about participation, not voting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0A88-28C5-134E-B396-290F6C56142B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Media are more democratic, but democracy in this case is about participation, not voting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C8EBE-8A81-2E40-8579-861D92E2039D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A9083-110F-7845-92D6-3D7F5E08F4C3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7A594-E2AC-544D-A432-BD6F6DB8C181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62D83-88CE-A14D-AA25-9D93F74ADF8F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16B66-C36A-F040-B200-97923D668EC4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68E6A-19D9-4447-8032-4820ED60DC97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A84C8-0D5B-834F-B6F3-D6CBD7C04A13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29429-9D88-E24F-9FBA-810B2B3304A0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8CC86-507A-A644-B099-2B58A253A38E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039B9-9D82-F346-ADB2-E537A255DEB0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B48AC-5E58-E044-98C7-C5192FAAD475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87677-19AC-294A-BC5A-6FC8BB695A2E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BF7C7-57E2-4140-BC85-A26AF7D9C041}" type="slidenum">
              <a:rPr lang="en-US"/>
              <a:pPr/>
              <a:t>25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C9CFC-B699-D448-93BA-838C869D23A9}" type="slidenum">
              <a:rPr lang="en-US"/>
              <a:pPr/>
              <a:t>26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12875-47FC-6541-8C28-67F536388CF2}" type="slidenum">
              <a:rPr lang="en-US"/>
              <a:pPr/>
              <a:t>27</a:t>
            </a:fld>
            <a:endParaRPr lang="en-US"/>
          </a:p>
        </p:txBody>
      </p:sp>
      <p:sp>
        <p:nvSpPr>
          <p:cNvPr id="6758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8A154-93B0-4A4F-8181-BF1D5A47A66F}" type="slidenum">
              <a:rPr lang="en-US"/>
              <a:pPr/>
              <a:t>28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5917D-1018-6D48-9B17-9FA02131A13A}" type="slidenum">
              <a:rPr lang="en-US"/>
              <a:pPr/>
              <a:t>29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74D32-824E-CD4A-8815-C6F1C2D5A2DC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66816-0BD3-CD44-A9F5-2A677CAD951C}" type="slidenum">
              <a:rPr lang="en-US"/>
              <a:pPr/>
              <a:t>30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BDB81-E694-9A40-A33C-B25ED35DB51D}" type="slidenum">
              <a:rPr lang="en-US"/>
              <a:pPr/>
              <a:t>31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30C80-6E4B-7143-9978-B9E89B1B5F85}" type="slidenum">
              <a:rPr lang="en-US"/>
              <a:pPr/>
              <a:t>32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6098A-0602-3F4E-A560-BECD5B6588D9}" type="slidenum">
              <a:rPr lang="en-US"/>
              <a:pPr/>
              <a:t>33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1E585-6A9E-A245-B5F8-5D1A3259367E}" type="slidenum">
              <a:rPr lang="en-US"/>
              <a:pPr/>
              <a:t>34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4CCB5-B90C-264B-865F-9D1990A91D52}" type="slidenum">
              <a:rPr lang="en-US"/>
              <a:pPr/>
              <a:t>35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1E083-17F1-7B4A-BEEC-36551738B870}" type="slidenum">
              <a:rPr lang="en-US"/>
              <a:pPr/>
              <a:t>36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7BFC5-A049-6841-81F2-B8B6ADA51A8A}" type="slidenum">
              <a:rPr lang="en-US"/>
              <a:pPr/>
              <a:t>37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1CDF4-7327-C442-9169-82F7C9EAC94F}" type="slidenum">
              <a:rPr lang="en-US"/>
              <a:pPr/>
              <a:t>38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3A9BB-A4EC-1241-BA0B-9B21347422DF}" type="slidenum">
              <a:rPr lang="en-US"/>
              <a:pPr/>
              <a:t>39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FF829-230A-2D4F-9CF8-0F78D9EF0845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Media are more democratic, but democracy in this case is about participation, not voting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ACA0B-9FBC-AD49-ACFF-8C21FFE4AE0F}" type="slidenum">
              <a:rPr lang="en-US"/>
              <a:pPr/>
              <a:t>40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6822C-6030-7E45-AF41-13BF63C478A9}" type="slidenum">
              <a:rPr lang="en-US"/>
              <a:pPr/>
              <a:t>41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3CC3B-E9FC-9F40-BB8D-6AF04DCB1010}" type="slidenum">
              <a:rPr lang="en-US"/>
              <a:pPr/>
              <a:t>42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DFACC-F1D1-FD4B-8C87-5B4880AB772C}" type="slidenum">
              <a:rPr lang="en-US"/>
              <a:pPr/>
              <a:t>43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AB12D-1167-7547-BE95-FC30E6641CB8}" type="slidenum">
              <a:rPr lang="en-US"/>
              <a:pPr/>
              <a:t>44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0DCF9-E411-294C-AF51-95624892524D}" type="slidenum">
              <a:rPr lang="en-US"/>
              <a:pPr/>
              <a:t>45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1A787-13DC-A24A-86F1-D407121EAF13}" type="slidenum">
              <a:rPr lang="en-US"/>
              <a:pPr/>
              <a:t>46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6EFE8-BBE6-9945-B161-718E4AFE711D}" type="slidenum">
              <a:rPr lang="en-US"/>
              <a:pPr/>
              <a:t>47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B8C14-A97A-FC49-B145-D7139C9C29A3}" type="slidenum">
              <a:rPr lang="en-US"/>
              <a:pPr/>
              <a:t>48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58631-6BEA-3343-A642-2CED9614F4D4}" type="slidenum">
              <a:rPr lang="en-US"/>
              <a:pPr/>
              <a:t>49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2C5DF-2C89-D647-9183-D27B3A67DF69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Media are more democratic, but democracy in this case is about participation, not voting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DF1E2-F202-2D4A-BDFD-773566F29281}" type="slidenum">
              <a:rPr lang="en-US"/>
              <a:pPr/>
              <a:t>50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37424-C33A-274D-BE8E-A8D3E8DEF9DD}" type="slidenum">
              <a:rPr lang="en-US"/>
              <a:pPr/>
              <a:t>51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9F33C-4627-DA48-9F98-AF22F20270CD}" type="slidenum">
              <a:rPr lang="en-US"/>
              <a:pPr/>
              <a:t>52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11F46-3CF2-5E45-A973-D0C1B19C85D8}" type="slidenum">
              <a:rPr lang="en-US"/>
              <a:pPr/>
              <a:t>53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C58C2-B3AD-EC4F-AB58-6266751EAEAE}" type="slidenum">
              <a:rPr lang="en-US"/>
              <a:pPr/>
              <a:t>54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4512F-BF42-024C-A4CD-201AB9518578}" type="slidenum">
              <a:rPr lang="en-US"/>
              <a:pPr/>
              <a:t>55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947D8-7F71-7840-B7FC-CC0DC73F5916}" type="slidenum">
              <a:rPr lang="en-US"/>
              <a:pPr/>
              <a:t>56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66557-7F2C-3F4C-B708-E25276ED4997}" type="slidenum">
              <a:rPr lang="en-US"/>
              <a:pPr/>
              <a:t>57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D6293-3749-D34F-A4CF-5D783767A361}" type="slidenum">
              <a:rPr lang="en-US"/>
              <a:pPr/>
              <a:t>58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4F702-8647-F545-9FF0-AC9DDE763E06}" type="slidenum">
              <a:rPr lang="en-US"/>
              <a:pPr/>
              <a:t>59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10867-FD28-B74C-B989-4AF3CFDBB93E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Media are more democratic, but democracy in this case is about participation, not voting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BB53F-F9BB-3E4D-91F2-E20236298B4D}" type="slidenum">
              <a:rPr lang="en-US"/>
              <a:pPr/>
              <a:t>60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C44CD-F0C9-5840-9182-C7BFC87FC76D}" type="slidenum">
              <a:rPr lang="en-US"/>
              <a:pPr/>
              <a:t>61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26A93-0A7D-BA41-B365-2EF85EB460AD}" type="slidenum">
              <a:rPr lang="en-US"/>
              <a:pPr/>
              <a:t>62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D6588-7C58-734E-93A8-99C9B09EAB40}" type="slidenum">
              <a:rPr lang="en-US"/>
              <a:pPr/>
              <a:t>63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8F92E-D385-1242-A479-EA45422CB79F}" type="slidenum">
              <a:rPr lang="en-US"/>
              <a:pPr/>
              <a:t>64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ED44D-4119-1A46-96F7-94CC1D4DF2A8}" type="slidenum">
              <a:rPr lang="en-US"/>
              <a:pPr/>
              <a:t>65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DF3669-D3B8-914E-8927-F0C9C19A782A}" type="slidenum">
              <a:rPr lang="en-US"/>
              <a:pPr/>
              <a:t>66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BF657-7360-EB48-8F3B-A5757B155E53}" type="slidenum">
              <a:rPr lang="en-US"/>
              <a:pPr/>
              <a:t>67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DF3669-D3B8-914E-8927-F0C9C19A782A}" type="slidenum">
              <a:rPr lang="en-US"/>
              <a:pPr/>
              <a:t>68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7AAF5-A713-C94C-9BF2-36E3565C3122}" type="slidenum">
              <a:rPr lang="en-US"/>
              <a:pPr/>
              <a:t>69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i-FI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08B33-430A-9449-A035-78FFDD510289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Media are more democratic, but democracy in this case is about participation, not voting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06F65-2271-3443-A760-91B81072A633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Media are more democratic, but democracy in this case is about participation, not voting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A76DA-0844-694A-87FC-6C835F93387F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Media are more democratic, but democracy in this case is about participation, not voting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/>
          </p:cNvSpPr>
          <p:nvPr/>
        </p:nvSpPr>
        <p:spPr bwMode="auto">
          <a:xfrm>
            <a:off x="2667000" y="762000"/>
            <a:ext cx="5257800" cy="5181600"/>
          </a:xfrm>
          <a:custGeom>
            <a:avLst/>
            <a:gdLst/>
            <a:ahLst/>
            <a:cxnLst>
              <a:cxn ang="0">
                <a:pos x="5000" y="0"/>
              </a:cxn>
              <a:cxn ang="0">
                <a:pos x="0" y="5000"/>
              </a:cxn>
              <a:cxn ang="0">
                <a:pos x="5000" y="10000"/>
              </a:cxn>
              <a:cxn ang="0">
                <a:pos x="10000" y="5000"/>
              </a:cxn>
              <a:cxn ang="0">
                <a:pos x="5000" y="0"/>
              </a:cxn>
              <a:cxn ang="0">
                <a:pos x="5000" y="0"/>
              </a:cxn>
            </a:cxnLst>
            <a:rect l="0" t="0" r="r" b="b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xStyles>
    <p:titleStyle>
      <a:lvl1pPr marL="304800" indent="-279400" algn="l" rtl="0" eaLnBrk="0" fontAlgn="base" hangingPunct="0">
        <a:lnSpc>
          <a:spcPts val="5275"/>
        </a:lnSpc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marL="304800" indent="-279400" algn="l" rtl="0" eaLnBrk="0" fontAlgn="base" hangingPunct="0">
        <a:lnSpc>
          <a:spcPts val="5275"/>
        </a:lnSpc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marL="304800" indent="-279400" algn="l" rtl="0" eaLnBrk="0" fontAlgn="base" hangingPunct="0">
        <a:lnSpc>
          <a:spcPts val="5275"/>
        </a:lnSpc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marL="304800" indent="-279400" algn="l" rtl="0" eaLnBrk="0" fontAlgn="base" hangingPunct="0">
        <a:lnSpc>
          <a:spcPts val="5275"/>
        </a:lnSpc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marL="304800" indent="-279400" algn="l" rtl="0" eaLnBrk="0" fontAlgn="base" hangingPunct="0">
        <a:lnSpc>
          <a:spcPts val="5275"/>
        </a:lnSpc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762000" indent="-279400" algn="l" rtl="0" eaLnBrk="0" fontAlgn="base" hangingPunct="0">
        <a:lnSpc>
          <a:spcPts val="5275"/>
        </a:lnSpc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pitchFamily="-65" charset="0"/>
        </a:defRPr>
      </a:lvl6pPr>
      <a:lvl7pPr marL="1219200" indent="-279400" algn="l" rtl="0" eaLnBrk="0" fontAlgn="base" hangingPunct="0">
        <a:lnSpc>
          <a:spcPts val="5275"/>
        </a:lnSpc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pitchFamily="-65" charset="0"/>
        </a:defRPr>
      </a:lvl7pPr>
      <a:lvl8pPr marL="1676400" indent="-279400" algn="l" rtl="0" eaLnBrk="0" fontAlgn="base" hangingPunct="0">
        <a:lnSpc>
          <a:spcPts val="5275"/>
        </a:lnSpc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pitchFamily="-65" charset="0"/>
        </a:defRPr>
      </a:lvl8pPr>
      <a:lvl9pPr marL="2133600" indent="-279400" algn="l" rtl="0" eaLnBrk="0" fontAlgn="base" hangingPunct="0">
        <a:lnSpc>
          <a:spcPts val="5275"/>
        </a:lnSpc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pitchFamily="-65" charset="0"/>
        </a:defRPr>
      </a:lvl9pPr>
    </p:titleStyle>
    <p:bodyStyle>
      <a:lvl1pPr marL="366713" indent="-341313" algn="l" rtl="0" eaLnBrk="0" fontAlgn="base" hangingPunct="0">
        <a:lnSpc>
          <a:spcPts val="3838"/>
        </a:lnSpc>
        <a:spcBef>
          <a:spcPct val="0"/>
        </a:spcBef>
        <a:spcAft>
          <a:spcPts val="763"/>
        </a:spcAft>
        <a:buClr>
          <a:srgbClr val="00FFCC"/>
        </a:buClr>
        <a:buSzPct val="69000"/>
        <a:buFont typeface="Wingdings" charset="2"/>
        <a:buChar char=""/>
        <a:defRPr sz="3200">
          <a:solidFill>
            <a:srgbClr val="FFCC99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844550" indent="-387350" algn="l" rtl="0" eaLnBrk="0" fontAlgn="base" hangingPunct="0">
        <a:lnSpc>
          <a:spcPts val="3363"/>
        </a:lnSpc>
        <a:spcBef>
          <a:spcPct val="0"/>
        </a:spcBef>
        <a:spcAft>
          <a:spcPts val="663"/>
        </a:spcAft>
        <a:buClr>
          <a:srgbClr val="00FFCC"/>
        </a:buClr>
        <a:buSzPct val="100000"/>
        <a:buFont typeface="Times New Roman" charset="0"/>
        <a:buChar char="–"/>
        <a:defRPr sz="2800">
          <a:solidFill>
            <a:srgbClr val="FFCC99"/>
          </a:solidFill>
          <a:latin typeface="+mn-lt"/>
          <a:ea typeface="ＭＳ Ｐゴシック" pitchFamily="-65" charset="-128"/>
        </a:defRPr>
      </a:lvl2pPr>
      <a:lvl3pPr marL="1274763" indent="-360363" algn="l" rtl="0" eaLnBrk="0" fontAlgn="base" hangingPunct="0">
        <a:lnSpc>
          <a:spcPts val="2875"/>
        </a:lnSpc>
        <a:spcBef>
          <a:spcPct val="0"/>
        </a:spcBef>
        <a:spcAft>
          <a:spcPts val="575"/>
        </a:spcAft>
        <a:buClr>
          <a:srgbClr val="00FFCC"/>
        </a:buClr>
        <a:buSzPct val="64000"/>
        <a:buFont typeface="Wingdings" charset="2"/>
        <a:buChar char=""/>
        <a:defRPr sz="2400">
          <a:solidFill>
            <a:srgbClr val="FFCC99"/>
          </a:solidFill>
          <a:latin typeface="+mn-lt"/>
          <a:ea typeface="ＭＳ Ｐゴシック" pitchFamily="-65" charset="-128"/>
        </a:defRPr>
      </a:lvl3pPr>
      <a:lvl4pPr marL="1752600" indent="-381000" algn="l" rtl="0" eaLnBrk="0" fontAlgn="base" hangingPunct="0">
        <a:lnSpc>
          <a:spcPts val="2400"/>
        </a:lnSpc>
        <a:spcBef>
          <a:spcPct val="0"/>
        </a:spcBef>
        <a:spcAft>
          <a:spcPts val="475"/>
        </a:spcAft>
        <a:buClr>
          <a:srgbClr val="00FFCC"/>
        </a:buClr>
        <a:buSzPct val="100000"/>
        <a:buFont typeface="Times New Roman" charset="0"/>
        <a:buChar char="–"/>
        <a:defRPr sz="2000">
          <a:solidFill>
            <a:srgbClr val="FFCC99"/>
          </a:solidFill>
          <a:latin typeface="+mn-lt"/>
          <a:ea typeface="ＭＳ Ｐゴシック" pitchFamily="-65" charset="-128"/>
        </a:defRPr>
      </a:lvl4pPr>
      <a:lvl5pPr marL="2247900" indent="-4191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00FFCC"/>
        </a:buClr>
        <a:buSzPct val="100000"/>
        <a:buFont typeface="Times New Roman" charset="0"/>
        <a:buChar char="•"/>
        <a:defRPr sz="2000">
          <a:solidFill>
            <a:srgbClr val="FFCC99"/>
          </a:solidFill>
          <a:latin typeface="+mn-lt"/>
          <a:ea typeface="ＭＳ Ｐゴシック" pitchFamily="-65" charset="-128"/>
        </a:defRPr>
      </a:lvl5pPr>
      <a:lvl6pPr marL="2705100" indent="-4191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00FFCC"/>
        </a:buClr>
        <a:buSzPct val="100000"/>
        <a:buFont typeface="Times New Roman" pitchFamily="-65" charset="0"/>
        <a:buChar char="•"/>
        <a:defRPr sz="2000">
          <a:solidFill>
            <a:srgbClr val="FFCC99"/>
          </a:solidFill>
          <a:latin typeface="+mn-lt"/>
          <a:ea typeface="ＭＳ Ｐゴシック" pitchFamily="-65" charset="-128"/>
        </a:defRPr>
      </a:lvl6pPr>
      <a:lvl7pPr marL="3162300" indent="-4191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00FFCC"/>
        </a:buClr>
        <a:buSzPct val="100000"/>
        <a:buFont typeface="Times New Roman" pitchFamily="-65" charset="0"/>
        <a:buChar char="•"/>
        <a:defRPr sz="2000">
          <a:solidFill>
            <a:srgbClr val="FFCC99"/>
          </a:solidFill>
          <a:latin typeface="+mn-lt"/>
          <a:ea typeface="ＭＳ Ｐゴシック" pitchFamily="-65" charset="-128"/>
        </a:defRPr>
      </a:lvl7pPr>
      <a:lvl8pPr marL="3619500" indent="-4191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00FFCC"/>
        </a:buClr>
        <a:buSzPct val="100000"/>
        <a:buFont typeface="Times New Roman" pitchFamily="-65" charset="0"/>
        <a:buChar char="•"/>
        <a:defRPr sz="2000">
          <a:solidFill>
            <a:srgbClr val="FFCC99"/>
          </a:solidFill>
          <a:latin typeface="+mn-lt"/>
          <a:ea typeface="ＭＳ Ｐゴシック" pitchFamily="-65" charset="-128"/>
        </a:defRPr>
      </a:lvl8pPr>
      <a:lvl9pPr marL="4076700" indent="-4191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00FFCC"/>
        </a:buClr>
        <a:buSzPct val="100000"/>
        <a:buFont typeface="Times New Roman" pitchFamily="-65" charset="0"/>
        <a:buChar char="•"/>
        <a:defRPr sz="2000">
          <a:solidFill>
            <a:srgbClr val="FFCC99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20.png"/><Relationship Id="rId1" Type="http://schemas.openxmlformats.org/officeDocument/2006/relationships/video" Target="file://localhost/Volumes/working/Talks/Berkman%20April%202011/TSUNAMI.mov" TargetMode="Externa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4114800" y="5105400"/>
            <a:ext cx="335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fi-FI" sz="1200">
              <a:solidFill>
                <a:schemeClr val="tx1"/>
              </a:solidFill>
            </a:endParaRPr>
          </a:p>
        </p:txBody>
      </p:sp>
      <p:sp>
        <p:nvSpPr>
          <p:cNvPr id="15363" name="Text Box 4"/>
          <p:cNvSpPr txBox="1">
            <a:spLocks/>
          </p:cNvSpPr>
          <p:nvPr/>
        </p:nvSpPr>
        <p:spPr bwMode="auto">
          <a:xfrm>
            <a:off x="5029200" y="5851525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i-FI" sz="2000"/>
          </a:p>
        </p:txBody>
      </p:sp>
      <p:sp>
        <p:nvSpPr>
          <p:cNvPr id="15364" name="Rectangle 5"/>
          <p:cNvSpPr>
            <a:spLocks/>
          </p:cNvSpPr>
          <p:nvPr/>
        </p:nvSpPr>
        <p:spPr bwMode="auto">
          <a:xfrm>
            <a:off x="6237288" y="5395913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fi-FI"/>
          </a:p>
        </p:txBody>
      </p:sp>
      <p:sp>
        <p:nvSpPr>
          <p:cNvPr id="15365" name="Rectangle 10"/>
          <p:cNvSpPr>
            <a:spLocks/>
          </p:cNvSpPr>
          <p:nvPr/>
        </p:nvSpPr>
        <p:spPr bwMode="auto">
          <a:xfrm>
            <a:off x="1050925" y="3578225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5366" name="Text Box 18"/>
          <p:cNvSpPr txBox="1">
            <a:spLocks/>
          </p:cNvSpPr>
          <p:nvPr/>
        </p:nvSpPr>
        <p:spPr bwMode="auto">
          <a:xfrm>
            <a:off x="685800" y="1600200"/>
            <a:ext cx="77724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Helvetica" charset="0"/>
              </a:rPr>
              <a:t>Mediactive:</a:t>
            </a:r>
          </a:p>
          <a:p>
            <a:pPr algn="ct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sz="3200" i="1">
                <a:solidFill>
                  <a:srgbClr val="0000FF"/>
                </a:solidFill>
                <a:latin typeface="Helvetica" charset="0"/>
              </a:rPr>
              <a:t>Using </a:t>
            </a:r>
            <a:r>
              <a:rPr lang="en-US" sz="3200">
                <a:solidFill>
                  <a:srgbClr val="0000FF"/>
                </a:solidFill>
                <a:latin typeface="Helvetica" charset="0"/>
              </a:rPr>
              <a:t>Media in a Networked Age</a:t>
            </a:r>
          </a:p>
        </p:txBody>
      </p:sp>
      <p:sp>
        <p:nvSpPr>
          <p:cNvPr id="15367" name="Rectangle 21"/>
          <p:cNvSpPr>
            <a:spLocks noChangeArrowheads="1"/>
          </p:cNvSpPr>
          <p:nvPr/>
        </p:nvSpPr>
        <p:spPr bwMode="auto">
          <a:xfrm>
            <a:off x="3048000" y="5791200"/>
            <a:ext cx="5819775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9888" indent="-279400" algn="r">
              <a:lnSpc>
                <a:spcPts val="2000"/>
              </a:lnSpc>
              <a:spcAft>
                <a:spcPts val="763"/>
              </a:spcAft>
              <a:buClr>
                <a:srgbClr val="00FFCC"/>
              </a:buClr>
              <a:buSzPct val="69000"/>
              <a:buFont typeface="Wingdings" charset="2"/>
              <a:buNone/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</a:tabLst>
            </a:pPr>
            <a:r>
              <a:rPr lang="en-US" sz="2000">
                <a:solidFill>
                  <a:srgbClr val="0000FF"/>
                </a:solidFill>
                <a:latin typeface="Arial Narrow" charset="0"/>
              </a:rPr>
              <a:t>Dan Gillmor</a:t>
            </a:r>
          </a:p>
          <a:p>
            <a:pPr marL="369888" indent="-279400" algn="r">
              <a:lnSpc>
                <a:spcPts val="2000"/>
              </a:lnSpc>
              <a:spcAft>
                <a:spcPts val="763"/>
              </a:spcAft>
              <a:buClr>
                <a:srgbClr val="00FFCC"/>
              </a:buClr>
              <a:buSzPct val="69000"/>
              <a:buFont typeface="Wingdings" charset="2"/>
              <a:buNone/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</a:tabLst>
            </a:pPr>
            <a:r>
              <a:rPr lang="en-US" sz="2000">
                <a:solidFill>
                  <a:srgbClr val="0000FF"/>
                </a:solidFill>
                <a:latin typeface="Arial Narrow" charset="0"/>
              </a:rPr>
              <a:t>Knight Center for Digital Media Entrepreneurship</a:t>
            </a:r>
          </a:p>
          <a:p>
            <a:pPr marL="369888" indent="-279400" algn="r">
              <a:lnSpc>
                <a:spcPts val="2000"/>
              </a:lnSpc>
              <a:spcAft>
                <a:spcPts val="763"/>
              </a:spcAft>
              <a:buClr>
                <a:srgbClr val="00FFCC"/>
              </a:buClr>
              <a:buSzPct val="69000"/>
              <a:buFont typeface="Wingdings" charset="2"/>
              <a:buNone/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</a:tabLst>
            </a:pPr>
            <a:endParaRPr lang="en-US" sz="2000">
              <a:solidFill>
                <a:srgbClr val="0000FF"/>
              </a:solidFill>
              <a:latin typeface="Arial Narrow" charset="0"/>
            </a:endParaRPr>
          </a:p>
          <a:p>
            <a:pPr marL="369888" indent="-279400" algn="r">
              <a:lnSpc>
                <a:spcPts val="2000"/>
              </a:lnSpc>
              <a:spcAft>
                <a:spcPts val="763"/>
              </a:spcAft>
              <a:buClr>
                <a:srgbClr val="00FFCC"/>
              </a:buClr>
              <a:buSzPct val="69000"/>
              <a:buFont typeface="Wingdings" charset="2"/>
              <a:buNone/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</a:tabLst>
            </a:pPr>
            <a:endParaRPr lang="en-US" sz="2000">
              <a:solidFill>
                <a:srgbClr val="0000FF"/>
              </a:solidFill>
              <a:latin typeface="Arial Narrow" charset="0"/>
            </a:endParaRPr>
          </a:p>
        </p:txBody>
      </p:sp>
      <p:pic>
        <p:nvPicPr>
          <p:cNvPr id="15368" name="Picture 23" descr="asucronk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3257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54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Media 2.5</a:t>
            </a:r>
            <a:endParaRPr lang="en-US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795" name="Picture 3" descr="watchingt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600200"/>
            <a:ext cx="28940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hann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447800"/>
            <a:ext cx="69786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0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20</a:t>
            </a:r>
            <a:r>
              <a:rPr lang="en-US" sz="4000" baseline="300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th</a:t>
            </a:r>
            <a:r>
              <a:rPr lang="en-US" sz="40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Century Information Theory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lternate Process 3"/>
          <p:cNvSpPr>
            <a:spLocks noChangeArrowheads="1"/>
          </p:cNvSpPr>
          <p:nvPr/>
        </p:nvSpPr>
        <p:spPr bwMode="auto">
          <a:xfrm>
            <a:off x="4724400" y="3327400"/>
            <a:ext cx="914400" cy="612775"/>
          </a:xfrm>
          <a:prstGeom prst="flowChartAlternateProcess">
            <a:avLst/>
          </a:prstGeom>
          <a:solidFill>
            <a:srgbClr val="009999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/>
          </a:p>
        </p:txBody>
      </p:sp>
      <p:pic>
        <p:nvPicPr>
          <p:cNvPr id="37891" name="Picture 4" descr="newshann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1651000"/>
            <a:ext cx="72136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2" name="Straight Connector 5"/>
          <p:cNvCxnSpPr>
            <a:cxnSpLocks noChangeShapeType="1"/>
          </p:cNvCxnSpPr>
          <p:nvPr/>
        </p:nvCxnSpPr>
        <p:spPr bwMode="auto">
          <a:xfrm>
            <a:off x="1905000" y="22606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7893" name="Straight Connector 9"/>
          <p:cNvCxnSpPr>
            <a:cxnSpLocks noChangeShapeType="1"/>
          </p:cNvCxnSpPr>
          <p:nvPr/>
        </p:nvCxnSpPr>
        <p:spPr bwMode="auto">
          <a:xfrm>
            <a:off x="6858000" y="22606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7894" name="Straight Connector 11"/>
          <p:cNvCxnSpPr>
            <a:cxnSpLocks noChangeShapeType="1"/>
          </p:cNvCxnSpPr>
          <p:nvPr/>
        </p:nvCxnSpPr>
        <p:spPr bwMode="auto">
          <a:xfrm>
            <a:off x="3124200" y="2260600"/>
            <a:ext cx="1219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7895" name="Straight Connector 14"/>
          <p:cNvCxnSpPr>
            <a:cxnSpLocks noChangeShapeType="1"/>
          </p:cNvCxnSpPr>
          <p:nvPr/>
        </p:nvCxnSpPr>
        <p:spPr bwMode="auto">
          <a:xfrm>
            <a:off x="4800600" y="2260600"/>
            <a:ext cx="1143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7896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3884613" y="3098800"/>
            <a:ext cx="13731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7897" name="TextBox 21"/>
          <p:cNvSpPr txBox="1">
            <a:spLocks noChangeArrowheads="1"/>
          </p:cNvSpPr>
          <p:nvPr/>
        </p:nvSpPr>
        <p:spPr bwMode="auto">
          <a:xfrm>
            <a:off x="914400" y="14478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Arial" charset="0"/>
                <a:ea typeface="Arial" charset="0"/>
                <a:cs typeface="Arial" charset="0"/>
              </a:rPr>
              <a:t>Sources</a:t>
            </a:r>
          </a:p>
        </p:txBody>
      </p:sp>
      <p:sp>
        <p:nvSpPr>
          <p:cNvPr id="37898" name="TextBox 22"/>
          <p:cNvSpPr txBox="1">
            <a:spLocks noChangeArrowheads="1"/>
          </p:cNvSpPr>
          <p:nvPr/>
        </p:nvSpPr>
        <p:spPr bwMode="auto">
          <a:xfrm>
            <a:off x="2133600" y="14478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Arial" charset="0"/>
                <a:ea typeface="Arial" charset="0"/>
                <a:cs typeface="Arial" charset="0"/>
              </a:rPr>
              <a:t>Author(s)</a:t>
            </a:r>
          </a:p>
        </p:txBody>
      </p:sp>
      <p:sp>
        <p:nvSpPr>
          <p:cNvPr id="37899" name="TextBox 23"/>
          <p:cNvSpPr txBox="1">
            <a:spLocks noChangeArrowheads="1"/>
          </p:cNvSpPr>
          <p:nvPr/>
        </p:nvSpPr>
        <p:spPr bwMode="auto">
          <a:xfrm>
            <a:off x="3200400" y="23622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Arial" charset="0"/>
                <a:ea typeface="Arial" charset="0"/>
                <a:cs typeface="Arial" charset="0"/>
              </a:rPr>
              <a:t>Info</a:t>
            </a:r>
          </a:p>
        </p:txBody>
      </p:sp>
      <p:sp>
        <p:nvSpPr>
          <p:cNvPr id="37900" name="TextBox 24"/>
          <p:cNvSpPr txBox="1">
            <a:spLocks noChangeArrowheads="1"/>
          </p:cNvSpPr>
          <p:nvPr/>
        </p:nvSpPr>
        <p:spPr bwMode="auto">
          <a:xfrm>
            <a:off x="5867400" y="14478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Arial" charset="0"/>
                <a:ea typeface="Arial" charset="0"/>
                <a:cs typeface="Arial" charset="0"/>
              </a:rPr>
              <a:t>Media</a:t>
            </a:r>
          </a:p>
        </p:txBody>
      </p:sp>
      <p:sp>
        <p:nvSpPr>
          <p:cNvPr id="37901" name="TextBox 25"/>
          <p:cNvSpPr txBox="1">
            <a:spLocks noChangeArrowheads="1"/>
          </p:cNvSpPr>
          <p:nvPr/>
        </p:nvSpPr>
        <p:spPr bwMode="auto">
          <a:xfrm>
            <a:off x="7086600" y="14478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Arial" charset="0"/>
                <a:ea typeface="Arial" charset="0"/>
                <a:cs typeface="Arial" charset="0"/>
              </a:rPr>
              <a:t>Readers</a:t>
            </a:r>
          </a:p>
        </p:txBody>
      </p:sp>
      <p:sp>
        <p:nvSpPr>
          <p:cNvPr id="37902" name="TextBox 26"/>
          <p:cNvSpPr txBox="1">
            <a:spLocks noChangeArrowheads="1"/>
          </p:cNvSpPr>
          <p:nvPr/>
        </p:nvSpPr>
        <p:spPr bwMode="auto">
          <a:xfrm>
            <a:off x="1524000" y="27432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Arial" charset="0"/>
                <a:ea typeface="Arial" charset="0"/>
                <a:cs typeface="Arial" charset="0"/>
              </a:rPr>
              <a:t>Message</a:t>
            </a:r>
          </a:p>
        </p:txBody>
      </p:sp>
      <p:sp>
        <p:nvSpPr>
          <p:cNvPr id="37903" name="TextBox 27"/>
          <p:cNvSpPr txBox="1">
            <a:spLocks noChangeArrowheads="1"/>
          </p:cNvSpPr>
          <p:nvPr/>
        </p:nvSpPr>
        <p:spPr bwMode="auto">
          <a:xfrm>
            <a:off x="4724400" y="23622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Arial" charset="0"/>
                <a:ea typeface="Arial" charset="0"/>
                <a:cs typeface="Arial" charset="0"/>
              </a:rPr>
              <a:t>Sent Info</a:t>
            </a:r>
          </a:p>
        </p:txBody>
      </p:sp>
      <p:sp>
        <p:nvSpPr>
          <p:cNvPr id="37904" name="TextBox 28"/>
          <p:cNvSpPr txBox="1">
            <a:spLocks noChangeArrowheads="1"/>
          </p:cNvSpPr>
          <p:nvPr/>
        </p:nvSpPr>
        <p:spPr bwMode="auto">
          <a:xfrm>
            <a:off x="3962400" y="47244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Arial" charset="0"/>
                <a:ea typeface="Arial" charset="0"/>
                <a:cs typeface="Arial" charset="0"/>
              </a:rPr>
              <a:t>Misinformation, disinformation, junk, etc.</a:t>
            </a:r>
          </a:p>
        </p:txBody>
      </p:sp>
      <p:sp>
        <p:nvSpPr>
          <p:cNvPr id="37905" name="TextBox 29"/>
          <p:cNvSpPr txBox="1">
            <a:spLocks noChangeArrowheads="1"/>
          </p:cNvSpPr>
          <p:nvPr/>
        </p:nvSpPr>
        <p:spPr bwMode="auto">
          <a:xfrm>
            <a:off x="6629400" y="27432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Arial" charset="0"/>
                <a:ea typeface="Arial" charset="0"/>
                <a:cs typeface="Arial" charset="0"/>
              </a:rPr>
              <a:t>Message</a:t>
            </a:r>
          </a:p>
        </p:txBody>
      </p:sp>
      <p:sp>
        <p:nvSpPr>
          <p:cNvPr id="37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0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Or…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54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Media 3.0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9939" name="Picture 3" descr="net 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1754188"/>
            <a:ext cx="52578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2625" y="1752600"/>
            <a:ext cx="29241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rustFlow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775" y="1600200"/>
            <a:ext cx="51244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0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20</a:t>
            </a:r>
            <a:r>
              <a:rPr lang="en-US" sz="4000" baseline="300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th</a:t>
            </a:r>
            <a:r>
              <a:rPr lang="en-US" sz="40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Century Information Theory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85800"/>
            <a:ext cx="77724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64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‘Democratized’ Media</a:t>
            </a:r>
            <a:endParaRPr lang="en-US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8041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1475" indent="-279400">
              <a:lnSpc>
                <a:spcPct val="105000"/>
              </a:lnSpc>
            </a:pPr>
            <a:r>
              <a:rPr lang="en-US" sz="440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Not in the sense of voting...</a:t>
            </a:r>
          </a:p>
          <a:p>
            <a:pPr marL="371475" indent="-279400">
              <a:lnSpc>
                <a:spcPct val="105000"/>
              </a:lnSpc>
            </a:pPr>
            <a:r>
              <a:rPr lang="en-US" sz="440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...but Participation</a:t>
            </a:r>
          </a:p>
          <a:p>
            <a:pPr marL="828675" lvl="1" indent="-279400">
              <a:lnSpc>
                <a:spcPct val="105000"/>
              </a:lnSpc>
            </a:pPr>
            <a:r>
              <a:rPr lang="en-US" sz="4400">
                <a:solidFill>
                  <a:schemeClr val="tx1"/>
                </a:solidFill>
              </a:rPr>
              <a:t>Creation/Production</a:t>
            </a:r>
          </a:p>
          <a:p>
            <a:pPr marL="828675" lvl="1" indent="-279400">
              <a:lnSpc>
                <a:spcPct val="105000"/>
              </a:lnSpc>
            </a:pPr>
            <a:r>
              <a:rPr lang="en-US" sz="4400">
                <a:solidFill>
                  <a:schemeClr val="tx1"/>
                </a:solidFill>
              </a:rPr>
              <a:t>Access</a:t>
            </a:r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04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447800"/>
            <a:ext cx="784860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64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A Read-</a:t>
            </a:r>
            <a:r>
              <a:rPr lang="en-US" sz="6400" i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Write</a:t>
            </a:r>
            <a:r>
              <a:rPr lang="en-US" sz="64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Web</a:t>
            </a:r>
            <a:endParaRPr lang="en-US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91440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54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Consumers &lt;==&gt; Creators</a:t>
            </a:r>
            <a:endParaRPr lang="en-US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91440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54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Creators &lt;==&gt; Collaborators</a:t>
            </a:r>
            <a:endParaRPr lang="en-US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09600"/>
            <a:ext cx="784860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64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1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03" name="Text Box 3"/>
          <p:cNvSpPr txBox="1">
            <a:spLocks/>
          </p:cNvSpPr>
          <p:nvPr/>
        </p:nvSpPr>
        <p:spPr bwMode="auto">
          <a:xfrm>
            <a:off x="0" y="21320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Supply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reen shot 2011-02-01 at 8.58.07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4733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Screen shot 2011-02-01 at 8.59.05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33400"/>
            <a:ext cx="283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/>
          </p:cNvSpPr>
          <p:nvPr/>
        </p:nvSpPr>
        <p:spPr bwMode="auto">
          <a:xfrm>
            <a:off x="266700" y="1219200"/>
            <a:ext cx="8610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Who is a journalist?</a:t>
            </a:r>
          </a:p>
          <a:p>
            <a:pPr algn="ctr" eaLnBrk="0" hangingPunct="0"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54275" name="Rectangle 5"/>
          <p:cNvSpPr>
            <a:spLocks/>
          </p:cNvSpPr>
          <p:nvPr/>
        </p:nvSpPr>
        <p:spPr bwMode="auto">
          <a:xfrm>
            <a:off x="3028950" y="2898775"/>
            <a:ext cx="3143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i="1">
                <a:latin typeface="Arial" charset="0"/>
              </a:rPr>
              <a:t>Wrong question.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/>
          </p:cNvSpPr>
          <p:nvPr/>
        </p:nvSpPr>
        <p:spPr bwMode="auto">
          <a:xfrm>
            <a:off x="3548063" y="1646238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52400"/>
            <a:ext cx="784860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Journalism</a:t>
            </a:r>
          </a:p>
        </p:txBody>
      </p:sp>
      <p:pic>
        <p:nvPicPr>
          <p:cNvPr id="56324" name="Picture 4" descr="nyt fro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930275"/>
            <a:ext cx="79629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/>
          </p:cNvSpPr>
          <p:nvPr/>
        </p:nvSpPr>
        <p:spPr bwMode="auto">
          <a:xfrm>
            <a:off x="3548063" y="1646238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52400"/>
            <a:ext cx="784860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Not Journalism</a:t>
            </a:r>
          </a:p>
        </p:txBody>
      </p:sp>
      <p:pic>
        <p:nvPicPr>
          <p:cNvPr id="58372" name="Picture 3" descr="blahbla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42975"/>
            <a:ext cx="65532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/>
          </p:cNvSpPr>
          <p:nvPr/>
        </p:nvSpPr>
        <p:spPr bwMode="auto">
          <a:xfrm>
            <a:off x="3548063" y="1646238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fi-FI"/>
          </a:p>
        </p:txBody>
      </p:sp>
      <p:pic>
        <p:nvPicPr>
          <p:cNvPr id="60419" name="Picture 4" descr="Ned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447800"/>
            <a:ext cx="464820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2467" name="Picture 3" descr="/Users/dg/Downloads/TSUNAMI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1811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5" fill="hold"/>
                                        <p:tgtEl>
                                          <p:spTgt spid="62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6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2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/>
          </p:cNvSpPr>
          <p:nvPr/>
        </p:nvSpPr>
        <p:spPr bwMode="auto">
          <a:xfrm>
            <a:off x="3548063" y="1646238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fi-FI"/>
          </a:p>
        </p:txBody>
      </p:sp>
      <p:pic>
        <p:nvPicPr>
          <p:cNvPr id="62467" name="Picture 4" descr="TP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79248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52400"/>
            <a:ext cx="784860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endParaRPr lang="en-US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805815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wikileak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4675"/>
            <a:ext cx="91440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/>
          </p:cNvSpPr>
          <p:nvPr/>
        </p:nvSpPr>
        <p:spPr bwMode="auto">
          <a:xfrm>
            <a:off x="0" y="21320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AND, not OR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59" name="Text Box 3"/>
          <p:cNvSpPr txBox="1">
            <a:spLocks/>
          </p:cNvSpPr>
          <p:nvPr/>
        </p:nvSpPr>
        <p:spPr bwMode="auto">
          <a:xfrm>
            <a:off x="0" y="2132013"/>
            <a:ext cx="9144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Innovation | Adaptation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>
                <a:latin typeface="Arial" charset="0"/>
              </a:rPr>
              <a:t>(Good news: Trying New Things is Cheap)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26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143000"/>
            <a:ext cx="784860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64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0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ext Box 3"/>
          <p:cNvSpPr txBox="1">
            <a:spLocks/>
          </p:cNvSpPr>
          <p:nvPr/>
        </p:nvSpPr>
        <p:spPr bwMode="auto">
          <a:xfrm>
            <a:off x="266700" y="27432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Media Shift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328738" y="1298575"/>
            <a:ext cx="6545262" cy="460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grpSp>
        <p:nvGrpSpPr>
          <p:cNvPr id="72707" name="Group 4"/>
          <p:cNvGrpSpPr>
            <a:grpSpLocks/>
          </p:cNvGrpSpPr>
          <p:nvPr/>
        </p:nvGrpSpPr>
        <p:grpSpPr bwMode="auto">
          <a:xfrm>
            <a:off x="1525588" y="5965825"/>
            <a:ext cx="6138862" cy="358775"/>
            <a:chOff x="609" y="4136"/>
            <a:chExt cx="4296" cy="249"/>
          </a:xfrm>
        </p:grpSpPr>
        <p:grpSp>
          <p:nvGrpSpPr>
            <p:cNvPr id="72750" name="Group 5"/>
            <p:cNvGrpSpPr>
              <a:grpSpLocks/>
            </p:cNvGrpSpPr>
            <p:nvPr/>
          </p:nvGrpSpPr>
          <p:grpSpPr bwMode="auto">
            <a:xfrm>
              <a:off x="1204" y="4214"/>
              <a:ext cx="3104" cy="171"/>
              <a:chOff x="1130" y="4214"/>
              <a:chExt cx="3104" cy="171"/>
            </a:xfrm>
          </p:grpSpPr>
          <p:sp>
            <p:nvSpPr>
              <p:cNvPr id="72752" name="Rectangle 6"/>
              <p:cNvSpPr>
                <a:spLocks noChangeArrowheads="1"/>
              </p:cNvSpPr>
              <p:nvPr/>
            </p:nvSpPr>
            <p:spPr bwMode="gray">
              <a:xfrm>
                <a:off x="3426" y="4214"/>
                <a:ext cx="808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822325" eaLnBrk="0" hangingPunct="0"/>
                <a:r>
                  <a:rPr lang="en-US" sz="1600">
                    <a:solidFill>
                      <a:schemeClr val="tx1"/>
                    </a:solidFill>
                    <a:latin typeface="Arial" charset="0"/>
                  </a:rPr>
                  <a:t>Professional</a:t>
                </a:r>
              </a:p>
            </p:txBody>
          </p:sp>
          <p:sp>
            <p:nvSpPr>
              <p:cNvPr id="72753" name="Rectangle 7"/>
              <p:cNvSpPr>
                <a:spLocks noChangeArrowheads="1"/>
              </p:cNvSpPr>
              <p:nvPr/>
            </p:nvSpPr>
            <p:spPr bwMode="gray">
              <a:xfrm>
                <a:off x="1130" y="4214"/>
                <a:ext cx="68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822325" eaLnBrk="0" hangingPunct="0"/>
                <a:r>
                  <a:rPr lang="en-US" sz="1600">
                    <a:solidFill>
                      <a:schemeClr val="tx1"/>
                    </a:solidFill>
                    <a:latin typeface="Arial" charset="0"/>
                  </a:rPr>
                  <a:t>“Amateur”</a:t>
                </a:r>
              </a:p>
            </p:txBody>
          </p:sp>
        </p:grpSp>
        <p:sp>
          <p:nvSpPr>
            <p:cNvPr id="72751" name="Line 8"/>
            <p:cNvSpPr>
              <a:spLocks noChangeShapeType="1"/>
            </p:cNvSpPr>
            <p:nvPr/>
          </p:nvSpPr>
          <p:spPr bwMode="auto">
            <a:xfrm rot="-5400000">
              <a:off x="2757" y="1988"/>
              <a:ext cx="0" cy="4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2708" name="Line 9"/>
          <p:cNvSpPr>
            <a:spLocks noChangeShapeType="1"/>
          </p:cNvSpPr>
          <p:nvPr/>
        </p:nvSpPr>
        <p:spPr bwMode="auto">
          <a:xfrm>
            <a:off x="1328738" y="3598863"/>
            <a:ext cx="655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9" name="Line 10"/>
          <p:cNvSpPr>
            <a:spLocks noChangeShapeType="1"/>
          </p:cNvSpPr>
          <p:nvPr/>
        </p:nvSpPr>
        <p:spPr bwMode="auto">
          <a:xfrm>
            <a:off x="4600575" y="1298575"/>
            <a:ext cx="0" cy="459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0" name="Line 11"/>
          <p:cNvSpPr>
            <a:spLocks noChangeShapeType="1"/>
          </p:cNvSpPr>
          <p:nvPr/>
        </p:nvSpPr>
        <p:spPr bwMode="auto">
          <a:xfrm flipV="1">
            <a:off x="685800" y="3908425"/>
            <a:ext cx="3278188" cy="229711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1" name="Line 12"/>
          <p:cNvSpPr>
            <a:spLocks noChangeShapeType="1"/>
          </p:cNvSpPr>
          <p:nvPr/>
        </p:nvSpPr>
        <p:spPr bwMode="auto">
          <a:xfrm flipH="1">
            <a:off x="6583363" y="1508125"/>
            <a:ext cx="274637" cy="274638"/>
          </a:xfrm>
          <a:prstGeom prst="line">
            <a:avLst/>
          </a:prstGeom>
          <a:noFill/>
          <a:ln w="25400">
            <a:noFill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2" name="Line 13"/>
          <p:cNvSpPr>
            <a:spLocks noChangeShapeType="1"/>
          </p:cNvSpPr>
          <p:nvPr/>
        </p:nvSpPr>
        <p:spPr bwMode="auto">
          <a:xfrm>
            <a:off x="6583363" y="1851025"/>
            <a:ext cx="0" cy="0"/>
          </a:xfrm>
          <a:prstGeom prst="line">
            <a:avLst/>
          </a:prstGeom>
          <a:noFill/>
          <a:ln w="25400">
            <a:noFill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3" name="Line 14"/>
          <p:cNvSpPr>
            <a:spLocks noChangeShapeType="1"/>
          </p:cNvSpPr>
          <p:nvPr/>
        </p:nvSpPr>
        <p:spPr bwMode="auto">
          <a:xfrm>
            <a:off x="274638" y="3222625"/>
            <a:ext cx="0" cy="0"/>
          </a:xfrm>
          <a:prstGeom prst="line">
            <a:avLst/>
          </a:prstGeom>
          <a:noFill/>
          <a:ln w="25400">
            <a:noFill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4" name="Line 15"/>
          <p:cNvSpPr>
            <a:spLocks noChangeShapeType="1"/>
          </p:cNvSpPr>
          <p:nvPr/>
        </p:nvSpPr>
        <p:spPr bwMode="auto">
          <a:xfrm>
            <a:off x="2193925" y="2606675"/>
            <a:ext cx="0" cy="0"/>
          </a:xfrm>
          <a:prstGeom prst="line">
            <a:avLst/>
          </a:prstGeom>
          <a:noFill/>
          <a:ln w="25400">
            <a:noFill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5" name="Line 16"/>
          <p:cNvSpPr>
            <a:spLocks noChangeShapeType="1"/>
          </p:cNvSpPr>
          <p:nvPr/>
        </p:nvSpPr>
        <p:spPr bwMode="auto">
          <a:xfrm flipV="1">
            <a:off x="1920875" y="4868863"/>
            <a:ext cx="136525" cy="823912"/>
          </a:xfrm>
          <a:prstGeom prst="line">
            <a:avLst/>
          </a:prstGeom>
          <a:noFill/>
          <a:ln w="25400">
            <a:noFill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6" name="Line 17"/>
          <p:cNvSpPr>
            <a:spLocks noChangeShapeType="1"/>
          </p:cNvSpPr>
          <p:nvPr/>
        </p:nvSpPr>
        <p:spPr bwMode="auto">
          <a:xfrm>
            <a:off x="685800" y="1646238"/>
            <a:ext cx="0" cy="3360737"/>
          </a:xfrm>
          <a:prstGeom prst="line">
            <a:avLst/>
          </a:prstGeom>
          <a:noFill/>
          <a:ln w="25400">
            <a:noFill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2717" name="Group 18"/>
          <p:cNvGrpSpPr>
            <a:grpSpLocks/>
          </p:cNvGrpSpPr>
          <p:nvPr/>
        </p:nvGrpSpPr>
        <p:grpSpPr bwMode="auto">
          <a:xfrm rot="5400000">
            <a:off x="-1196181" y="3453607"/>
            <a:ext cx="4203700" cy="379412"/>
            <a:chOff x="592" y="4127"/>
            <a:chExt cx="4296" cy="401"/>
          </a:xfrm>
        </p:grpSpPr>
        <p:grpSp>
          <p:nvGrpSpPr>
            <p:cNvPr id="72746" name="Group 19"/>
            <p:cNvGrpSpPr>
              <a:grpSpLocks/>
            </p:cNvGrpSpPr>
            <p:nvPr/>
          </p:nvGrpSpPr>
          <p:grpSpPr bwMode="auto">
            <a:xfrm>
              <a:off x="1053" y="4369"/>
              <a:ext cx="2499" cy="159"/>
              <a:chOff x="990" y="4372"/>
              <a:chExt cx="2499" cy="159"/>
            </a:xfrm>
          </p:grpSpPr>
          <p:sp>
            <p:nvSpPr>
              <p:cNvPr id="72748" name="Rectangle 20"/>
              <p:cNvSpPr>
                <a:spLocks noChangeArrowheads="1"/>
              </p:cNvSpPr>
              <p:nvPr/>
            </p:nvSpPr>
            <p:spPr bwMode="gray">
              <a:xfrm>
                <a:off x="3311" y="4372"/>
                <a:ext cx="178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822325" eaLnBrk="0" hangingPunct="0"/>
                <a:endParaRPr lang="en-US" sz="11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2749" name="Rectangle 21"/>
              <p:cNvSpPr>
                <a:spLocks noChangeArrowheads="1"/>
              </p:cNvSpPr>
              <p:nvPr/>
            </p:nvSpPr>
            <p:spPr bwMode="gray">
              <a:xfrm>
                <a:off x="990" y="4422"/>
                <a:ext cx="178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822325" eaLnBrk="0" hangingPunct="0"/>
                <a:endParaRPr lang="en-US" sz="11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72747" name="Line 22"/>
            <p:cNvSpPr>
              <a:spLocks noChangeShapeType="1"/>
            </p:cNvSpPr>
            <p:nvPr/>
          </p:nvSpPr>
          <p:spPr bwMode="auto">
            <a:xfrm rot="-5400000">
              <a:off x="2740" y="1979"/>
              <a:ext cx="0" cy="4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rot="10800000" vert="eaVert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2718" name="Text Box 23"/>
          <p:cNvSpPr txBox="1">
            <a:spLocks/>
          </p:cNvSpPr>
          <p:nvPr/>
        </p:nvSpPr>
        <p:spPr bwMode="auto">
          <a:xfrm>
            <a:off x="304800" y="1920875"/>
            <a:ext cx="792163" cy="328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6" tIns="41148" rIns="82296" bIns="41148">
            <a:prstTxWarp prst="textNoShape">
              <a:avLst/>
            </a:prstTxWarp>
            <a:spAutoFit/>
          </a:bodyPr>
          <a:lstStyle/>
          <a:p>
            <a:pPr defTabSz="822325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ヒラギノ明朝 Pro W6" charset="-128"/>
                <a:cs typeface="ヒラギノ明朝 Pro W6" charset="-128"/>
              </a:rPr>
              <a:t>Mass</a:t>
            </a:r>
          </a:p>
        </p:txBody>
      </p:sp>
      <p:sp>
        <p:nvSpPr>
          <p:cNvPr id="72719" name="Text Box 24"/>
          <p:cNvSpPr txBox="1">
            <a:spLocks/>
          </p:cNvSpPr>
          <p:nvPr/>
        </p:nvSpPr>
        <p:spPr bwMode="auto">
          <a:xfrm>
            <a:off x="304800" y="4419600"/>
            <a:ext cx="868363" cy="328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6" tIns="41148" rIns="82296" bIns="41148">
            <a:prstTxWarp prst="textNoShape">
              <a:avLst/>
            </a:prstTxWarp>
            <a:spAutoFit/>
          </a:bodyPr>
          <a:lstStyle/>
          <a:p>
            <a:pPr defTabSz="822325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ヒラギノ明朝 Pro W6" charset="-128"/>
                <a:cs typeface="ヒラギノ明朝 Pro W6" charset="-128"/>
              </a:rPr>
              <a:t>Niche</a:t>
            </a:r>
          </a:p>
        </p:txBody>
      </p:sp>
      <p:pic>
        <p:nvPicPr>
          <p:cNvPr id="72720" name="Picture 25" descr="nyt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688" y="2133600"/>
            <a:ext cx="1509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1" name="Picture 26" descr="bbc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847850"/>
            <a:ext cx="9604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2" name="Picture 27" descr="digg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911475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3" name="Picture 28" descr="flickr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2171700"/>
            <a:ext cx="1189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4" name="Picture 29" descr="cnet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3276600"/>
            <a:ext cx="650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5" name="Picture 30" descr="youtube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97025" y="1504950"/>
            <a:ext cx="14509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6" name="Picture 31" descr="gigaom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4800600"/>
            <a:ext cx="16049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7" name="Picture 35" descr="coastsider logo"/>
          <p:cNvPicPr>
            <a:picLocks noChangeAspect="1" noChangeArrowheads="1"/>
          </p:cNvPicPr>
          <p:nvPr/>
        </p:nvPicPr>
        <p:blipFill>
          <a:blip r:embed="rId10">
            <a:alphaModFix amt="80000"/>
          </a:blip>
          <a:srcRect/>
          <a:stretch>
            <a:fillRect/>
          </a:stretch>
        </p:blipFill>
        <p:spPr bwMode="auto">
          <a:xfrm>
            <a:off x="3633788" y="5002213"/>
            <a:ext cx="185261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8" name="Picture 37" descr="kos logo"/>
          <p:cNvPicPr>
            <a:picLocks noChangeAspect="1" noChangeArrowheads="1"/>
          </p:cNvPicPr>
          <p:nvPr/>
        </p:nvPicPr>
        <p:blipFill>
          <a:blip r:embed="rId11">
            <a:alphaModFix amt="78000"/>
          </a:blip>
          <a:srcRect/>
          <a:stretch>
            <a:fillRect/>
          </a:stretch>
        </p:blipFill>
        <p:spPr bwMode="auto">
          <a:xfrm>
            <a:off x="4138613" y="3048000"/>
            <a:ext cx="157638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9" name="Text Box 39"/>
          <p:cNvSpPr txBox="1">
            <a:spLocks/>
          </p:cNvSpPr>
          <p:nvPr/>
        </p:nvSpPr>
        <p:spPr bwMode="auto">
          <a:xfrm>
            <a:off x="5105400" y="2286000"/>
            <a:ext cx="2057400" cy="28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6" tIns="41148" rIns="82296" bIns="41148">
            <a:prstTxWarp prst="textNoShape">
              <a:avLst/>
            </a:prstTxWarp>
            <a:spAutoFit/>
          </a:bodyPr>
          <a:lstStyle/>
          <a:p>
            <a:pPr algn="ctr" defTabSz="822325">
              <a:spcBef>
                <a:spcPct val="50000"/>
              </a:spcBef>
            </a:pPr>
            <a:r>
              <a:rPr lang="en-US" sz="1300" b="1" i="1">
                <a:solidFill>
                  <a:schemeClr val="tx1"/>
                </a:solidFill>
                <a:latin typeface="Times" charset="0"/>
                <a:ea typeface="ヒラギノ明朝 Pro W6" charset="-128"/>
                <a:cs typeface="ヒラギノ明朝 Pro W6" charset="-128"/>
              </a:rPr>
              <a:t>Aftenbladet</a:t>
            </a:r>
          </a:p>
        </p:txBody>
      </p:sp>
      <p:sp>
        <p:nvSpPr>
          <p:cNvPr id="72730" name="Text Box 40"/>
          <p:cNvSpPr txBox="1">
            <a:spLocks/>
          </p:cNvSpPr>
          <p:nvPr/>
        </p:nvSpPr>
        <p:spPr bwMode="auto">
          <a:xfrm>
            <a:off x="3892550" y="2081213"/>
            <a:ext cx="1441450" cy="280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6" tIns="41148" rIns="82296" bIns="41148">
            <a:prstTxWarp prst="textNoShape">
              <a:avLst/>
            </a:prstTxWarp>
            <a:spAutoFit/>
          </a:bodyPr>
          <a:lstStyle/>
          <a:p>
            <a:pPr algn="ctr" defTabSz="822325">
              <a:spcBef>
                <a:spcPct val="50000"/>
              </a:spcBef>
            </a:pPr>
            <a:r>
              <a:rPr lang="en-US" sz="1300" b="1">
                <a:solidFill>
                  <a:schemeClr val="tx1"/>
                </a:solidFill>
                <a:latin typeface="Times" charset="0"/>
                <a:ea typeface="ヒラギノ明朝 Pro W6" charset="-128"/>
                <a:cs typeface="ヒラギノ明朝 Pro W6" charset="-128"/>
              </a:rPr>
              <a:t>Local TV News</a:t>
            </a:r>
            <a:endParaRPr lang="en-US" sz="1300" b="1" i="1">
              <a:solidFill>
                <a:schemeClr val="tx1"/>
              </a:solidFill>
              <a:latin typeface="Times" charset="0"/>
              <a:ea typeface="ヒラギノ明朝 Pro W6" charset="-128"/>
              <a:cs typeface="ヒラギノ明朝 Pro W6" charset="-128"/>
            </a:endParaRPr>
          </a:p>
        </p:txBody>
      </p:sp>
      <p:pic>
        <p:nvPicPr>
          <p:cNvPr id="72731" name="Picture 42" descr="instapundit 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14725" y="3505200"/>
            <a:ext cx="2114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2" name="Picture 41" descr="blah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47800" y="5486400"/>
            <a:ext cx="18986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3" name="Picture 42" descr="cbslogo.tif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46625" y="2514600"/>
            <a:ext cx="13493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28600" y="304800"/>
            <a:ext cx="960120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0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(Part of) Emerging Media Ecosystem</a:t>
            </a:r>
          </a:p>
        </p:txBody>
      </p:sp>
      <p:pic>
        <p:nvPicPr>
          <p:cNvPr id="72735" name="Picture 40" descr="economist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58000" y="3276600"/>
            <a:ext cx="1012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6" name="Picture 42" descr="nat foxy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47800" y="4800600"/>
            <a:ext cx="700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7" name="Picture 43" descr="howtopack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29000" y="5486400"/>
            <a:ext cx="25844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8" name="Picture 44" descr="npr logo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934200" y="3581400"/>
            <a:ext cx="9810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9" name="Picture 46" descr="facebooklogo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905000" y="1143000"/>
            <a:ext cx="13747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0" name="Picture 47" descr="demandmedia logo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897313" y="1638300"/>
            <a:ext cx="1349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1" name="Picture 46" descr="blogher.p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938588" y="4038600"/>
            <a:ext cx="17002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2" name="Picture 47" descr="placeblogger.p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600200" y="3886200"/>
            <a:ext cx="19907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3" name="Picture 49" descr="salon logo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858000" y="4114800"/>
            <a:ext cx="9890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4" name="Picture 47" descr="twitter.pn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906713" y="2035175"/>
            <a:ext cx="11318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5" name="Picture 48" descr="wordpress logo.pn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447800" y="2844800"/>
            <a:ext cx="685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85800"/>
            <a:ext cx="784860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64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2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77667" name="Text Box 3"/>
          <p:cNvSpPr txBox="1">
            <a:spLocks/>
          </p:cNvSpPr>
          <p:nvPr/>
        </p:nvSpPr>
        <p:spPr bwMode="auto">
          <a:xfrm>
            <a:off x="533400" y="2286000"/>
            <a:ext cx="805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Demand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66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4"/>
          <p:cNvSpPr txBox="1">
            <a:spLocks noChangeArrowheads="1"/>
          </p:cNvSpPr>
          <p:nvPr/>
        </p:nvSpPr>
        <p:spPr bwMode="auto">
          <a:xfrm>
            <a:off x="762000" y="61722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/>
              <a:t>Photo by Stovak via Flickr</a:t>
            </a:r>
          </a:p>
        </p:txBody>
      </p:sp>
      <p:pic>
        <p:nvPicPr>
          <p:cNvPr id="76803" name="Picture 5" descr="couchpota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5575" y="609600"/>
            <a:ext cx="37528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04800"/>
            <a:ext cx="78486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8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Too Much Information</a:t>
            </a:r>
          </a:p>
        </p:txBody>
      </p:sp>
      <p:pic>
        <p:nvPicPr>
          <p:cNvPr id="78851" name="Picture 3" descr="infooverlo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1417638"/>
            <a:ext cx="451485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dum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446338"/>
            <a:ext cx="3986213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Box 5"/>
          <p:cNvSpPr txBox="1">
            <a:spLocks noChangeArrowheads="1"/>
          </p:cNvSpPr>
          <p:nvPr/>
        </p:nvSpPr>
        <p:spPr bwMode="auto">
          <a:xfrm>
            <a:off x="762000" y="61722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/>
              <a:t>Photos by Eammon Sullivan and perspikace via Flickr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219200"/>
            <a:ext cx="849630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5000" i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Accurate? Trustworthy?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23075" name="Text Box 3"/>
          <p:cNvSpPr txBox="1">
            <a:spLocks/>
          </p:cNvSpPr>
          <p:nvPr/>
        </p:nvSpPr>
        <p:spPr bwMode="auto">
          <a:xfrm>
            <a:off x="1047750" y="3276600"/>
            <a:ext cx="70485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tx1"/>
                </a:solidFill>
                <a:latin typeface="Arial" charset="0"/>
              </a:rPr>
              <a:t>Not Necessarily, in a ‘Photoshop’ World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307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iss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673100"/>
            <a:ext cx="754380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33400"/>
            <a:ext cx="78486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8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Not to Mention (ahem)…</a:t>
            </a:r>
          </a:p>
        </p:txBody>
      </p:sp>
      <p:pic>
        <p:nvPicPr>
          <p:cNvPr id="84995" name="Picture 3" descr="nytimes mill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47800"/>
            <a:ext cx="73120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6"/>
          <p:cNvSpPr>
            <a:spLocks noChangeArrowheads="1"/>
          </p:cNvSpPr>
          <p:nvPr/>
        </p:nvSpPr>
        <p:spPr bwMode="auto">
          <a:xfrm>
            <a:off x="1905000" y="4419600"/>
            <a:ext cx="1295400" cy="304800"/>
          </a:xfrm>
          <a:prstGeom prst="rect">
            <a:avLst/>
          </a:prstGeom>
          <a:solidFill>
            <a:srgbClr val="FFFF00">
              <a:alpha val="27843"/>
            </a:srgbClr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85800"/>
            <a:ext cx="784860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64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3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77667" name="Text Box 3"/>
          <p:cNvSpPr txBox="1">
            <a:spLocks/>
          </p:cNvSpPr>
          <p:nvPr/>
        </p:nvSpPr>
        <p:spPr bwMode="auto">
          <a:xfrm>
            <a:off x="533400" y="2286000"/>
            <a:ext cx="805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  <a:ea typeface="Arial" charset="0"/>
                <a:cs typeface="Arial" charset="0"/>
              </a:rPr>
              <a:t>Principles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66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295400"/>
            <a:ext cx="7848600" cy="990600"/>
          </a:xfrm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  <a:defRPr/>
            </a:pPr>
            <a:r>
              <a:rPr lang="en-US" dirty="0" smtClean="0">
                <a:solidFill>
                  <a:srgbClr val="0000FF"/>
                </a:solidFill>
              </a:rPr>
              <a:t>  1. </a:t>
            </a:r>
            <a:r>
              <a:rPr lang="en-US" i="1" dirty="0" smtClean="0">
                <a:solidFill>
                  <a:srgbClr val="0000FF"/>
                </a:solidFill>
              </a:rPr>
              <a:t>Using. </a:t>
            </a:r>
            <a:r>
              <a:rPr lang="en-US" dirty="0" smtClean="0">
                <a:solidFill>
                  <a:srgbClr val="0000FF"/>
                </a:solidFill>
              </a:rPr>
              <a:t>Not consuming.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2. Participation with integrity.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304800"/>
            <a:ext cx="870585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8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Principles (for “consumers”)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xfrm>
            <a:off x="762000" y="1447800"/>
            <a:ext cx="7772400" cy="411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1475" indent="-279400">
              <a:lnSpc>
                <a:spcPct val="105000"/>
              </a:lnSpc>
            </a:pPr>
            <a:r>
              <a:rPr lang="en-US" sz="4000" b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Skepticism</a:t>
            </a:r>
            <a:endParaRPr lang="en-US" sz="280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847725" lvl="1" indent="-279400">
              <a:lnSpc>
                <a:spcPct val="105000"/>
              </a:lnSpc>
            </a:pPr>
            <a:r>
              <a:rPr lang="en-US" sz="3600" smtClean="0">
                <a:solidFill>
                  <a:srgbClr val="000000"/>
                </a:solidFill>
              </a:rPr>
              <a:t>Be skeptical of absolutely everything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54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Media 0.1</a:t>
            </a:r>
            <a:endParaRPr lang="en-US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507" name="Picture 3" descr="cave_painting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8450" y="1998663"/>
            <a:ext cx="60071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304800"/>
            <a:ext cx="870585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8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Principles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27171" name="Rectangle 3"/>
          <p:cNvSpPr>
            <a:spLocks noGrp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</p:spPr>
        <p:txBody>
          <a:bodyPr rtlCol="0">
            <a:normAutofit/>
          </a:bodyPr>
          <a:lstStyle/>
          <a:p>
            <a:pPr marL="371475" indent="-279400" fontAlgn="auto">
              <a:lnSpc>
                <a:spcPct val="105000"/>
              </a:lnSpc>
              <a:spcAft>
                <a:spcPts val="0"/>
              </a:spcAft>
              <a:buFont typeface="Wingdings" pitchFamily="-65" charset="2"/>
              <a:buChar char=""/>
              <a:defRPr/>
            </a:pPr>
            <a:r>
              <a:rPr lang="en-US" sz="4000" dirty="0">
                <a:solidFill>
                  <a:schemeClr val="tx1">
                    <a:alpha val="60000"/>
                  </a:schemeClr>
                </a:solidFill>
                <a:ea typeface="+mn-ea"/>
                <a:cs typeface="+mn-cs"/>
              </a:rPr>
              <a:t>Skepticism</a:t>
            </a:r>
          </a:p>
          <a:p>
            <a:pPr marL="371475" indent="-279400" fontAlgn="auto">
              <a:lnSpc>
                <a:spcPct val="105000"/>
              </a:lnSpc>
              <a:spcAft>
                <a:spcPts val="0"/>
              </a:spcAft>
              <a:buFont typeface="Wingdings" pitchFamily="-65" charset="2"/>
              <a:buChar char=""/>
              <a:defRPr/>
            </a:pPr>
            <a:r>
              <a:rPr lang="en-US" sz="4000" b="1" dirty="0" smtClean="0">
                <a:solidFill>
                  <a:srgbClr val="000000"/>
                </a:solidFill>
                <a:ea typeface="+mn-ea"/>
                <a:cs typeface="+mn-cs"/>
              </a:rPr>
              <a:t>Judgment</a:t>
            </a:r>
          </a:p>
          <a:p>
            <a:pPr marL="849312" lvl="1" indent="-279400" fontAlgn="auto">
              <a:lnSpc>
                <a:spcPct val="105000"/>
              </a:lnSpc>
              <a:spcAft>
                <a:spcPts val="0"/>
              </a:spcAft>
              <a:buFont typeface="Times New Roman" pitchFamily="-65" charset="0"/>
              <a:buChar char="–"/>
              <a:defRPr/>
            </a:pPr>
            <a:r>
              <a:rPr lang="en-US" sz="3600" dirty="0" smtClean="0">
                <a:solidFill>
                  <a:srgbClr val="000000"/>
                </a:solidFill>
                <a:ea typeface="+mn-ea"/>
              </a:rPr>
              <a:t>But not </a:t>
            </a:r>
            <a:r>
              <a:rPr lang="en-US" sz="3600" b="1" i="1" dirty="0" smtClean="0">
                <a:solidFill>
                  <a:srgbClr val="000000"/>
                </a:solidFill>
                <a:ea typeface="+mn-ea"/>
              </a:rPr>
              <a:t>equally </a:t>
            </a:r>
            <a:r>
              <a:rPr lang="en-US" sz="3600" dirty="0" smtClean="0">
                <a:solidFill>
                  <a:srgbClr val="000000"/>
                </a:solidFill>
                <a:ea typeface="+mn-ea"/>
              </a:rPr>
              <a:t>skeptical of absolutely everything</a:t>
            </a:r>
            <a:endParaRPr lang="en-US" sz="3600" dirty="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66800"/>
            <a:ext cx="8705850" cy="990600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  <a:defRPr/>
            </a:pPr>
            <a:r>
              <a:rPr lang="en-US" sz="3600" dirty="0" smtClean="0">
                <a:solidFill>
                  <a:schemeClr val="accent4"/>
                </a:solidFill>
              </a:rPr>
              <a:t>Credibility Scale</a:t>
            </a:r>
          </a:p>
        </p:txBody>
      </p:sp>
      <p:cxnSp>
        <p:nvCxnSpPr>
          <p:cNvPr id="199683" name="Straight Connector 6"/>
          <p:cNvCxnSpPr>
            <a:cxnSpLocks noChangeShapeType="1"/>
          </p:cNvCxnSpPr>
          <p:nvPr/>
        </p:nvCxnSpPr>
        <p:spPr bwMode="auto">
          <a:xfrm>
            <a:off x="457200" y="3276600"/>
            <a:ext cx="8229600" cy="1588"/>
          </a:xfrm>
          <a:prstGeom prst="line">
            <a:avLst/>
          </a:prstGeom>
          <a:noFill/>
          <a:ln w="180975">
            <a:solidFill>
              <a:schemeClr val="accent4"/>
            </a:solidFill>
            <a:round/>
            <a:headEnd type="triangle" w="lg" len="med"/>
            <a:tailEnd type="triangle" w="lg" len="med"/>
          </a:ln>
        </p:spPr>
      </p:cxnSp>
      <p:cxnSp>
        <p:nvCxnSpPr>
          <p:cNvPr id="95236" name="Straight Connector 11"/>
          <p:cNvCxnSpPr>
            <a:cxnSpLocks noChangeShapeType="1"/>
          </p:cNvCxnSpPr>
          <p:nvPr/>
        </p:nvCxnSpPr>
        <p:spPr bwMode="auto">
          <a:xfrm rot="16200000" flipH="1">
            <a:off x="4076700" y="33147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5237" name="Straight Connector 16"/>
          <p:cNvCxnSpPr>
            <a:cxnSpLocks noChangeShapeType="1"/>
          </p:cNvCxnSpPr>
          <p:nvPr/>
        </p:nvCxnSpPr>
        <p:spPr bwMode="auto">
          <a:xfrm rot="16200000" flipH="1">
            <a:off x="-38100" y="3276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5238" name="Straight Connector 17"/>
          <p:cNvCxnSpPr>
            <a:cxnSpLocks noChangeShapeType="1"/>
          </p:cNvCxnSpPr>
          <p:nvPr/>
        </p:nvCxnSpPr>
        <p:spPr bwMode="auto">
          <a:xfrm rot="16200000" flipH="1">
            <a:off x="8191500" y="3276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5239" name="TextBox 18"/>
          <p:cNvSpPr txBox="1">
            <a:spLocks noChangeArrowheads="1"/>
          </p:cNvSpPr>
          <p:nvPr/>
        </p:nvSpPr>
        <p:spPr bwMode="auto">
          <a:xfrm>
            <a:off x="4267200" y="3683000"/>
            <a:ext cx="60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latin typeface="Calibri" charset="0"/>
              </a:rPr>
              <a:t>0</a:t>
            </a:r>
          </a:p>
        </p:txBody>
      </p:sp>
      <p:sp>
        <p:nvSpPr>
          <p:cNvPr id="95240" name="TextBox 19"/>
          <p:cNvSpPr txBox="1">
            <a:spLocks noChangeArrowheads="1"/>
          </p:cNvSpPr>
          <p:nvPr/>
        </p:nvSpPr>
        <p:spPr bwMode="auto">
          <a:xfrm>
            <a:off x="152400" y="36576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latin typeface="Calibri" charset="0"/>
              </a:rPr>
              <a:t>-30</a:t>
            </a:r>
          </a:p>
        </p:txBody>
      </p:sp>
      <p:sp>
        <p:nvSpPr>
          <p:cNvPr id="95241" name="TextBox 20"/>
          <p:cNvSpPr txBox="1">
            <a:spLocks noChangeArrowheads="1"/>
          </p:cNvSpPr>
          <p:nvPr/>
        </p:nvSpPr>
        <p:spPr bwMode="auto">
          <a:xfrm>
            <a:off x="8305800" y="37338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latin typeface="Calibri" charset="0"/>
              </a:rPr>
              <a:t>+30</a:t>
            </a:r>
          </a:p>
        </p:txBody>
      </p:sp>
      <p:cxnSp>
        <p:nvCxnSpPr>
          <p:cNvPr id="95242" name="Straight Connector 22"/>
          <p:cNvCxnSpPr>
            <a:cxnSpLocks noChangeShapeType="1"/>
          </p:cNvCxnSpPr>
          <p:nvPr/>
        </p:nvCxnSpPr>
        <p:spPr bwMode="auto">
          <a:xfrm rot="16200000" flipH="1">
            <a:off x="7131050" y="2482851"/>
            <a:ext cx="839787" cy="595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med"/>
          </a:ln>
        </p:spPr>
      </p:cxnSp>
      <p:cxnSp>
        <p:nvCxnSpPr>
          <p:cNvPr id="95243" name="Straight Connector 27"/>
          <p:cNvCxnSpPr>
            <a:cxnSpLocks noChangeShapeType="1"/>
          </p:cNvCxnSpPr>
          <p:nvPr/>
        </p:nvCxnSpPr>
        <p:spPr bwMode="auto">
          <a:xfrm rot="16200000" flipH="1">
            <a:off x="6248400" y="2667000"/>
            <a:ext cx="8382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med"/>
          </a:ln>
        </p:spPr>
      </p:cxnSp>
      <p:cxnSp>
        <p:nvCxnSpPr>
          <p:cNvPr id="95244" name="Straight Connector 13"/>
          <p:cNvCxnSpPr>
            <a:cxnSpLocks noChangeShapeType="1"/>
          </p:cNvCxnSpPr>
          <p:nvPr/>
        </p:nvCxnSpPr>
        <p:spPr bwMode="auto">
          <a:xfrm>
            <a:off x="2971800" y="2362200"/>
            <a:ext cx="121920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med"/>
          </a:ln>
        </p:spPr>
      </p:cxnSp>
      <p:cxnSp>
        <p:nvCxnSpPr>
          <p:cNvPr id="95245" name="Straight Connector 14"/>
          <p:cNvCxnSpPr>
            <a:cxnSpLocks noChangeShapeType="1"/>
          </p:cNvCxnSpPr>
          <p:nvPr/>
        </p:nvCxnSpPr>
        <p:spPr bwMode="auto">
          <a:xfrm>
            <a:off x="2514600" y="2514600"/>
            <a:ext cx="9144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med"/>
          </a:ln>
        </p:spPr>
      </p:cxnSp>
      <p:cxnSp>
        <p:nvCxnSpPr>
          <p:cNvPr id="95246" name="Straight Connector 26"/>
          <p:cNvCxnSpPr>
            <a:cxnSpLocks noChangeShapeType="1"/>
          </p:cNvCxnSpPr>
          <p:nvPr/>
        </p:nvCxnSpPr>
        <p:spPr bwMode="auto">
          <a:xfrm>
            <a:off x="3048000" y="2362200"/>
            <a:ext cx="495300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med"/>
          </a:ln>
        </p:spPr>
      </p:cxnSp>
      <p:sp>
        <p:nvSpPr>
          <p:cNvPr id="95247" name="TextBox 29"/>
          <p:cNvSpPr txBox="1">
            <a:spLocks noChangeArrowheads="1"/>
          </p:cNvSpPr>
          <p:nvPr/>
        </p:nvSpPr>
        <p:spPr bwMode="auto">
          <a:xfrm>
            <a:off x="685800" y="2252663"/>
            <a:ext cx="2133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Calibri" charset="0"/>
              </a:rPr>
              <a:t>Anonymous Comments</a:t>
            </a:r>
          </a:p>
        </p:txBody>
      </p:sp>
      <p:cxnSp>
        <p:nvCxnSpPr>
          <p:cNvPr id="95248" name="Straight Connector 31"/>
          <p:cNvCxnSpPr>
            <a:cxnSpLocks noChangeShapeType="1"/>
          </p:cNvCxnSpPr>
          <p:nvPr/>
        </p:nvCxnSpPr>
        <p:spPr bwMode="auto">
          <a:xfrm rot="5400000">
            <a:off x="990600" y="2819400"/>
            <a:ext cx="6858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med"/>
          </a:ln>
        </p:spPr>
      </p:cxnSp>
      <p:cxnSp>
        <p:nvCxnSpPr>
          <p:cNvPr id="95249" name="Straight Connector 14"/>
          <p:cNvCxnSpPr>
            <a:cxnSpLocks noChangeShapeType="1"/>
          </p:cNvCxnSpPr>
          <p:nvPr/>
        </p:nvCxnSpPr>
        <p:spPr bwMode="auto">
          <a:xfrm>
            <a:off x="2971800" y="2514600"/>
            <a:ext cx="25146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med"/>
          </a:ln>
        </p:spPr>
      </p:cxnSp>
      <p:cxnSp>
        <p:nvCxnSpPr>
          <p:cNvPr id="95250" name="Straight Connector 27"/>
          <p:cNvCxnSpPr>
            <a:cxnSpLocks noChangeShapeType="1"/>
          </p:cNvCxnSpPr>
          <p:nvPr/>
        </p:nvCxnSpPr>
        <p:spPr bwMode="auto">
          <a:xfrm rot="10800000" flipV="1">
            <a:off x="5105400" y="2590800"/>
            <a:ext cx="12954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med"/>
          </a:ln>
        </p:spPr>
      </p:cxnSp>
      <p:pic>
        <p:nvPicPr>
          <p:cNvPr id="95251" name="Picture 30" descr="gawker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09800"/>
            <a:ext cx="18796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52" name="Picture 31" descr="bbc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209800"/>
            <a:ext cx="11557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253" name="Straight Connector 32"/>
          <p:cNvCxnSpPr>
            <a:cxnSpLocks noChangeShapeType="1"/>
          </p:cNvCxnSpPr>
          <p:nvPr/>
        </p:nvCxnSpPr>
        <p:spPr bwMode="auto">
          <a:xfrm rot="10800000" flipV="1">
            <a:off x="4267200" y="2438400"/>
            <a:ext cx="16002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med"/>
          </a:ln>
        </p:spPr>
      </p:cxnSp>
      <p:cxnSp>
        <p:nvCxnSpPr>
          <p:cNvPr id="95254" name="Straight Connector 14"/>
          <p:cNvCxnSpPr>
            <a:cxnSpLocks noChangeShapeType="1"/>
          </p:cNvCxnSpPr>
          <p:nvPr/>
        </p:nvCxnSpPr>
        <p:spPr bwMode="auto">
          <a:xfrm>
            <a:off x="5105400" y="2438400"/>
            <a:ext cx="8382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med"/>
          </a:ln>
        </p:spPr>
      </p:cxnSp>
      <p:cxnSp>
        <p:nvCxnSpPr>
          <p:cNvPr id="95255" name="Straight Connector 14"/>
          <p:cNvCxnSpPr>
            <a:cxnSpLocks noChangeShapeType="1"/>
          </p:cNvCxnSpPr>
          <p:nvPr/>
        </p:nvCxnSpPr>
        <p:spPr bwMode="auto">
          <a:xfrm>
            <a:off x="5257800" y="2590800"/>
            <a:ext cx="8382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med"/>
          </a:ln>
        </p:spPr>
      </p:cxnSp>
      <p:cxnSp>
        <p:nvCxnSpPr>
          <p:cNvPr id="95256" name="Straight Connector 14"/>
          <p:cNvCxnSpPr>
            <a:cxnSpLocks noChangeShapeType="1"/>
          </p:cNvCxnSpPr>
          <p:nvPr/>
        </p:nvCxnSpPr>
        <p:spPr bwMode="auto">
          <a:xfrm>
            <a:off x="5791200" y="2438400"/>
            <a:ext cx="8382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med"/>
          </a:ln>
        </p:spPr>
      </p:cxnSp>
      <p:pic>
        <p:nvPicPr>
          <p:cNvPr id="95257" name="Picture 41" descr="youtube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286000"/>
            <a:ext cx="9493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258" name="Straight Connector 36"/>
          <p:cNvCxnSpPr>
            <a:cxnSpLocks noChangeShapeType="1"/>
          </p:cNvCxnSpPr>
          <p:nvPr/>
        </p:nvCxnSpPr>
        <p:spPr bwMode="auto">
          <a:xfrm rot="10800000" flipV="1">
            <a:off x="2057400" y="2667000"/>
            <a:ext cx="9906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304800"/>
            <a:ext cx="870585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8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Principles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27171" name="Rectangle 3"/>
          <p:cNvSpPr>
            <a:spLocks noGrp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</p:spPr>
        <p:txBody>
          <a:bodyPr rtlCol="0">
            <a:normAutofit/>
          </a:bodyPr>
          <a:lstStyle/>
          <a:p>
            <a:pPr marL="371475" indent="-279400" fontAlgn="auto">
              <a:lnSpc>
                <a:spcPct val="105000"/>
              </a:lnSpc>
              <a:spcAft>
                <a:spcPts val="0"/>
              </a:spcAft>
              <a:buFont typeface="Wingdings" pitchFamily="-65" charset="2"/>
              <a:buChar char=""/>
              <a:defRPr/>
            </a:pPr>
            <a:r>
              <a:rPr lang="en-US" sz="4000" dirty="0">
                <a:solidFill>
                  <a:schemeClr val="tx1">
                    <a:alpha val="60000"/>
                  </a:schemeClr>
                </a:solidFill>
                <a:ea typeface="+mn-ea"/>
                <a:cs typeface="+mn-cs"/>
              </a:rPr>
              <a:t>Skepticism</a:t>
            </a:r>
          </a:p>
          <a:p>
            <a:pPr marL="371475" indent="-279400" fontAlgn="auto">
              <a:lnSpc>
                <a:spcPct val="105000"/>
              </a:lnSpc>
              <a:spcAft>
                <a:spcPts val="0"/>
              </a:spcAft>
              <a:buFont typeface="Wingdings" pitchFamily="-65" charset="2"/>
              <a:buChar char=""/>
              <a:defRPr/>
            </a:pPr>
            <a:r>
              <a:rPr lang="en-US" sz="4000" dirty="0">
                <a:solidFill>
                  <a:schemeClr val="tx1">
                    <a:alpha val="60000"/>
                  </a:schemeClr>
                </a:solidFill>
                <a:ea typeface="+mn-ea"/>
                <a:cs typeface="+mn-cs"/>
              </a:rPr>
              <a:t>Judgment</a:t>
            </a:r>
          </a:p>
          <a:p>
            <a:pPr marL="371475" indent="-279400" fontAlgn="auto">
              <a:lnSpc>
                <a:spcPct val="105000"/>
              </a:lnSpc>
              <a:spcAft>
                <a:spcPts val="0"/>
              </a:spcAft>
              <a:buFont typeface="Wingdings" pitchFamily="-65" charset="2"/>
              <a:buChar char=""/>
              <a:defRPr/>
            </a:pPr>
            <a:r>
              <a:rPr lang="en-US" sz="4000" b="1" dirty="0" smtClean="0">
                <a:solidFill>
                  <a:srgbClr val="000000"/>
                </a:solidFill>
                <a:ea typeface="+mn-ea"/>
                <a:cs typeface="+mn-cs"/>
              </a:rPr>
              <a:t>Research</a:t>
            </a:r>
          </a:p>
          <a:p>
            <a:pPr marL="849312" lvl="1" indent="-279400" fontAlgn="auto">
              <a:lnSpc>
                <a:spcPct val="105000"/>
              </a:lnSpc>
              <a:spcAft>
                <a:spcPts val="0"/>
              </a:spcAft>
              <a:buFont typeface="Times New Roman" pitchFamily="-65" charset="0"/>
              <a:buChar char="–"/>
              <a:defRPr/>
            </a:pPr>
            <a:r>
              <a:rPr lang="en-US" sz="3600" dirty="0" smtClean="0">
                <a:solidFill>
                  <a:srgbClr val="000000"/>
                </a:solidFill>
                <a:ea typeface="+mn-ea"/>
              </a:rPr>
              <a:t>Ask your own questions, especially when making big decisions</a:t>
            </a:r>
            <a:endParaRPr lang="en-US" sz="3600" dirty="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531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5105400"/>
            <a:ext cx="7772400" cy="1828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01675" indent="-609600" algn="ctr">
              <a:lnSpc>
                <a:spcPct val="105000"/>
              </a:lnSpc>
              <a:buFont typeface="Arial" charset="0"/>
              <a:buNone/>
            </a:pPr>
            <a:r>
              <a:rPr lang="en-US" sz="400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Best place to start</a:t>
            </a:r>
          </a:p>
          <a:p>
            <a:pPr marL="701675" indent="-609600" algn="ctr">
              <a:lnSpc>
                <a:spcPct val="105000"/>
              </a:lnSpc>
              <a:buFont typeface="Arial" charset="0"/>
              <a:buNone/>
            </a:pPr>
            <a:r>
              <a:rPr lang="en-US" sz="400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Worst place to stop</a:t>
            </a:r>
          </a:p>
        </p:txBody>
      </p:sp>
      <p:pic>
        <p:nvPicPr>
          <p:cNvPr id="99331" name="Picture 7" descr="wiki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228600"/>
            <a:ext cx="56896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53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304800"/>
            <a:ext cx="870585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8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Principles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27171" name="Rectangle 3"/>
          <p:cNvSpPr>
            <a:spLocks noGrp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</p:spPr>
        <p:txBody>
          <a:bodyPr rtlCol="0">
            <a:normAutofit lnSpcReduction="10000"/>
          </a:bodyPr>
          <a:lstStyle/>
          <a:p>
            <a:pPr marL="371475" indent="-279400" fontAlgn="auto">
              <a:lnSpc>
                <a:spcPct val="105000"/>
              </a:lnSpc>
              <a:spcAft>
                <a:spcPts val="0"/>
              </a:spcAft>
              <a:buFont typeface="Wingdings" pitchFamily="-65" charset="2"/>
              <a:buChar char=""/>
              <a:defRPr/>
            </a:pPr>
            <a:r>
              <a:rPr lang="en-US" sz="4000" dirty="0">
                <a:solidFill>
                  <a:schemeClr val="tx1">
                    <a:alpha val="60000"/>
                  </a:schemeClr>
                </a:solidFill>
                <a:ea typeface="+mn-ea"/>
                <a:cs typeface="+mn-cs"/>
              </a:rPr>
              <a:t>Skepticism</a:t>
            </a:r>
          </a:p>
          <a:p>
            <a:pPr marL="371475" indent="-279400" fontAlgn="auto">
              <a:lnSpc>
                <a:spcPct val="105000"/>
              </a:lnSpc>
              <a:spcAft>
                <a:spcPts val="0"/>
              </a:spcAft>
              <a:buFont typeface="Wingdings" pitchFamily="-65" charset="2"/>
              <a:buChar char=""/>
              <a:defRPr/>
            </a:pPr>
            <a:r>
              <a:rPr lang="en-US" sz="4000" dirty="0">
                <a:solidFill>
                  <a:schemeClr val="tx1">
                    <a:alpha val="60000"/>
                  </a:schemeClr>
                </a:solidFill>
                <a:ea typeface="+mn-ea"/>
                <a:cs typeface="+mn-cs"/>
              </a:rPr>
              <a:t>Judgment</a:t>
            </a:r>
          </a:p>
          <a:p>
            <a:pPr marL="371475" indent="-279400" fontAlgn="auto">
              <a:lnSpc>
                <a:spcPct val="105000"/>
              </a:lnSpc>
              <a:spcAft>
                <a:spcPts val="0"/>
              </a:spcAft>
              <a:buFont typeface="Wingdings" pitchFamily="-65" charset="2"/>
              <a:buChar char=""/>
              <a:defRPr/>
            </a:pPr>
            <a:r>
              <a:rPr lang="en-US" sz="4000" dirty="0">
                <a:solidFill>
                  <a:schemeClr val="tx1">
                    <a:alpha val="60000"/>
                  </a:schemeClr>
                </a:solidFill>
                <a:ea typeface="+mn-ea"/>
                <a:cs typeface="+mn-cs"/>
              </a:rPr>
              <a:t>Research</a:t>
            </a:r>
          </a:p>
          <a:p>
            <a:pPr marL="371475" indent="-279400" fontAlgn="auto">
              <a:lnSpc>
                <a:spcPct val="105000"/>
              </a:lnSpc>
              <a:spcAft>
                <a:spcPts val="0"/>
              </a:spcAft>
              <a:buFont typeface="Wingdings" pitchFamily="-65" charset="2"/>
              <a:buChar char=""/>
              <a:defRPr/>
            </a:pPr>
            <a:r>
              <a:rPr lang="en-US" sz="4000" b="1" dirty="0">
                <a:solidFill>
                  <a:srgbClr val="000000"/>
                </a:solidFill>
                <a:ea typeface="+mn-ea"/>
                <a:cs typeface="+mn-cs"/>
              </a:rPr>
              <a:t>Free </a:t>
            </a:r>
            <a:r>
              <a:rPr lang="en-US" sz="4000" b="1" dirty="0" smtClean="0">
                <a:solidFill>
                  <a:srgbClr val="000000"/>
                </a:solidFill>
                <a:ea typeface="+mn-ea"/>
                <a:cs typeface="+mn-cs"/>
              </a:rPr>
              <a:t>thinking</a:t>
            </a:r>
          </a:p>
          <a:p>
            <a:pPr marL="849312" lvl="1" indent="-279400" fontAlgn="auto">
              <a:lnSpc>
                <a:spcPct val="105000"/>
              </a:lnSpc>
              <a:spcAft>
                <a:spcPts val="0"/>
              </a:spcAft>
              <a:buFont typeface="Times New Roman" pitchFamily="-65" charset="0"/>
              <a:buChar char="–"/>
              <a:defRPr/>
            </a:pPr>
            <a:r>
              <a:rPr lang="en-US" sz="3600" dirty="0" smtClean="0">
                <a:solidFill>
                  <a:srgbClr val="000000"/>
                </a:solidFill>
                <a:ea typeface="+mn-ea"/>
              </a:rPr>
              <a:t>Go outside your comfort zone, in politics and culture</a:t>
            </a:r>
          </a:p>
          <a:p>
            <a:pPr marL="849312" lvl="1" indent="-279400" fontAlgn="auto">
              <a:lnSpc>
                <a:spcPct val="105000"/>
              </a:lnSpc>
              <a:spcAft>
                <a:spcPts val="0"/>
              </a:spcAft>
              <a:buFont typeface="Times New Roman" pitchFamily="-65" charset="0"/>
              <a:buChar char="–"/>
              <a:defRPr/>
            </a:pPr>
            <a:r>
              <a:rPr lang="en-US" sz="3600" dirty="0" smtClean="0">
                <a:solidFill>
                  <a:srgbClr val="000000"/>
                </a:solidFill>
                <a:ea typeface="+mn-ea"/>
              </a:rPr>
              <a:t>Be relentless with yourself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gvon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609600"/>
            <a:ext cx="7239000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304800"/>
            <a:ext cx="870585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8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Principles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27171" name="Rectangle 3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7772400" cy="4114800"/>
          </a:xfrm>
        </p:spPr>
        <p:txBody>
          <a:bodyPr rtlCol="0">
            <a:normAutofit lnSpcReduction="10000"/>
          </a:bodyPr>
          <a:lstStyle/>
          <a:p>
            <a:pPr marL="371475" indent="-279400" fontAlgn="auto">
              <a:lnSpc>
                <a:spcPct val="105000"/>
              </a:lnSpc>
              <a:spcAft>
                <a:spcPts val="0"/>
              </a:spcAft>
              <a:buFont typeface="Wingdings" pitchFamily="-65" charset="2"/>
              <a:buChar char=""/>
              <a:defRPr/>
            </a:pPr>
            <a:r>
              <a:rPr lang="en-US" sz="4000" dirty="0">
                <a:solidFill>
                  <a:schemeClr val="tx1">
                    <a:alpha val="60000"/>
                  </a:schemeClr>
                </a:solidFill>
                <a:ea typeface="+mn-ea"/>
                <a:cs typeface="+mn-cs"/>
              </a:rPr>
              <a:t>Skepticism</a:t>
            </a:r>
          </a:p>
          <a:p>
            <a:pPr marL="371475" indent="-279400" fontAlgn="auto">
              <a:lnSpc>
                <a:spcPct val="105000"/>
              </a:lnSpc>
              <a:spcAft>
                <a:spcPts val="0"/>
              </a:spcAft>
              <a:buFont typeface="Wingdings" pitchFamily="-65" charset="2"/>
              <a:buChar char=""/>
              <a:defRPr/>
            </a:pPr>
            <a:r>
              <a:rPr lang="en-US" sz="4000" dirty="0">
                <a:solidFill>
                  <a:schemeClr val="tx1">
                    <a:alpha val="60000"/>
                  </a:schemeClr>
                </a:solidFill>
                <a:ea typeface="+mn-ea"/>
                <a:cs typeface="+mn-cs"/>
              </a:rPr>
              <a:t>Judgment</a:t>
            </a:r>
          </a:p>
          <a:p>
            <a:pPr marL="371475" indent="-279400" fontAlgn="auto">
              <a:lnSpc>
                <a:spcPct val="105000"/>
              </a:lnSpc>
              <a:spcAft>
                <a:spcPts val="0"/>
              </a:spcAft>
              <a:buFont typeface="Wingdings" pitchFamily="-65" charset="2"/>
              <a:buChar char=""/>
              <a:defRPr/>
            </a:pPr>
            <a:r>
              <a:rPr lang="en-US" sz="4000" dirty="0">
                <a:solidFill>
                  <a:schemeClr val="tx1">
                    <a:alpha val="60000"/>
                  </a:schemeClr>
                </a:solidFill>
                <a:ea typeface="+mn-ea"/>
                <a:cs typeface="+mn-cs"/>
              </a:rPr>
              <a:t>Research</a:t>
            </a:r>
          </a:p>
          <a:p>
            <a:pPr marL="371475" indent="-279400" fontAlgn="auto">
              <a:lnSpc>
                <a:spcPct val="105000"/>
              </a:lnSpc>
              <a:spcAft>
                <a:spcPts val="0"/>
              </a:spcAft>
              <a:buFont typeface="Wingdings" pitchFamily="-65" charset="2"/>
              <a:buChar char=""/>
              <a:defRPr/>
            </a:pPr>
            <a:r>
              <a:rPr lang="en-US" sz="4000" dirty="0">
                <a:solidFill>
                  <a:schemeClr val="tx1">
                    <a:alpha val="60000"/>
                  </a:schemeClr>
                </a:solidFill>
                <a:ea typeface="+mn-ea"/>
                <a:cs typeface="+mn-cs"/>
              </a:rPr>
              <a:t>Free thinking</a:t>
            </a:r>
            <a:endParaRPr lang="en-US" sz="4000" dirty="0" smtClean="0">
              <a:solidFill>
                <a:schemeClr val="tx1">
                  <a:alpha val="60000"/>
                </a:schemeClr>
              </a:solidFill>
              <a:ea typeface="+mn-ea"/>
              <a:cs typeface="+mn-cs"/>
            </a:endParaRPr>
          </a:p>
          <a:p>
            <a:pPr marL="371475" indent="-279400" fontAlgn="auto">
              <a:lnSpc>
                <a:spcPct val="105000"/>
              </a:lnSpc>
              <a:spcAft>
                <a:spcPts val="0"/>
              </a:spcAft>
              <a:buFont typeface="Wingdings" pitchFamily="-65" charset="2"/>
              <a:buChar char=""/>
              <a:defRPr/>
            </a:pPr>
            <a:r>
              <a:rPr lang="en-US" sz="4000" b="1" dirty="0" smtClean="0">
                <a:solidFill>
                  <a:schemeClr val="tx1"/>
                </a:solidFill>
                <a:ea typeface="+mn-ea"/>
                <a:cs typeface="+mn-cs"/>
              </a:rPr>
              <a:t>Techniques</a:t>
            </a:r>
          </a:p>
          <a:p>
            <a:pPr marL="849312" lvl="1" indent="-279400" fontAlgn="auto">
              <a:lnSpc>
                <a:spcPct val="105000"/>
              </a:lnSpc>
              <a:spcAft>
                <a:spcPts val="0"/>
              </a:spcAft>
              <a:buFont typeface="Times New Roman" pitchFamily="-65" charset="0"/>
              <a:buChar char="–"/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</a:rPr>
              <a:t>Create media</a:t>
            </a:r>
          </a:p>
          <a:p>
            <a:pPr marL="849312" lvl="1" indent="-279400" fontAlgn="auto">
              <a:lnSpc>
                <a:spcPct val="105000"/>
              </a:lnSpc>
              <a:spcAft>
                <a:spcPts val="0"/>
              </a:spcAft>
              <a:buFont typeface="Times New Roman" pitchFamily="-65" charset="0"/>
              <a:buChar char="–"/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</a:rPr>
              <a:t>Understand how media persuade</a:t>
            </a:r>
            <a:endParaRPr lang="en-US" sz="3600" dirty="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7523" name="Content Placeholder 6" descr="sourcewatch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7749" r="-17749"/>
          <a:stretch>
            <a:fillRect/>
          </a:stretch>
        </p:blipFill>
        <p:spPr bwMode="auto">
          <a:xfrm>
            <a:off x="457200" y="990600"/>
            <a:ext cx="8229600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304800"/>
            <a:ext cx="870585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8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For ‘Creators’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1862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1475" indent="-279400">
              <a:lnSpc>
                <a:spcPct val="105000"/>
              </a:lnSpc>
            </a:pPr>
            <a:r>
              <a:rPr lang="en-US" sz="3600" i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All of the above (principles for consumers) PLUS these journalistic principles:</a:t>
            </a:r>
            <a:endParaRPr lang="en-US" sz="400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371475" indent="-279400">
              <a:lnSpc>
                <a:spcPct val="105000"/>
              </a:lnSpc>
            </a:pPr>
            <a:r>
              <a:rPr lang="en-US" sz="4000" b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Thoroughness</a:t>
            </a:r>
            <a:endParaRPr lang="en-US" sz="3600" b="1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847725" lvl="1" indent="-279400">
              <a:lnSpc>
                <a:spcPct val="105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Not just interviews, documents, but also wider collaboration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862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304800"/>
            <a:ext cx="870585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8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Principles for Creators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1475" indent="-279400">
              <a:lnSpc>
                <a:spcPct val="105000"/>
              </a:lnSpc>
            </a:pPr>
            <a:r>
              <a:rPr lang="en-US" sz="40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Thoroughness</a:t>
            </a:r>
          </a:p>
          <a:p>
            <a:pPr marL="371475" indent="-279400">
              <a:lnSpc>
                <a:spcPct val="105000"/>
              </a:lnSpc>
            </a:pPr>
            <a:r>
              <a:rPr lang="en-US" sz="4000" b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Accuracy</a:t>
            </a:r>
            <a:endParaRPr lang="en-US" sz="3600" b="1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54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Media 0.5</a:t>
            </a:r>
            <a:endParaRPr lang="en-US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555" name="Picture 3" descr="greekscro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9263" y="1727200"/>
            <a:ext cx="5703887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2654300"/>
            <a:ext cx="73914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6" descr="mediactive bann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04825"/>
            <a:ext cx="6324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304800"/>
            <a:ext cx="870585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8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Principles for Creators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1475" indent="-279400">
              <a:lnSpc>
                <a:spcPct val="105000"/>
              </a:lnSpc>
            </a:pPr>
            <a:r>
              <a:rPr lang="en-US" sz="40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Thoroughness</a:t>
            </a:r>
          </a:p>
          <a:p>
            <a:pPr marL="371475" indent="-279400">
              <a:lnSpc>
                <a:spcPct val="105000"/>
              </a:lnSpc>
            </a:pPr>
            <a:r>
              <a:rPr lang="en-US" sz="40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Accuracy</a:t>
            </a:r>
          </a:p>
          <a:p>
            <a:pPr marL="371475" indent="-279400">
              <a:lnSpc>
                <a:spcPct val="105000"/>
              </a:lnSpc>
            </a:pPr>
            <a:r>
              <a:rPr lang="en-US" sz="4000" b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Fairness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8" descr="Picture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9163"/>
            <a:ext cx="88138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Line 9"/>
          <p:cNvSpPr>
            <a:spLocks noChangeShapeType="1"/>
          </p:cNvSpPr>
          <p:nvPr/>
        </p:nvSpPr>
        <p:spPr bwMode="auto">
          <a:xfrm flipV="1">
            <a:off x="1447800" y="1600200"/>
            <a:ext cx="3124200" cy="2971800"/>
          </a:xfrm>
          <a:prstGeom prst="line">
            <a:avLst/>
          </a:prstGeom>
          <a:noFill/>
          <a:ln w="53975">
            <a:solidFill>
              <a:srgbClr val="FF3125">
                <a:alpha val="56862"/>
              </a:srgbClr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4" name="Line 10"/>
          <p:cNvSpPr>
            <a:spLocks noChangeShapeType="1"/>
          </p:cNvSpPr>
          <p:nvPr/>
        </p:nvSpPr>
        <p:spPr bwMode="auto">
          <a:xfrm flipV="1">
            <a:off x="1143000" y="5410200"/>
            <a:ext cx="3505200" cy="152400"/>
          </a:xfrm>
          <a:prstGeom prst="line">
            <a:avLst/>
          </a:prstGeom>
          <a:noFill/>
          <a:ln w="53975">
            <a:solidFill>
              <a:srgbClr val="FF3125">
                <a:alpha val="65881"/>
              </a:srgbClr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304800"/>
            <a:ext cx="870585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8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Principles for Creators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1475" indent="-279400">
              <a:lnSpc>
                <a:spcPct val="105000"/>
              </a:lnSpc>
            </a:pPr>
            <a:r>
              <a:rPr lang="en-US" sz="40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Thoroughness</a:t>
            </a:r>
          </a:p>
          <a:p>
            <a:pPr marL="371475" indent="-279400">
              <a:lnSpc>
                <a:spcPct val="105000"/>
              </a:lnSpc>
            </a:pPr>
            <a:r>
              <a:rPr lang="en-US" sz="40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Accuracy</a:t>
            </a:r>
          </a:p>
          <a:p>
            <a:pPr marL="371475" indent="-279400">
              <a:lnSpc>
                <a:spcPct val="105000"/>
              </a:lnSpc>
            </a:pPr>
            <a:r>
              <a:rPr lang="en-US" sz="40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Fairness</a:t>
            </a:r>
          </a:p>
          <a:p>
            <a:pPr marL="371475" indent="-279400">
              <a:lnSpc>
                <a:spcPct val="105000"/>
              </a:lnSpc>
            </a:pPr>
            <a:r>
              <a:rPr lang="en-US" sz="4000" b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Independence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barstow pulitzer stor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28613"/>
            <a:ext cx="714375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304800"/>
            <a:ext cx="870585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8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Principles for Creators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1475" indent="-279400">
              <a:lnSpc>
                <a:spcPct val="105000"/>
              </a:lnSpc>
            </a:pPr>
            <a:r>
              <a:rPr lang="en-US" sz="40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Thoroughness</a:t>
            </a:r>
          </a:p>
          <a:p>
            <a:pPr marL="371475" indent="-279400">
              <a:lnSpc>
                <a:spcPct val="105000"/>
              </a:lnSpc>
            </a:pPr>
            <a:r>
              <a:rPr lang="en-US" sz="40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Accuracy</a:t>
            </a:r>
          </a:p>
          <a:p>
            <a:pPr marL="371475" indent="-279400">
              <a:lnSpc>
                <a:spcPct val="105000"/>
              </a:lnSpc>
            </a:pPr>
            <a:r>
              <a:rPr lang="en-US" sz="40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Fairness</a:t>
            </a:r>
          </a:p>
          <a:p>
            <a:pPr marL="371475" indent="-279400">
              <a:lnSpc>
                <a:spcPct val="105000"/>
              </a:lnSpc>
            </a:pPr>
            <a:r>
              <a:rPr lang="en-US" sz="40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Independence</a:t>
            </a:r>
          </a:p>
          <a:p>
            <a:pPr marL="371475" indent="-279400">
              <a:lnSpc>
                <a:spcPct val="105000"/>
              </a:lnSpc>
            </a:pPr>
            <a:r>
              <a:rPr lang="en-US" sz="4000" b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Transparency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Screen shot 2009-11-02 at 3.38.27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685800"/>
            <a:ext cx="802005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 descr="Screen shot 2009-11-02 at 4.06.51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4025"/>
            <a:ext cx="91440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Screen shot 2009-11-02 at 4.07.44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3" y="876300"/>
            <a:ext cx="76866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85800"/>
            <a:ext cx="784860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64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4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77667" name="Text Box 3"/>
          <p:cNvSpPr txBox="1">
            <a:spLocks/>
          </p:cNvSpPr>
          <p:nvPr/>
        </p:nvSpPr>
        <p:spPr bwMode="auto">
          <a:xfrm>
            <a:off x="533400" y="2286000"/>
            <a:ext cx="80581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Mediactive</a:t>
            </a:r>
          </a:p>
          <a:p>
            <a:pPr algn="ctr" eaLnBrk="0" hangingPunct="0">
              <a:spcBef>
                <a:spcPct val="50000"/>
              </a:spcBef>
            </a:pPr>
            <a:endParaRPr lang="en-US" sz="3600"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Arial" charset="0"/>
              </a:rPr>
              <a:t>(In the Digital Age, what is a book?)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66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54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Media 1.0</a:t>
            </a:r>
            <a:endParaRPr lang="en-US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603" name="Picture 3" descr="gutenber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1963" y="1474788"/>
            <a:ext cx="3138487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" descr="mediactive feb 1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963" y="1143000"/>
            <a:ext cx="6442075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04800"/>
            <a:ext cx="7848600" cy="99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48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Mediactive.com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3" descr="cc.logo.lar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525" y="1768475"/>
            <a:ext cx="63309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lulu dashboar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228600"/>
            <a:ext cx="8407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3" descr="sigi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" y="304800"/>
            <a:ext cx="7296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calibre scre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304800"/>
            <a:ext cx="8467725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3" descr="createspac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3" descr="amazon book pa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0" y="838200"/>
            <a:ext cx="6159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7" name="Text Box 3"/>
          <p:cNvSpPr txBox="1">
            <a:spLocks/>
          </p:cNvSpPr>
          <p:nvPr/>
        </p:nvSpPr>
        <p:spPr bwMode="auto">
          <a:xfrm>
            <a:off x="1066800" y="228600"/>
            <a:ext cx="805815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Upcoming:</a:t>
            </a:r>
          </a:p>
          <a:p>
            <a:pPr algn="ctr" eaLnBrk="0" hangingPunct="0">
              <a:spcBef>
                <a:spcPct val="50000"/>
              </a:spcBef>
            </a:pPr>
            <a:endParaRPr lang="en-US" sz="3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Foreign editions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Version 2.0 print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Various EPUB editions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Game inside ebook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Kindle Singles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>
                <a:latin typeface="Arial" charset="0"/>
              </a:rPr>
              <a:t>(more)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667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2 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8600"/>
            <a:ext cx="9144001" cy="6327776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  <a:t>How to find me:</a:t>
            </a:r>
            <a:br>
              <a:rPr lang="en-US" smtClean="0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</a:br>
            <a:r>
              <a:rPr lang="en-US" smtClean="0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smtClean="0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</a:br>
            <a:r>
              <a:rPr lang="en-US" smtClean="0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  <a:t>dan@dangillmor.com</a:t>
            </a:r>
            <a:br>
              <a:rPr lang="en-US" smtClean="0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</a:br>
            <a:r>
              <a:rPr lang="en-US" smtClean="0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  <a:t>dangillmor.com/about</a:t>
            </a:r>
            <a:br>
              <a:rPr lang="en-US" smtClean="0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</a:br>
            <a:r>
              <a:rPr lang="en-US" smtClean="0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smtClean="0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</a:br>
            <a:r>
              <a:rPr lang="en-US" smtClean="0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  <a:t>Twitter: @dangillmor</a:t>
            </a:r>
            <a:endParaRPr lang="en-US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54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Media 1.1</a:t>
            </a:r>
            <a:endParaRPr lang="en-US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7651" name="Picture 3" descr="earlyPa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150" y="1295400"/>
            <a:ext cx="445611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54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Media 1.5</a:t>
            </a:r>
            <a:endParaRPr lang="en-US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699" name="Picture 3" descr="tele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1800" y="1487488"/>
            <a:ext cx="5738813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888" indent="-369888" algn="ctr">
              <a:spcAft>
                <a:spcPts val="13"/>
              </a:spcAft>
              <a:tabLst>
                <a:tab pos="90488" algn="l"/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</a:tabLst>
            </a:pPr>
            <a:r>
              <a:rPr lang="en-US" sz="54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Media 2.0</a:t>
            </a:r>
            <a:endParaRPr lang="en-US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1747" name="Picture 3" descr="early rad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0" y="2074863"/>
            <a:ext cx="38417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450975"/>
            <a:ext cx="110966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+ Body">
  <a:themeElements>
    <a:clrScheme name="">
      <a:dk1>
        <a:srgbClr val="000000"/>
      </a:dk1>
      <a:lt1>
        <a:srgbClr val="FFFFFF"/>
      </a:lt1>
      <a:dk2>
        <a:srgbClr val="FF9966"/>
      </a:dk2>
      <a:lt2>
        <a:srgbClr val="000000"/>
      </a:lt2>
      <a:accent1>
        <a:srgbClr val="0099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+ Body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99"/>
        </a:solidFill>
        <a:ln w="9525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lang="en-US" sz="6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99"/>
        </a:solidFill>
        <a:ln w="9525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lang="en-US" sz="6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Title + Bo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31498</TotalTime>
  <Pages>0</Pages>
  <Words>630</Words>
  <Characters>0</Characters>
  <Application>Microsoft Macintosh PowerPoint</Application>
  <PresentationFormat>On-screen Show (4:3)</PresentationFormat>
  <Lines>0</Lines>
  <Paragraphs>210</Paragraphs>
  <Slides>69</Slides>
  <Notes>69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Title + Body</vt:lpstr>
      <vt:lpstr>Slide 1</vt:lpstr>
      <vt:lpstr>Slide 2</vt:lpstr>
      <vt:lpstr>0</vt:lpstr>
      <vt:lpstr>Media 0.1</vt:lpstr>
      <vt:lpstr>Media 0.5</vt:lpstr>
      <vt:lpstr>Media 1.0</vt:lpstr>
      <vt:lpstr>Media 1.1</vt:lpstr>
      <vt:lpstr>Media 1.5</vt:lpstr>
      <vt:lpstr>Media 2.0</vt:lpstr>
      <vt:lpstr>Media 2.5</vt:lpstr>
      <vt:lpstr>20th Century Information Theory</vt:lpstr>
      <vt:lpstr>Or…</vt:lpstr>
      <vt:lpstr>Media 3.0</vt:lpstr>
      <vt:lpstr>20th Century Information Theory</vt:lpstr>
      <vt:lpstr>‘Democratized’ Media</vt:lpstr>
      <vt:lpstr>A Read-Write Web</vt:lpstr>
      <vt:lpstr>Consumers &lt;==&gt; Creators</vt:lpstr>
      <vt:lpstr>Creators &lt;==&gt; Collaborators</vt:lpstr>
      <vt:lpstr>1</vt:lpstr>
      <vt:lpstr>Slide 20</vt:lpstr>
      <vt:lpstr>Journalism</vt:lpstr>
      <vt:lpstr>Not Journalism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(Part of) Emerging Media Ecosystem</vt:lpstr>
      <vt:lpstr>2</vt:lpstr>
      <vt:lpstr>Slide 32</vt:lpstr>
      <vt:lpstr>Too Much Information</vt:lpstr>
      <vt:lpstr>Accurate? Trustworthy?</vt:lpstr>
      <vt:lpstr>Slide 35</vt:lpstr>
      <vt:lpstr>Not to Mention (ahem)…</vt:lpstr>
      <vt:lpstr>3</vt:lpstr>
      <vt:lpstr>  1. Using. Not consuming. 2. Participation with integrity.</vt:lpstr>
      <vt:lpstr>Principles (for “consumers”)</vt:lpstr>
      <vt:lpstr>Principles</vt:lpstr>
      <vt:lpstr>Credibility Scale</vt:lpstr>
      <vt:lpstr>Principles</vt:lpstr>
      <vt:lpstr>Slide 43</vt:lpstr>
      <vt:lpstr>Principles</vt:lpstr>
      <vt:lpstr>Slide 45</vt:lpstr>
      <vt:lpstr>Principles</vt:lpstr>
      <vt:lpstr>Slide 47</vt:lpstr>
      <vt:lpstr>For ‘Creators’</vt:lpstr>
      <vt:lpstr>Principles for Creators</vt:lpstr>
      <vt:lpstr>Slide 50</vt:lpstr>
      <vt:lpstr>Principles for Creators</vt:lpstr>
      <vt:lpstr>Slide 52</vt:lpstr>
      <vt:lpstr>Principles for Creators</vt:lpstr>
      <vt:lpstr>Slide 54</vt:lpstr>
      <vt:lpstr>Principles for Creators</vt:lpstr>
      <vt:lpstr>Slide 56</vt:lpstr>
      <vt:lpstr>Slide 57</vt:lpstr>
      <vt:lpstr>Slide 58</vt:lpstr>
      <vt:lpstr>4</vt:lpstr>
      <vt:lpstr>Mediactive.com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How to find me:  dan@dangillmor.com dangillmor.com/about  Twitter: @dangillmor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Dan Gillmor </dc:title>
  <dc:subject/>
  <dc:creator>Dan Gillmor</dc:creator>
  <cp:keywords>OPA</cp:keywords>
  <dc:description/>
  <cp:lastModifiedBy>Dan Gillmor</cp:lastModifiedBy>
  <cp:revision>686</cp:revision>
  <cp:lastPrinted>2007-07-10T07:21:03Z</cp:lastPrinted>
  <dcterms:created xsi:type="dcterms:W3CDTF">2011-04-12T15:27:41Z</dcterms:created>
  <dcterms:modified xsi:type="dcterms:W3CDTF">2011-04-12T15:27:45Z</dcterms:modified>
  <cp:category/>
</cp:coreProperties>
</file>