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3" r:id="rId2"/>
    <p:sldMasterId id="2147483695" r:id="rId3"/>
    <p:sldMasterId id="2147483707" r:id="rId4"/>
    <p:sldMasterId id="2147483719" r:id="rId5"/>
    <p:sldMasterId id="2147483731" r:id="rId6"/>
    <p:sldMasterId id="2147483743" r:id="rId7"/>
  </p:sldMasterIdLst>
  <p:handoutMasterIdLst>
    <p:handoutMasterId r:id="rId131"/>
  </p:handoutMasterIdLst>
  <p:sldIdLst>
    <p:sldId id="1078" r:id="rId8"/>
    <p:sldId id="1079" r:id="rId9"/>
    <p:sldId id="846" r:id="rId10"/>
    <p:sldId id="923" r:id="rId11"/>
    <p:sldId id="1173" r:id="rId12"/>
    <p:sldId id="926" r:id="rId13"/>
    <p:sldId id="771" r:id="rId14"/>
    <p:sldId id="773" r:id="rId15"/>
    <p:sldId id="1111" r:id="rId16"/>
    <p:sldId id="868" r:id="rId17"/>
    <p:sldId id="774" r:id="rId18"/>
    <p:sldId id="1107" r:id="rId19"/>
    <p:sldId id="787" r:id="rId20"/>
    <p:sldId id="776" r:id="rId21"/>
    <p:sldId id="784" r:id="rId22"/>
    <p:sldId id="791" r:id="rId23"/>
    <p:sldId id="1134" r:id="rId24"/>
    <p:sldId id="1160" r:id="rId25"/>
    <p:sldId id="925" r:id="rId26"/>
    <p:sldId id="991" r:id="rId27"/>
    <p:sldId id="924" r:id="rId28"/>
    <p:sldId id="790" r:id="rId29"/>
    <p:sldId id="857" r:id="rId30"/>
    <p:sldId id="755" r:id="rId31"/>
    <p:sldId id="593" r:id="rId32"/>
    <p:sldId id="879" r:id="rId33"/>
    <p:sldId id="596" r:id="rId34"/>
    <p:sldId id="751" r:id="rId35"/>
    <p:sldId id="598" r:id="rId36"/>
    <p:sldId id="599" r:id="rId37"/>
    <p:sldId id="1020" r:id="rId38"/>
    <p:sldId id="990" r:id="rId39"/>
    <p:sldId id="1025" r:id="rId40"/>
    <p:sldId id="1096" r:id="rId41"/>
    <p:sldId id="1027" r:id="rId42"/>
    <p:sldId id="1031" r:id="rId43"/>
    <p:sldId id="1028" r:id="rId44"/>
    <p:sldId id="1029" r:id="rId45"/>
    <p:sldId id="1084" r:id="rId46"/>
    <p:sldId id="1032" r:id="rId47"/>
    <p:sldId id="1033" r:id="rId48"/>
    <p:sldId id="1056" r:id="rId49"/>
    <p:sldId id="1083" r:id="rId50"/>
    <p:sldId id="1035" r:id="rId51"/>
    <p:sldId id="986" r:id="rId52"/>
    <p:sldId id="1161" r:id="rId53"/>
    <p:sldId id="1112" r:id="rId54"/>
    <p:sldId id="1113" r:id="rId55"/>
    <p:sldId id="987" r:id="rId56"/>
    <p:sldId id="988" r:id="rId57"/>
    <p:sldId id="1123" r:id="rId58"/>
    <p:sldId id="858" r:id="rId59"/>
    <p:sldId id="608" r:id="rId60"/>
    <p:sldId id="669" r:id="rId61"/>
    <p:sldId id="1057" r:id="rId62"/>
    <p:sldId id="1058" r:id="rId63"/>
    <p:sldId id="1164" r:id="rId64"/>
    <p:sldId id="1165" r:id="rId65"/>
    <p:sldId id="974" r:id="rId66"/>
    <p:sldId id="997" r:id="rId67"/>
    <p:sldId id="1091" r:id="rId68"/>
    <p:sldId id="993" r:id="rId69"/>
    <p:sldId id="984" r:id="rId70"/>
    <p:sldId id="1080" r:id="rId71"/>
    <p:sldId id="1092" r:id="rId72"/>
    <p:sldId id="1093" r:id="rId73"/>
    <p:sldId id="1109" r:id="rId74"/>
    <p:sldId id="1081" r:id="rId75"/>
    <p:sldId id="1131" r:id="rId76"/>
    <p:sldId id="1130" r:id="rId77"/>
    <p:sldId id="1162" r:id="rId78"/>
    <p:sldId id="1087" r:id="rId79"/>
    <p:sldId id="995" r:id="rId80"/>
    <p:sldId id="996" r:id="rId81"/>
    <p:sldId id="999" r:id="rId82"/>
    <p:sldId id="1009" r:id="rId83"/>
    <p:sldId id="1010" r:id="rId84"/>
    <p:sldId id="1022" r:id="rId85"/>
    <p:sldId id="1023" r:id="rId86"/>
    <p:sldId id="1138" r:id="rId87"/>
    <p:sldId id="1157" r:id="rId88"/>
    <p:sldId id="1139" r:id="rId89"/>
    <p:sldId id="1140" r:id="rId90"/>
    <p:sldId id="1141" r:id="rId91"/>
    <p:sldId id="1142" r:id="rId92"/>
    <p:sldId id="1143" r:id="rId93"/>
    <p:sldId id="1145" r:id="rId94"/>
    <p:sldId id="1147" r:id="rId95"/>
    <p:sldId id="1148" r:id="rId96"/>
    <p:sldId id="1149" r:id="rId97"/>
    <p:sldId id="1150" r:id="rId98"/>
    <p:sldId id="1151" r:id="rId99"/>
    <p:sldId id="1152" r:id="rId100"/>
    <p:sldId id="1153" r:id="rId101"/>
    <p:sldId id="1154" r:id="rId102"/>
    <p:sldId id="1155" r:id="rId103"/>
    <p:sldId id="1156" r:id="rId104"/>
    <p:sldId id="1158" r:id="rId105"/>
    <p:sldId id="1008" r:id="rId106"/>
    <p:sldId id="1005" r:id="rId107"/>
    <p:sldId id="1007" r:id="rId108"/>
    <p:sldId id="929" r:id="rId109"/>
    <p:sldId id="1018" r:id="rId110"/>
    <p:sldId id="1019" r:id="rId111"/>
    <p:sldId id="1024" r:id="rId112"/>
    <p:sldId id="1070" r:id="rId113"/>
    <p:sldId id="1071" r:id="rId114"/>
    <p:sldId id="1072" r:id="rId115"/>
    <p:sldId id="1073" r:id="rId116"/>
    <p:sldId id="1108" r:id="rId117"/>
    <p:sldId id="1122" r:id="rId118"/>
    <p:sldId id="1095" r:id="rId119"/>
    <p:sldId id="1120" r:id="rId120"/>
    <p:sldId id="1128" r:id="rId121"/>
    <p:sldId id="1129" r:id="rId122"/>
    <p:sldId id="1163" r:id="rId123"/>
    <p:sldId id="1166" r:id="rId124"/>
    <p:sldId id="1167" r:id="rId125"/>
    <p:sldId id="1168" r:id="rId126"/>
    <p:sldId id="1171" r:id="rId127"/>
    <p:sldId id="1172" r:id="rId128"/>
    <p:sldId id="1159" r:id="rId129"/>
    <p:sldId id="1077" r:id="rId130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EAFF"/>
    <a:srgbClr val="101DC1"/>
    <a:srgbClr val="27D673"/>
    <a:srgbClr val="0000FF"/>
    <a:srgbClr val="0099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4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viewProps" Target="viewProps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slide" Target="slides/slide12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26" Type="http://schemas.openxmlformats.org/officeDocument/2006/relationships/slide" Target="slides/slide119.xml"/><Relationship Id="rId134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16" Type="http://schemas.openxmlformats.org/officeDocument/2006/relationships/slide" Target="slides/slide109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11" Type="http://schemas.openxmlformats.org/officeDocument/2006/relationships/slide" Target="slides/slide104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30" Type="http://schemas.openxmlformats.org/officeDocument/2006/relationships/slide" Target="slides/slide123.xml"/><Relationship Id="rId13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handoutMaster" Target="handoutMasters/handoutMaster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027" y="0"/>
            <a:ext cx="2972421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29675"/>
            <a:ext cx="2972421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027" y="8829675"/>
            <a:ext cx="2972421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5F29B8D-B6BB-9C4F-BD2F-C23A602EC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07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4FB63-3826-2346-BE6F-52B0A0758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52FA7-0167-AD48-B779-C59BE7FC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3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538DD-8238-C340-A3D5-7F2526505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5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4FB63-3826-2346-BE6F-52B0A07587E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45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DBC69-68DC-314E-AA02-35EAE9B563B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34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2E995-652C-924A-B1F6-DAA5716B155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251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EE3AD-EC85-DC4F-AB39-183B67C55C6B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52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73E7E-B151-1C4B-AB9A-3FE2662D3F4D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51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096D9-F47B-094C-BAFA-5FC8BB2D98A2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420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2AFCD-3162-BE49-9913-16D449E19BC0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866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17839-EFCE-A34C-BCCF-336AEE5C14DD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198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DBC69-68DC-314E-AA02-35EAE9B56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2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A3A06-BE8D-264C-AEC9-1824CAE4AD0E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22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52FA7-0167-AD48-B779-C59BE7FC283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383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538DD-8238-C340-A3D5-7F25265050D7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362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4FB63-3826-2346-BE6F-52B0A07587E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482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DBC69-68DC-314E-AA02-35EAE9B563B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526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2E995-652C-924A-B1F6-DAA5716B155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795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EE3AD-EC85-DC4F-AB39-183B67C55C6B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21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73E7E-B151-1C4B-AB9A-3FE2662D3F4D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11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096D9-F47B-094C-BAFA-5FC8BB2D98A2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74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2AFCD-3162-BE49-9913-16D449E19BC0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283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2E995-652C-924A-B1F6-DAA5716B1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17839-EFCE-A34C-BCCF-336AEE5C14DD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890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A3A06-BE8D-264C-AEC9-1824CAE4AD0E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433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52FA7-0167-AD48-B779-C59BE7FC283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604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538DD-8238-C340-A3D5-7F25265050D7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045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4FB63-3826-2346-BE6F-52B0A07587E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339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DBC69-68DC-314E-AA02-35EAE9B563B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47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2E995-652C-924A-B1F6-DAA5716B155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616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EE3AD-EC85-DC4F-AB39-183B67C55C6B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970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73E7E-B151-1C4B-AB9A-3FE2662D3F4D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86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096D9-F47B-094C-BAFA-5FC8BB2D98A2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44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EE3AD-EC85-DC4F-AB39-183B67C55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2AFCD-3162-BE49-9913-16D449E19BC0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63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17839-EFCE-A34C-BCCF-336AEE5C14DD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61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A3A06-BE8D-264C-AEC9-1824CAE4AD0E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351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52FA7-0167-AD48-B779-C59BE7FC283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365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538DD-8238-C340-A3D5-7F25265050D7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982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4FB63-3826-2346-BE6F-52B0A07587E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14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DBC69-68DC-314E-AA02-35EAE9B563B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725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2E995-652C-924A-B1F6-DAA5716B155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747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EE3AD-EC85-DC4F-AB39-183B67C55C6B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954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73E7E-B151-1C4B-AB9A-3FE2662D3F4D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5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73E7E-B151-1C4B-AB9A-3FE2662D3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096D9-F47B-094C-BAFA-5FC8BB2D98A2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74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2AFCD-3162-BE49-9913-16D449E19BC0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188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17839-EFCE-A34C-BCCF-336AEE5C14DD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316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A3A06-BE8D-264C-AEC9-1824CAE4AD0E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834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52FA7-0167-AD48-B779-C59BE7FC283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256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538DD-8238-C340-A3D5-7F25265050D7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440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4FB63-3826-2346-BE6F-52B0A07587E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638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DBC69-68DC-314E-AA02-35EAE9B563B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678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2E995-652C-924A-B1F6-DAA5716B155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10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EE3AD-EC85-DC4F-AB39-183B67C55C6B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19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096D9-F47B-094C-BAFA-5FC8BB2D9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2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73E7E-B151-1C4B-AB9A-3FE2662D3F4D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53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096D9-F47B-094C-BAFA-5FC8BB2D98A2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510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2AFCD-3162-BE49-9913-16D449E19BC0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147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17839-EFCE-A34C-BCCF-336AEE5C14DD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101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A3A06-BE8D-264C-AEC9-1824CAE4AD0E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332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52FA7-0167-AD48-B779-C59BE7FC283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269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538DD-8238-C340-A3D5-7F25265050D7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813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4FB63-3826-2346-BE6F-52B0A07587E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9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DBC69-68DC-314E-AA02-35EAE9B563B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01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2E995-652C-924A-B1F6-DAA5716B155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934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2AFCD-3162-BE49-9913-16D449E19B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5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EE3AD-EC85-DC4F-AB39-183B67C55C6B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697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73E7E-B151-1C4B-AB9A-3FE2662D3F4D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737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096D9-F47B-094C-BAFA-5FC8BB2D98A2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78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2AFCD-3162-BE49-9913-16D449E19BC0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79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17839-EFCE-A34C-BCCF-336AEE5C14DD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875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A3A06-BE8D-264C-AEC9-1824CAE4AD0E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847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52FA7-0167-AD48-B779-C59BE7FC283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92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538DD-8238-C340-A3D5-7F25265050D7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802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17839-EFCE-A34C-BCCF-336AEE5C1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A3A06-BE8D-264C-AEC9-1824CAE4A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E1ED13BF-A94E-D347-B29B-01935FBF1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E1ED13BF-A94E-D347-B29B-01935FBF191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272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E1ED13BF-A94E-D347-B29B-01935FBF191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53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E1ED13BF-A94E-D347-B29B-01935FBF191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062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E1ED13BF-A94E-D347-B29B-01935FBF191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266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E1ED13BF-A94E-D347-B29B-01935FBF191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223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E1ED13BF-A94E-D347-B29B-01935FBF191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37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 Lee Cover Smashwords 3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0"/>
            <a:ext cx="42876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5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2621340"/>
            <a:ext cx="8686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“Coordinated thru an </a:t>
            </a:r>
            <a:r>
              <a:rPr lang="en-US" sz="4000" dirty="0" smtClean="0">
                <a:solidFill>
                  <a:srgbClr val="009900"/>
                </a:solidFill>
              </a:rPr>
              <a:t>open, disorderly network</a:t>
            </a:r>
            <a:r>
              <a:rPr lang="en-US" dirty="0" smtClean="0"/>
              <a:t> of congresses and committees, but no central authority…”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98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3716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57200" y="4648200"/>
            <a:ext cx="30511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Ryan </a:t>
            </a:r>
            <a:r>
              <a:rPr lang="en-US" dirty="0" err="1"/>
              <a:t>Bertsche</a:t>
            </a:r>
            <a:endParaRPr lang="en-US" dirty="0"/>
          </a:p>
        </p:txBody>
      </p:sp>
      <p:pic>
        <p:nvPicPr>
          <p:cNvPr id="4" name="Picture 3" descr="Screen Shot 2012-11-07 at 9.20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838200"/>
            <a:ext cx="50069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14400" y="5334000"/>
            <a:ext cx="8077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“</a:t>
            </a:r>
            <a:r>
              <a:rPr lang="en-US" sz="4000" dirty="0" smtClean="0">
                <a:solidFill>
                  <a:srgbClr val="009900"/>
                </a:solidFill>
              </a:rPr>
              <a:t>censorship law that would end</a:t>
            </a:r>
          </a:p>
          <a:p>
            <a:r>
              <a:rPr lang="en-US" sz="4000" dirty="0">
                <a:solidFill>
                  <a:srgbClr val="009900"/>
                </a:solidFill>
              </a:rPr>
              <a:t> </a:t>
            </a:r>
            <a:r>
              <a:rPr lang="en-US" sz="4000" dirty="0" smtClean="0">
                <a:solidFill>
                  <a:srgbClr val="009900"/>
                </a:solidFill>
              </a:rPr>
              <a:t>the Internet as we know it</a:t>
            </a:r>
            <a:r>
              <a:rPr lang="en-US" sz="4000" dirty="0" smtClean="0"/>
              <a:t>”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95867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11-13 at 10.41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5999"/>
            <a:ext cx="9144000" cy="3030583"/>
          </a:xfrm>
          <a:prstGeom prst="rect">
            <a:avLst/>
          </a:prstGeom>
        </p:spPr>
      </p:pic>
      <p:pic>
        <p:nvPicPr>
          <p:cNvPr id="3" name="Picture 2" descr="Screen Shot 2013-09-21 at 9.39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7861300" cy="1066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5334000"/>
            <a:ext cx="8077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“</a:t>
            </a:r>
            <a:r>
              <a:rPr lang="en-US" sz="4000" dirty="0" smtClean="0">
                <a:solidFill>
                  <a:srgbClr val="009900"/>
                </a:solidFill>
              </a:rPr>
              <a:t>must guard against risk of </a:t>
            </a:r>
          </a:p>
          <a:p>
            <a:r>
              <a:rPr lang="en-US" sz="4000" dirty="0">
                <a:solidFill>
                  <a:srgbClr val="009900"/>
                </a:solidFill>
              </a:rPr>
              <a:t> </a:t>
            </a:r>
            <a:r>
              <a:rPr lang="en-US" sz="4000" dirty="0" smtClean="0">
                <a:solidFill>
                  <a:srgbClr val="009900"/>
                </a:solidFill>
              </a:rPr>
              <a:t>      online censorship</a:t>
            </a:r>
            <a:r>
              <a:rPr lang="en-US" sz="4000" dirty="0" smtClean="0"/>
              <a:t>”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8426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1 at 6.58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66800"/>
            <a:ext cx="7940615" cy="4800600"/>
          </a:xfrm>
          <a:prstGeom prst="rect">
            <a:avLst/>
          </a:prstGeom>
        </p:spPr>
      </p:pic>
      <p:pic>
        <p:nvPicPr>
          <p:cNvPr id="3" name="Picture 1" descr="Screen Shot 2012-11-09 at 8.50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1652588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Screen Shot 2012-11-09 at 8.50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7" y="1752600"/>
            <a:ext cx="16938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Screen Shot 2012-11-01 at 1.22.0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962400"/>
            <a:ext cx="626559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2-11-11 at 7.05.0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752600"/>
            <a:ext cx="1472427" cy="167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1752600"/>
            <a:ext cx="1447800" cy="164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8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9-21 at 9.44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69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3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9-21 at 10.17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7144669" cy="6858000"/>
          </a:xfrm>
          <a:prstGeom prst="rect">
            <a:avLst/>
          </a:prstGeom>
        </p:spPr>
      </p:pic>
      <p:sp>
        <p:nvSpPr>
          <p:cNvPr id="4" name="AutoShape 30"/>
          <p:cNvSpPr>
            <a:spLocks noChangeArrowheads="1"/>
          </p:cNvSpPr>
          <p:nvPr/>
        </p:nvSpPr>
        <p:spPr bwMode="auto">
          <a:xfrm>
            <a:off x="1143000" y="6248400"/>
            <a:ext cx="3962400" cy="6096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0"/>
            <a:ext cx="2438400" cy="136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9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295400" y="2971800"/>
            <a:ext cx="669606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 smtClean="0"/>
              <a:t>Bieber</a:t>
            </a:r>
            <a:r>
              <a:rPr lang="en-US" dirty="0" smtClean="0"/>
              <a:t>: bill is “</a:t>
            </a:r>
            <a:r>
              <a:rPr lang="en-US" sz="5400" dirty="0" smtClean="0">
                <a:solidFill>
                  <a:srgbClr val="0000FF"/>
                </a:solidFill>
              </a:rPr>
              <a:t>ridiculous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04800" y="3886200"/>
            <a:ext cx="847629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Bill sponsors should be “</a:t>
            </a:r>
            <a:r>
              <a:rPr lang="en-US" sz="5400" dirty="0" smtClean="0">
                <a:solidFill>
                  <a:srgbClr val="0000FF"/>
                </a:solidFill>
              </a:rPr>
              <a:t>locked up</a:t>
            </a:r>
            <a:r>
              <a:rPr lang="en-US" dirty="0" smtClean="0"/>
              <a:t>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71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362200" y="2971800"/>
            <a:ext cx="419256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 smtClean="0"/>
              <a:t>What next?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893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4 at 8.34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3851272"/>
          </a:xfrm>
          <a:prstGeom prst="rect">
            <a:avLst/>
          </a:prstGeom>
        </p:spPr>
      </p:pic>
      <p:sp>
        <p:nvSpPr>
          <p:cNvPr id="3" name="AutoShape 30"/>
          <p:cNvSpPr>
            <a:spLocks noChangeArrowheads="1"/>
          </p:cNvSpPr>
          <p:nvPr/>
        </p:nvSpPr>
        <p:spPr bwMode="auto">
          <a:xfrm>
            <a:off x="1905000" y="2590800"/>
            <a:ext cx="2286000" cy="21336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7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981200" y="3124200"/>
            <a:ext cx="525175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 </a:t>
            </a:r>
            <a:r>
              <a:rPr lang="en-US" dirty="0" smtClean="0"/>
              <a:t> Internet Bill of Rights?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3810000"/>
            <a:ext cx="3733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1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1371600"/>
            <a:ext cx="9525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 smtClean="0"/>
              <a:t>The </a:t>
            </a:r>
            <a:r>
              <a:rPr lang="en-US" sz="2400" dirty="0"/>
              <a:t>right to a free and uncensored Internet.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The </a:t>
            </a:r>
            <a:r>
              <a:rPr lang="en-US" sz="2400" dirty="0"/>
              <a:t>right to an open, unobstructed Internet.</a:t>
            </a:r>
          </a:p>
          <a:p>
            <a:r>
              <a:rPr lang="en-US" sz="2400" dirty="0" smtClean="0"/>
              <a:t>3. The </a:t>
            </a:r>
            <a:r>
              <a:rPr lang="en-US" sz="2400" dirty="0"/>
              <a:t>right to equality on the Internet.</a:t>
            </a:r>
          </a:p>
          <a:p>
            <a:r>
              <a:rPr lang="en-US" sz="2400" dirty="0" smtClean="0"/>
              <a:t>4. The </a:t>
            </a:r>
            <a:r>
              <a:rPr lang="en-US" sz="2400" dirty="0"/>
              <a:t>right to gather and participate in online activities.</a:t>
            </a:r>
          </a:p>
          <a:p>
            <a:r>
              <a:rPr lang="en-US" sz="2400" dirty="0" smtClean="0"/>
              <a:t>5. The </a:t>
            </a:r>
            <a:r>
              <a:rPr lang="en-US" sz="2400" dirty="0"/>
              <a:t>right to create and collaborate on the Internet.</a:t>
            </a:r>
          </a:p>
          <a:p>
            <a:r>
              <a:rPr lang="en-US" sz="2400" dirty="0" smtClean="0"/>
              <a:t>6. The </a:t>
            </a:r>
            <a:r>
              <a:rPr lang="en-US" sz="2400" dirty="0"/>
              <a:t>right to freely share their ideas.</a:t>
            </a:r>
          </a:p>
          <a:p>
            <a:r>
              <a:rPr lang="en-US" sz="2400" dirty="0" smtClean="0"/>
              <a:t>7. The </a:t>
            </a:r>
            <a:r>
              <a:rPr lang="en-US" sz="2400" dirty="0"/>
              <a:t>right to access the Internet equally, regardless of </a:t>
            </a:r>
            <a:r>
              <a:rPr lang="en-US" sz="2400" dirty="0" smtClean="0"/>
              <a:t>  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who </a:t>
            </a:r>
            <a:r>
              <a:rPr lang="en-US" sz="2400" dirty="0"/>
              <a:t>they are or where they are.</a:t>
            </a:r>
          </a:p>
          <a:p>
            <a:r>
              <a:rPr lang="en-US" sz="2400" dirty="0" smtClean="0"/>
              <a:t>8. The </a:t>
            </a:r>
            <a:r>
              <a:rPr lang="en-US" sz="2400" dirty="0"/>
              <a:t>right to freely associate on the Internet.</a:t>
            </a:r>
          </a:p>
          <a:p>
            <a:r>
              <a:rPr lang="en-US" sz="2400" dirty="0" smtClean="0"/>
              <a:t>9. The </a:t>
            </a:r>
            <a:r>
              <a:rPr lang="en-US" sz="2400" dirty="0"/>
              <a:t>right to privacy on the Internet.</a:t>
            </a:r>
          </a:p>
          <a:p>
            <a:r>
              <a:rPr lang="en-US" sz="2400" dirty="0" smtClean="0"/>
              <a:t>10.The </a:t>
            </a:r>
            <a:r>
              <a:rPr lang="en-US" sz="2400" dirty="0"/>
              <a:t>right to benefit from what they create.</a:t>
            </a:r>
          </a:p>
        </p:txBody>
      </p:sp>
      <p:sp>
        <p:nvSpPr>
          <p:cNvPr id="4" name="AutoShape 30"/>
          <p:cNvSpPr>
            <a:spLocks noChangeArrowheads="1"/>
          </p:cNvSpPr>
          <p:nvPr/>
        </p:nvSpPr>
        <p:spPr bwMode="auto">
          <a:xfrm>
            <a:off x="304800" y="1676400"/>
            <a:ext cx="7543800" cy="9144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52600" y="685800"/>
            <a:ext cx="466365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Internet Bill of Rights</a:t>
            </a:r>
            <a:endParaRPr lang="en-US" dirty="0"/>
          </a:p>
        </p:txBody>
      </p:sp>
      <p:pic>
        <p:nvPicPr>
          <p:cNvPr id="2" name="Picture 1" descr="Screen Shot 2013-09-23 at 10.59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91313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7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2621340"/>
            <a:ext cx="7620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“enlisted </a:t>
            </a:r>
            <a:r>
              <a:rPr lang="en-US" dirty="0"/>
              <a:t>its churches and ministers, its physicians and </a:t>
            </a:r>
            <a:r>
              <a:rPr lang="en-US" sz="3600" dirty="0">
                <a:solidFill>
                  <a:srgbClr val="0000FF"/>
                </a:solidFill>
              </a:rPr>
              <a:t>lawyers</a:t>
            </a:r>
            <a:r>
              <a:rPr lang="en-US" dirty="0"/>
              <a:t>, </a:t>
            </a:r>
            <a:r>
              <a:rPr lang="en-US" dirty="0">
                <a:solidFill>
                  <a:srgbClr val="009900"/>
                </a:solidFill>
              </a:rPr>
              <a:t>its family networks and voluntary associations</a:t>
            </a:r>
            <a:r>
              <a:rPr lang="en-US" dirty="0" smtClean="0"/>
              <a:t>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02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209800" y="2946737"/>
            <a:ext cx="514267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 smtClean="0">
                <a:solidFill>
                  <a:srgbClr val="0000FF"/>
                </a:solidFill>
              </a:rPr>
              <a:t>up for grabs</a:t>
            </a:r>
            <a:r>
              <a:rPr lang="en-US" dirty="0" smtClean="0"/>
              <a:t>…</a:t>
            </a:r>
            <a:endParaRPr lang="en-US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2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002414" y="3124200"/>
            <a:ext cx="110298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NSA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30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762000" y="2971800"/>
            <a:ext cx="79857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/>
              <a:t>c</a:t>
            </a:r>
            <a:r>
              <a:rPr lang="en-US" sz="5400" dirty="0" smtClean="0"/>
              <a:t>hallenge + </a:t>
            </a:r>
            <a:r>
              <a:rPr lang="en-US" sz="5400" dirty="0" smtClean="0">
                <a:solidFill>
                  <a:srgbClr val="009900"/>
                </a:solidFill>
              </a:rPr>
              <a:t>opportunity</a:t>
            </a:r>
            <a:endParaRPr lang="en-US" sz="54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0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95400"/>
            <a:ext cx="6152392" cy="4648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10400" y="66294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http://</a:t>
            </a:r>
            <a:r>
              <a:rPr lang="en-US" sz="1000" dirty="0" err="1">
                <a:solidFill>
                  <a:srgbClr val="FFFFFF"/>
                </a:solidFill>
              </a:rPr>
              <a:t>newspaper.li</a:t>
            </a:r>
            <a:r>
              <a:rPr lang="en-US" sz="1000" dirty="0">
                <a:solidFill>
                  <a:srgbClr val="FFFFFF"/>
                </a:solidFill>
              </a:rPr>
              <a:t>/</a:t>
            </a:r>
            <a:r>
              <a:rPr lang="en-US" sz="1000" dirty="0" err="1">
                <a:solidFill>
                  <a:srgbClr val="FFFFFF"/>
                </a:solidFill>
              </a:rPr>
              <a:t>paul</a:t>
            </a:r>
            <a:r>
              <a:rPr lang="en-US" sz="1000" dirty="0">
                <a:solidFill>
                  <a:srgbClr val="FFFFFF"/>
                </a:solidFill>
              </a:rPr>
              <a:t>-revere</a:t>
            </a:r>
            <a:r>
              <a:rPr lang="en-US" sz="1000" dirty="0">
                <a:solidFill>
                  <a:srgbClr val="00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1969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066800" y="2971800"/>
            <a:ext cx="702788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 smtClean="0"/>
              <a:t>  Join </a:t>
            </a:r>
            <a:r>
              <a:rPr lang="en-US" dirty="0" smtClean="0"/>
              <a:t>“</a:t>
            </a:r>
            <a:r>
              <a:rPr lang="en-US" sz="4400" dirty="0" smtClean="0"/>
              <a:t>a common effort </a:t>
            </a:r>
          </a:p>
          <a:p>
            <a:pPr>
              <a:defRPr/>
            </a:pPr>
            <a:r>
              <a:rPr lang="en-US" sz="4400" dirty="0" smtClean="0"/>
              <a:t>in the </a:t>
            </a:r>
            <a:r>
              <a:rPr lang="en-US" sz="4400" dirty="0" smtClean="0">
                <a:solidFill>
                  <a:srgbClr val="009900"/>
                </a:solidFill>
              </a:rPr>
              <a:t>cause of freedom</a:t>
            </a:r>
            <a:r>
              <a:rPr lang="en-US" dirty="0" smtClean="0"/>
              <a:t>”</a:t>
            </a:r>
            <a:endParaRPr lang="en-US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209800" y="3269159"/>
            <a:ext cx="518964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“</a:t>
            </a:r>
            <a:r>
              <a:rPr lang="en-US" sz="4400" dirty="0" smtClean="0"/>
              <a:t>not into politics”?</a:t>
            </a:r>
            <a:endParaRPr lang="en-US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209800" y="3269159"/>
            <a:ext cx="475685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FF0000"/>
                </a:solidFill>
              </a:rPr>
              <a:t>a</a:t>
            </a:r>
            <a:r>
              <a:rPr lang="en-US" sz="4400" dirty="0" smtClean="0">
                <a:solidFill>
                  <a:srgbClr val="FF0000"/>
                </a:solidFill>
              </a:rPr>
              <a:t>ware of </a:t>
            </a:r>
            <a:r>
              <a:rPr lang="en-US" sz="4400" dirty="0" smtClean="0"/>
              <a:t>politics</a:t>
            </a:r>
            <a:endParaRPr lang="en-US" dirty="0">
              <a:solidFill>
                <a:srgbClr val="009900"/>
              </a:solidFill>
            </a:endParaRPr>
          </a:p>
        </p:txBody>
      </p:sp>
      <p:pic>
        <p:nvPicPr>
          <p:cNvPr id="2" name="Picture 1" descr="Screen Shot 2013-09-23 at 11.17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752600"/>
            <a:ext cx="1915795" cy="18000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981200"/>
            <a:ext cx="1219200" cy="121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7526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8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819400" y="3048000"/>
            <a:ext cx="330929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dirty="0" smtClean="0"/>
              <a:t>Why fight?</a:t>
            </a:r>
            <a:endParaRPr lang="en-US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6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2286000"/>
            <a:ext cx="6477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“We </a:t>
            </a:r>
            <a:r>
              <a:rPr lang="en-US" dirty="0"/>
              <a:t>had </a:t>
            </a:r>
            <a:r>
              <a:rPr lang="en-US" sz="4400" dirty="0">
                <a:solidFill>
                  <a:srgbClr val="009900"/>
                </a:solidFill>
              </a:rPr>
              <a:t>always governed ourselves </a:t>
            </a:r>
            <a:r>
              <a:rPr lang="en-US" dirty="0"/>
              <a:t>and we always meant </a:t>
            </a:r>
            <a:r>
              <a:rPr lang="en-US" dirty="0" smtClean="0"/>
              <a:t>to. [The British] </a:t>
            </a:r>
            <a:r>
              <a:rPr lang="en-US" dirty="0"/>
              <a:t>didn't mean we should</a:t>
            </a:r>
            <a:r>
              <a:rPr lang="en-US" dirty="0" smtClean="0"/>
              <a:t>.”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05000"/>
            <a:ext cx="2413000" cy="29464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600" y="4876800"/>
            <a:ext cx="33937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/>
              <a:t>Capt. Levi Preston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533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45571" y="2971800"/>
            <a:ext cx="854602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srgbClr val="009900"/>
                </a:solidFill>
              </a:rPr>
              <a:t>f</a:t>
            </a:r>
            <a:r>
              <a:rPr lang="en-US" sz="5400" dirty="0" smtClean="0">
                <a:solidFill>
                  <a:srgbClr val="009900"/>
                </a:solidFill>
              </a:rPr>
              <a:t>reedom</a:t>
            </a:r>
            <a:r>
              <a:rPr lang="en-US" sz="5400" dirty="0" smtClean="0"/>
              <a:t> of the Internet</a:t>
            </a:r>
            <a:endParaRPr lang="en-US" sz="54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31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3276600"/>
            <a:ext cx="1587500" cy="14097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248400" y="4495800"/>
            <a:ext cx="9144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124200" y="3657600"/>
            <a:ext cx="609600" cy="533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724400" y="914400"/>
            <a:ext cx="457200" cy="457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162800" y="1295400"/>
            <a:ext cx="457200" cy="457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76400" y="1828800"/>
            <a:ext cx="609600" cy="5334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667000" y="838200"/>
            <a:ext cx="685800" cy="6858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295400" y="5410200"/>
            <a:ext cx="533400" cy="533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219200" y="3810000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81600" y="5867400"/>
            <a:ext cx="457200" cy="457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419600" y="5410200"/>
            <a:ext cx="457200" cy="457200"/>
          </a:xfrm>
          <a:prstGeom prst="ellipse">
            <a:avLst/>
          </a:prstGeom>
          <a:solidFill>
            <a:srgbClr val="2EEA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endCxn id="8" idx="2"/>
          </p:cNvCxnSpPr>
          <p:nvPr/>
        </p:nvCxnSpPr>
        <p:spPr>
          <a:xfrm>
            <a:off x="3352800" y="1143000"/>
            <a:ext cx="1371600" cy="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1" idx="3"/>
          </p:cNvCxnSpPr>
          <p:nvPr/>
        </p:nvCxnSpPr>
        <p:spPr>
          <a:xfrm flipV="1">
            <a:off x="2133600" y="1423567"/>
            <a:ext cx="633833" cy="481433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7" idx="1"/>
          </p:cNvCxnSpPr>
          <p:nvPr/>
        </p:nvCxnSpPr>
        <p:spPr>
          <a:xfrm>
            <a:off x="2133600" y="2286000"/>
            <a:ext cx="1079874" cy="1449715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3" idx="0"/>
          </p:cNvCxnSpPr>
          <p:nvPr/>
        </p:nvCxnSpPr>
        <p:spPr>
          <a:xfrm flipH="1">
            <a:off x="1447800" y="2286000"/>
            <a:ext cx="304800" cy="15240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3" idx="6"/>
            <a:endCxn id="7" idx="2"/>
          </p:cNvCxnSpPr>
          <p:nvPr/>
        </p:nvCxnSpPr>
        <p:spPr>
          <a:xfrm flipV="1">
            <a:off x="1676400" y="3924300"/>
            <a:ext cx="1447800" cy="1143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7" idx="0"/>
          </p:cNvCxnSpPr>
          <p:nvPr/>
        </p:nvCxnSpPr>
        <p:spPr>
          <a:xfrm>
            <a:off x="3124200" y="1524000"/>
            <a:ext cx="304800" cy="21336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13" idx="7"/>
          </p:cNvCxnSpPr>
          <p:nvPr/>
        </p:nvCxnSpPr>
        <p:spPr>
          <a:xfrm flipH="1">
            <a:off x="1609445" y="1524000"/>
            <a:ext cx="1286155" cy="2352955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7" idx="7"/>
          </p:cNvCxnSpPr>
          <p:nvPr/>
        </p:nvCxnSpPr>
        <p:spPr>
          <a:xfrm flipH="1">
            <a:off x="3644526" y="1371600"/>
            <a:ext cx="1308474" cy="2364115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5" idx="0"/>
          </p:cNvCxnSpPr>
          <p:nvPr/>
        </p:nvCxnSpPr>
        <p:spPr>
          <a:xfrm flipH="1">
            <a:off x="4648200" y="1371600"/>
            <a:ext cx="381000" cy="40386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5" idx="1"/>
          </p:cNvCxnSpPr>
          <p:nvPr/>
        </p:nvCxnSpPr>
        <p:spPr>
          <a:xfrm>
            <a:off x="1600200" y="4191000"/>
            <a:ext cx="2886355" cy="1286155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2" idx="6"/>
            <a:endCxn id="15" idx="2"/>
          </p:cNvCxnSpPr>
          <p:nvPr/>
        </p:nvCxnSpPr>
        <p:spPr>
          <a:xfrm flipV="1">
            <a:off x="1828800" y="5638800"/>
            <a:ext cx="2590800" cy="381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12" idx="0"/>
          </p:cNvCxnSpPr>
          <p:nvPr/>
        </p:nvCxnSpPr>
        <p:spPr>
          <a:xfrm>
            <a:off x="1447800" y="4267200"/>
            <a:ext cx="114300" cy="11430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9" idx="2"/>
          </p:cNvCxnSpPr>
          <p:nvPr/>
        </p:nvCxnSpPr>
        <p:spPr>
          <a:xfrm>
            <a:off x="5181600" y="1219200"/>
            <a:ext cx="1981200" cy="3048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7" idx="7"/>
            <a:endCxn id="9" idx="3"/>
          </p:cNvCxnSpPr>
          <p:nvPr/>
        </p:nvCxnSpPr>
        <p:spPr>
          <a:xfrm flipV="1">
            <a:off x="3644526" y="1685645"/>
            <a:ext cx="3585229" cy="205007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6" idx="1"/>
          </p:cNvCxnSpPr>
          <p:nvPr/>
        </p:nvCxnSpPr>
        <p:spPr>
          <a:xfrm>
            <a:off x="5105400" y="1295400"/>
            <a:ext cx="1276911" cy="3334311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4" idx="7"/>
            <a:endCxn id="6" idx="3"/>
          </p:cNvCxnSpPr>
          <p:nvPr/>
        </p:nvCxnSpPr>
        <p:spPr>
          <a:xfrm flipV="1">
            <a:off x="5571845" y="5276289"/>
            <a:ext cx="810466" cy="658066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14" idx="1"/>
          </p:cNvCxnSpPr>
          <p:nvPr/>
        </p:nvCxnSpPr>
        <p:spPr>
          <a:xfrm>
            <a:off x="4800600" y="5791200"/>
            <a:ext cx="447955" cy="143155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876800" y="5181600"/>
            <a:ext cx="1447800" cy="3810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6" idx="1"/>
          </p:cNvCxnSpPr>
          <p:nvPr/>
        </p:nvCxnSpPr>
        <p:spPr>
          <a:xfrm>
            <a:off x="3276600" y="1371600"/>
            <a:ext cx="3105711" cy="3258111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9" idx="4"/>
          </p:cNvCxnSpPr>
          <p:nvPr/>
        </p:nvCxnSpPr>
        <p:spPr>
          <a:xfrm flipH="1">
            <a:off x="6934200" y="1752600"/>
            <a:ext cx="457200" cy="28194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endCxn id="6" idx="1"/>
          </p:cNvCxnSpPr>
          <p:nvPr/>
        </p:nvCxnSpPr>
        <p:spPr>
          <a:xfrm>
            <a:off x="3733800" y="3962400"/>
            <a:ext cx="2648511" cy="667311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Oval 65"/>
          <p:cNvSpPr/>
          <p:nvPr/>
        </p:nvSpPr>
        <p:spPr>
          <a:xfrm>
            <a:off x="6248400" y="5638800"/>
            <a:ext cx="304800" cy="3048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>
            <a:stCxn id="66" idx="7"/>
            <a:endCxn id="6" idx="4"/>
          </p:cNvCxnSpPr>
          <p:nvPr/>
        </p:nvCxnSpPr>
        <p:spPr>
          <a:xfrm flipV="1">
            <a:off x="6508563" y="5410200"/>
            <a:ext cx="197037" cy="273237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14" idx="6"/>
            <a:endCxn id="66" idx="2"/>
          </p:cNvCxnSpPr>
          <p:nvPr/>
        </p:nvCxnSpPr>
        <p:spPr>
          <a:xfrm flipV="1">
            <a:off x="5638800" y="5791200"/>
            <a:ext cx="609600" cy="3048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endCxn id="8" idx="3"/>
          </p:cNvCxnSpPr>
          <p:nvPr/>
        </p:nvCxnSpPr>
        <p:spPr>
          <a:xfrm flipV="1">
            <a:off x="2286000" y="1304645"/>
            <a:ext cx="2505355" cy="828955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10" idx="5"/>
            <a:endCxn id="9" idx="2"/>
          </p:cNvCxnSpPr>
          <p:nvPr/>
        </p:nvCxnSpPr>
        <p:spPr>
          <a:xfrm flipV="1">
            <a:off x="2196726" y="1524000"/>
            <a:ext cx="4966074" cy="760085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676400" y="2362200"/>
            <a:ext cx="306716" cy="3126115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3581400" y="4419600"/>
            <a:ext cx="304800" cy="304800"/>
          </a:xfrm>
          <a:prstGeom prst="ellipse">
            <a:avLst/>
          </a:prstGeom>
          <a:solidFill>
            <a:srgbClr val="2EEA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/>
          <p:cNvCxnSpPr>
            <a:endCxn id="11" idx="0"/>
          </p:cNvCxnSpPr>
          <p:nvPr/>
        </p:nvCxnSpPr>
        <p:spPr>
          <a:xfrm>
            <a:off x="2819400" y="457200"/>
            <a:ext cx="190500" cy="3810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endCxn id="11" idx="2"/>
          </p:cNvCxnSpPr>
          <p:nvPr/>
        </p:nvCxnSpPr>
        <p:spPr>
          <a:xfrm flipV="1">
            <a:off x="1066800" y="1181100"/>
            <a:ext cx="1600200" cy="4191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1143000" y="1676400"/>
            <a:ext cx="533400" cy="3429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7" idx="5"/>
          </p:cNvCxnSpPr>
          <p:nvPr/>
        </p:nvCxnSpPr>
        <p:spPr>
          <a:xfrm>
            <a:off x="3644526" y="4112885"/>
            <a:ext cx="57711" cy="351352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Oval 87"/>
          <p:cNvSpPr/>
          <p:nvPr/>
        </p:nvSpPr>
        <p:spPr>
          <a:xfrm>
            <a:off x="914400" y="1524000"/>
            <a:ext cx="228600" cy="228600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2743200" y="304800"/>
            <a:ext cx="152400" cy="152400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/>
          <p:cNvCxnSpPr>
            <a:endCxn id="6" idx="2"/>
          </p:cNvCxnSpPr>
          <p:nvPr/>
        </p:nvCxnSpPr>
        <p:spPr>
          <a:xfrm>
            <a:off x="5486400" y="4953000"/>
            <a:ext cx="762000" cy="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5257800" y="4800600"/>
            <a:ext cx="228600" cy="2286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Connector 104"/>
          <p:cNvCxnSpPr>
            <a:stCxn id="80" idx="5"/>
            <a:endCxn id="15" idx="1"/>
          </p:cNvCxnSpPr>
          <p:nvPr/>
        </p:nvCxnSpPr>
        <p:spPr>
          <a:xfrm>
            <a:off x="3841563" y="4679763"/>
            <a:ext cx="644992" cy="797392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101" idx="4"/>
            <a:endCxn id="14" idx="0"/>
          </p:cNvCxnSpPr>
          <p:nvPr/>
        </p:nvCxnSpPr>
        <p:spPr>
          <a:xfrm>
            <a:off x="5372100" y="5029200"/>
            <a:ext cx="38100" cy="8382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15" idx="7"/>
            <a:endCxn id="101" idx="3"/>
          </p:cNvCxnSpPr>
          <p:nvPr/>
        </p:nvCxnSpPr>
        <p:spPr>
          <a:xfrm flipV="1">
            <a:off x="4809845" y="4995722"/>
            <a:ext cx="481433" cy="481433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101" idx="5"/>
            <a:endCxn id="66" idx="1"/>
          </p:cNvCxnSpPr>
          <p:nvPr/>
        </p:nvCxnSpPr>
        <p:spPr>
          <a:xfrm>
            <a:off x="5452922" y="4995722"/>
            <a:ext cx="840115" cy="687715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80" idx="6"/>
          </p:cNvCxnSpPr>
          <p:nvPr/>
        </p:nvCxnSpPr>
        <p:spPr>
          <a:xfrm>
            <a:off x="3886200" y="4572000"/>
            <a:ext cx="2362200" cy="2286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endCxn id="7" idx="3"/>
          </p:cNvCxnSpPr>
          <p:nvPr/>
        </p:nvCxnSpPr>
        <p:spPr>
          <a:xfrm flipV="1">
            <a:off x="1752600" y="4112885"/>
            <a:ext cx="1460874" cy="1449715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endCxn id="11" idx="4"/>
          </p:cNvCxnSpPr>
          <p:nvPr/>
        </p:nvCxnSpPr>
        <p:spPr>
          <a:xfrm flipV="1">
            <a:off x="1676400" y="1524000"/>
            <a:ext cx="1333500" cy="39624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12" idx="6"/>
            <a:endCxn id="80" idx="2"/>
          </p:cNvCxnSpPr>
          <p:nvPr/>
        </p:nvCxnSpPr>
        <p:spPr>
          <a:xfrm flipV="1">
            <a:off x="1828800" y="4572000"/>
            <a:ext cx="1752600" cy="11049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Oval 127"/>
          <p:cNvSpPr/>
          <p:nvPr/>
        </p:nvSpPr>
        <p:spPr>
          <a:xfrm>
            <a:off x="5029200" y="3886200"/>
            <a:ext cx="228600" cy="228600"/>
          </a:xfrm>
          <a:prstGeom prst="ellipse">
            <a:avLst/>
          </a:prstGeom>
          <a:solidFill>
            <a:srgbClr val="2EEA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9" name="Straight Connector 128"/>
          <p:cNvCxnSpPr>
            <a:stCxn id="128" idx="5"/>
            <a:endCxn id="6" idx="1"/>
          </p:cNvCxnSpPr>
          <p:nvPr/>
        </p:nvCxnSpPr>
        <p:spPr>
          <a:xfrm>
            <a:off x="5224322" y="4081322"/>
            <a:ext cx="1157989" cy="548389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Oval 133"/>
          <p:cNvSpPr/>
          <p:nvPr/>
        </p:nvSpPr>
        <p:spPr>
          <a:xfrm flipH="1">
            <a:off x="3657600" y="2667000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5" name="Straight Connector 134"/>
          <p:cNvCxnSpPr>
            <a:endCxn id="134" idx="0"/>
          </p:cNvCxnSpPr>
          <p:nvPr/>
        </p:nvCxnSpPr>
        <p:spPr>
          <a:xfrm>
            <a:off x="3124200" y="1447800"/>
            <a:ext cx="609600" cy="12192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>
            <a:stCxn id="128" idx="4"/>
            <a:endCxn id="66" idx="0"/>
          </p:cNvCxnSpPr>
          <p:nvPr/>
        </p:nvCxnSpPr>
        <p:spPr>
          <a:xfrm>
            <a:off x="5143500" y="4114800"/>
            <a:ext cx="1257300" cy="15240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>
            <a:stCxn id="128" idx="4"/>
          </p:cNvCxnSpPr>
          <p:nvPr/>
        </p:nvCxnSpPr>
        <p:spPr>
          <a:xfrm>
            <a:off x="5143500" y="4114800"/>
            <a:ext cx="190500" cy="719278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>
            <a:endCxn id="128" idx="3"/>
          </p:cNvCxnSpPr>
          <p:nvPr/>
        </p:nvCxnSpPr>
        <p:spPr>
          <a:xfrm flipV="1">
            <a:off x="4724400" y="4081322"/>
            <a:ext cx="338278" cy="1328878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Oval 162"/>
          <p:cNvSpPr/>
          <p:nvPr/>
        </p:nvSpPr>
        <p:spPr>
          <a:xfrm>
            <a:off x="7239000" y="685800"/>
            <a:ext cx="152400" cy="152400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Connector 163"/>
          <p:cNvCxnSpPr>
            <a:endCxn id="9" idx="0"/>
          </p:cNvCxnSpPr>
          <p:nvPr/>
        </p:nvCxnSpPr>
        <p:spPr>
          <a:xfrm>
            <a:off x="7315200" y="762000"/>
            <a:ext cx="76200" cy="5334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stCxn id="167" idx="1"/>
            <a:endCxn id="163" idx="2"/>
          </p:cNvCxnSpPr>
          <p:nvPr/>
        </p:nvCxnSpPr>
        <p:spPr>
          <a:xfrm>
            <a:off x="6530882" y="663482"/>
            <a:ext cx="708118" cy="98518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Oval 166"/>
          <p:cNvSpPr/>
          <p:nvPr/>
        </p:nvSpPr>
        <p:spPr>
          <a:xfrm flipH="1" flipV="1">
            <a:off x="6400800" y="533400"/>
            <a:ext cx="152400" cy="152400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2" name="Straight Connector 171"/>
          <p:cNvCxnSpPr>
            <a:stCxn id="167" idx="0"/>
            <a:endCxn id="9" idx="1"/>
          </p:cNvCxnSpPr>
          <p:nvPr/>
        </p:nvCxnSpPr>
        <p:spPr>
          <a:xfrm>
            <a:off x="6477000" y="685800"/>
            <a:ext cx="752755" cy="676555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endCxn id="128" idx="3"/>
          </p:cNvCxnSpPr>
          <p:nvPr/>
        </p:nvCxnSpPr>
        <p:spPr>
          <a:xfrm flipV="1">
            <a:off x="3886200" y="4081322"/>
            <a:ext cx="1176478" cy="414478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80" idx="5"/>
            <a:endCxn id="101" idx="1"/>
          </p:cNvCxnSpPr>
          <p:nvPr/>
        </p:nvCxnSpPr>
        <p:spPr>
          <a:xfrm>
            <a:off x="3841563" y="4679763"/>
            <a:ext cx="1449715" cy="154315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endCxn id="66" idx="1"/>
          </p:cNvCxnSpPr>
          <p:nvPr/>
        </p:nvCxnSpPr>
        <p:spPr>
          <a:xfrm>
            <a:off x="3886200" y="4648200"/>
            <a:ext cx="2406837" cy="1035237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80" idx="5"/>
            <a:endCxn id="14" idx="0"/>
          </p:cNvCxnSpPr>
          <p:nvPr/>
        </p:nvCxnSpPr>
        <p:spPr>
          <a:xfrm>
            <a:off x="3841563" y="4679763"/>
            <a:ext cx="1568637" cy="1187637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>
            <a:off x="2819400" y="6298624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9900"/>
                </a:solidFill>
              </a:rPr>
              <a:t>  </a:t>
            </a:r>
            <a:r>
              <a:rPr lang="en-US" dirty="0" smtClean="0"/>
              <a:t>(simulated)</a:t>
            </a:r>
            <a:endParaRPr lang="en-US" dirty="0"/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4419600"/>
            <a:ext cx="15875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5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4 -0.05278 C -0.03004 -0.06158 -0.01823 -0.05024 -0.02847 -0.06389 C -0.03594 -0.07385 -0.04531 -0.08287 -0.05486 -0.08797 C -0.06285 -0.09237 -0.06233 -0.09028 -0.06875 -0.09537 C -0.0717 -0.09769 -0.07708 -0.10301 -0.07708 -0.10278 C -0.0842 -0.11713 -0.09132 -0.13588 -0.10208 -0.14537 C -0.10399 -0.15278 -0.10747 -0.15602 -0.11042 -0.16204 C -0.11302 -0.17894 -0.12014 -0.19167 -0.1257 -0.20649 C -0.12813 -0.21297 -0.1283 -0.21899 -0.13125 -0.225 C -0.13333 -0.2382 -0.1316 -0.24977 -0.12847 -0.26204 C -0.12899 -0.27315 -0.12847 -0.2845 -0.12986 -0.29537 C -0.13038 -0.29815 -0.13299 -0.29885 -0.13403 -0.30093 C -0.1349 -0.30278 -0.13438 -0.30533 -0.13542 -0.30649 C -0.13993 -0.31135 -0.14653 -0.30926 -0.15208 -0.31019 C -0.15955 -0.3169 -0.16684 -0.32269 -0.17431 -0.32871 C -0.17899 -0.33241 -0.18229 -0.33843 -0.18681 -0.34167 C -0.18941 -0.34375 -0.19271 -0.34329 -0.19514 -0.34537 C -0.19861 -0.34862 -0.20087 -0.35093 -0.20486 -0.35278 C -0.21059 -0.35579 -0.21806 -0.35579 -0.22292 -0.36019 C -0.22986 -0.36644 -0.23715 -0.37061 -0.24514 -0.37315 C -0.24792 -0.37269 -0.25087 -0.37223 -0.25347 -0.3713 C -0.25642 -0.37037 -0.26181 -0.3676 -0.26181 -0.36737 C -0.26285 -0.36575 -0.26354 -0.36389 -0.26458 -0.36204 C -0.26736 -0.35834 -0.27083 -0.35533 -0.27292 -0.35093 C -0.28455 -0.32801 -0.29722 -0.30741 -0.31042 -0.28612 C -0.31997 -0.27107 -0.32761 -0.2544 -0.34097 -0.24537 C -0.3441 -0.23936 -0.35035 -0.23102 -0.35486 -0.22686 C -0.35747 -0.2169 -0.36389 -0.21922 -0.37153 -0.2176 C -0.38559 -0.21158 -0.37708 -0.21366 -0.39792 -0.21575 C -0.40538 -0.22246 -0.41285 -0.22963 -0.42153 -0.23241 C -0.42778 -0.23797 -0.43472 -0.24051 -0.44097 -0.24537 C -0.44392 -0.24769 -0.44931 -0.25278 -0.44931 -0.25255 C -0.45156 -0.26135 -0.45365 -0.26412 -0.45903 -0.26945 C -0.46233 -0.27825 -0.46875 -0.2926 -0.47431 -0.29908 C -0.47691 -0.30209 -0.48264 -0.30649 -0.48264 -0.30625 C -0.48629 -0.32061 -0.4849 -0.31389 -0.48681 -0.32686 C -0.48646 -0.34167 -0.48629 -0.35672 -0.48542 -0.3713 C -0.48472 -0.38565 -0.47136 -0.39399 -0.46458 -0.40278 " pathEditMode="relative" rAng="0" ptsTypes="fffffffffffffffffffffffffffffffffffff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47" y="-173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86 -0.06389 C 0.04496 -0.07268 0.05677 -0.06134 0.04653 -0.075 C 0.03906 -0.08495 0.02969 -0.09398 0.02014 -0.09907 C 0.01215 -0.10347 0.01267 -0.10139 0.00625 -0.10648 C 0.0033 -0.10879 -0.00208 -0.11412 -0.00208 -0.11389 C -0.0092 -0.12824 -0.01632 -0.14699 -0.02708 -0.15648 C -0.02899 -0.16389 -0.03247 -0.16713 -0.03542 -0.17315 C -0.03802 -0.19004 -0.04514 -0.20278 -0.0507 -0.21759 C -0.05313 -0.22407 -0.0533 -0.23009 -0.05625 -0.23611 C -0.05833 -0.2493 -0.0566 -0.26088 -0.05347 -0.27315 C -0.05399 -0.28426 -0.05347 -0.2956 -0.05486 -0.30648 C -0.05538 -0.30926 -0.05799 -0.30995 -0.05903 -0.31203 C -0.0599 -0.31389 -0.05938 -0.31643 -0.06042 -0.31759 C -0.06493 -0.32245 -0.07153 -0.32037 -0.07708 -0.32129 C -0.08455 -0.32801 -0.09184 -0.33379 -0.09931 -0.33981 C -0.10399 -0.34352 -0.10729 -0.34953 -0.11181 -0.35278 C -0.11441 -0.35486 -0.11771 -0.3544 -0.12014 -0.35648 C -0.12361 -0.35972 -0.12587 -0.36203 -0.12986 -0.36389 C -0.13559 -0.3669 -0.14306 -0.3669 -0.14792 -0.37129 C -0.15486 -0.37754 -0.16215 -0.38171 -0.17014 -0.38426 C -0.17292 -0.38379 -0.17587 -0.38333 -0.17847 -0.38241 C -0.18142 -0.38148 -0.18681 -0.3787 -0.18681 -0.37847 C -0.18785 -0.37685 -0.18854 -0.375 -0.18958 -0.37315 C -0.19236 -0.36944 -0.19583 -0.36643 -0.19792 -0.36203 C -0.20955 -0.33912 -0.22222 -0.31852 -0.23542 -0.29722 C -0.24497 -0.28217 -0.25261 -0.26551 -0.26597 -0.25648 C -0.2691 -0.25046 -0.27535 -0.24213 -0.27986 -0.23796 C -0.28247 -0.22801 -0.28889 -0.23032 -0.29653 -0.2287 C -0.31059 -0.22268 -0.30208 -0.22477 -0.32292 -0.22685 C -0.33038 -0.23356 -0.33785 -0.24074 -0.34653 -0.24352 C -0.35278 -0.24907 -0.35972 -0.25162 -0.36597 -0.25648 C -0.36892 -0.25879 -0.37431 -0.26389 -0.37431 -0.26366 C -0.37656 -0.27245 -0.37865 -0.27523 -0.38403 -0.28055 C -0.38733 -0.28935 -0.39375 -0.3037 -0.39931 -0.31018 C -0.40191 -0.31319 -0.40764 -0.31759 -0.40764 -0.31736 C -0.41129 -0.33171 -0.4099 -0.325 -0.41181 -0.33796 C -0.41146 -0.35278 -0.41129 -0.36782 -0.41042 -0.38241 C -0.40972 -0.39676 -0.39636 -0.40509 -0.38958 -0.41389 " pathEditMode="relative" rAng="0" ptsTypes="fffffffffffffffffffffffffffffffffffffA">
                                      <p:cBhvr>
                                        <p:cTn id="1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47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6248400" y="4495800"/>
            <a:ext cx="9144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124200" y="3657600"/>
            <a:ext cx="609600" cy="533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724400" y="914400"/>
            <a:ext cx="457200" cy="457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162800" y="1295400"/>
            <a:ext cx="457200" cy="457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76400" y="1828800"/>
            <a:ext cx="609600" cy="5334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667000" y="838200"/>
            <a:ext cx="685800" cy="6858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295400" y="5410200"/>
            <a:ext cx="533400" cy="533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219200" y="3810000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81600" y="5867400"/>
            <a:ext cx="457200" cy="457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419600" y="5410200"/>
            <a:ext cx="457200" cy="457200"/>
          </a:xfrm>
          <a:prstGeom prst="ellipse">
            <a:avLst/>
          </a:prstGeom>
          <a:solidFill>
            <a:srgbClr val="2EEA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endCxn id="8" idx="2"/>
          </p:cNvCxnSpPr>
          <p:nvPr/>
        </p:nvCxnSpPr>
        <p:spPr>
          <a:xfrm>
            <a:off x="3352800" y="1143000"/>
            <a:ext cx="1371600" cy="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1" idx="3"/>
          </p:cNvCxnSpPr>
          <p:nvPr/>
        </p:nvCxnSpPr>
        <p:spPr>
          <a:xfrm flipV="1">
            <a:off x="2133600" y="1423567"/>
            <a:ext cx="633833" cy="481433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7" idx="1"/>
          </p:cNvCxnSpPr>
          <p:nvPr/>
        </p:nvCxnSpPr>
        <p:spPr>
          <a:xfrm>
            <a:off x="2133600" y="2286000"/>
            <a:ext cx="1079874" cy="1449715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3" idx="0"/>
          </p:cNvCxnSpPr>
          <p:nvPr/>
        </p:nvCxnSpPr>
        <p:spPr>
          <a:xfrm flipH="1">
            <a:off x="1447800" y="2286000"/>
            <a:ext cx="304800" cy="15240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3" idx="6"/>
            <a:endCxn id="7" idx="2"/>
          </p:cNvCxnSpPr>
          <p:nvPr/>
        </p:nvCxnSpPr>
        <p:spPr>
          <a:xfrm flipV="1">
            <a:off x="1676400" y="3924300"/>
            <a:ext cx="1447800" cy="1143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7" idx="0"/>
          </p:cNvCxnSpPr>
          <p:nvPr/>
        </p:nvCxnSpPr>
        <p:spPr>
          <a:xfrm>
            <a:off x="3124200" y="1524000"/>
            <a:ext cx="304800" cy="21336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13" idx="7"/>
          </p:cNvCxnSpPr>
          <p:nvPr/>
        </p:nvCxnSpPr>
        <p:spPr>
          <a:xfrm flipH="1">
            <a:off x="1609445" y="1524000"/>
            <a:ext cx="1286155" cy="2352955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7" idx="7"/>
          </p:cNvCxnSpPr>
          <p:nvPr/>
        </p:nvCxnSpPr>
        <p:spPr>
          <a:xfrm flipH="1">
            <a:off x="3644526" y="1371600"/>
            <a:ext cx="1308474" cy="2364115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5" idx="0"/>
          </p:cNvCxnSpPr>
          <p:nvPr/>
        </p:nvCxnSpPr>
        <p:spPr>
          <a:xfrm flipH="1">
            <a:off x="4648200" y="1371600"/>
            <a:ext cx="381000" cy="40386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5" idx="1"/>
          </p:cNvCxnSpPr>
          <p:nvPr/>
        </p:nvCxnSpPr>
        <p:spPr>
          <a:xfrm>
            <a:off x="1600200" y="4191000"/>
            <a:ext cx="2886355" cy="1286155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2" idx="6"/>
            <a:endCxn id="15" idx="2"/>
          </p:cNvCxnSpPr>
          <p:nvPr/>
        </p:nvCxnSpPr>
        <p:spPr>
          <a:xfrm flipV="1">
            <a:off x="1828800" y="5638800"/>
            <a:ext cx="2590800" cy="381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12" idx="0"/>
          </p:cNvCxnSpPr>
          <p:nvPr/>
        </p:nvCxnSpPr>
        <p:spPr>
          <a:xfrm>
            <a:off x="1447800" y="4267200"/>
            <a:ext cx="114300" cy="11430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9" idx="2"/>
          </p:cNvCxnSpPr>
          <p:nvPr/>
        </p:nvCxnSpPr>
        <p:spPr>
          <a:xfrm>
            <a:off x="5181600" y="1219200"/>
            <a:ext cx="1981200" cy="3048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7" idx="7"/>
            <a:endCxn id="9" idx="3"/>
          </p:cNvCxnSpPr>
          <p:nvPr/>
        </p:nvCxnSpPr>
        <p:spPr>
          <a:xfrm flipV="1">
            <a:off x="3644526" y="1685645"/>
            <a:ext cx="3585229" cy="205007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6" idx="1"/>
          </p:cNvCxnSpPr>
          <p:nvPr/>
        </p:nvCxnSpPr>
        <p:spPr>
          <a:xfrm>
            <a:off x="5105400" y="1295400"/>
            <a:ext cx="1276911" cy="3334311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4" idx="7"/>
            <a:endCxn id="6" idx="3"/>
          </p:cNvCxnSpPr>
          <p:nvPr/>
        </p:nvCxnSpPr>
        <p:spPr>
          <a:xfrm flipV="1">
            <a:off x="5571845" y="5276289"/>
            <a:ext cx="810466" cy="658066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14" idx="1"/>
          </p:cNvCxnSpPr>
          <p:nvPr/>
        </p:nvCxnSpPr>
        <p:spPr>
          <a:xfrm>
            <a:off x="4800600" y="5791200"/>
            <a:ext cx="447955" cy="143155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876800" y="5181600"/>
            <a:ext cx="1447800" cy="3810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6" idx="1"/>
          </p:cNvCxnSpPr>
          <p:nvPr/>
        </p:nvCxnSpPr>
        <p:spPr>
          <a:xfrm>
            <a:off x="3276600" y="1371600"/>
            <a:ext cx="3105711" cy="3258111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9" idx="4"/>
          </p:cNvCxnSpPr>
          <p:nvPr/>
        </p:nvCxnSpPr>
        <p:spPr>
          <a:xfrm flipH="1">
            <a:off x="6934200" y="1752600"/>
            <a:ext cx="457200" cy="28194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endCxn id="6" idx="1"/>
          </p:cNvCxnSpPr>
          <p:nvPr/>
        </p:nvCxnSpPr>
        <p:spPr>
          <a:xfrm>
            <a:off x="3733800" y="3962400"/>
            <a:ext cx="2648511" cy="667311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Oval 65"/>
          <p:cNvSpPr/>
          <p:nvPr/>
        </p:nvSpPr>
        <p:spPr>
          <a:xfrm>
            <a:off x="6248400" y="5638800"/>
            <a:ext cx="304800" cy="3048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>
            <a:stCxn id="66" idx="7"/>
            <a:endCxn id="6" idx="4"/>
          </p:cNvCxnSpPr>
          <p:nvPr/>
        </p:nvCxnSpPr>
        <p:spPr>
          <a:xfrm flipV="1">
            <a:off x="6508563" y="5410200"/>
            <a:ext cx="197037" cy="273237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14" idx="6"/>
            <a:endCxn id="66" idx="2"/>
          </p:cNvCxnSpPr>
          <p:nvPr/>
        </p:nvCxnSpPr>
        <p:spPr>
          <a:xfrm flipV="1">
            <a:off x="5638800" y="5791200"/>
            <a:ext cx="609600" cy="3048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endCxn id="8" idx="3"/>
          </p:cNvCxnSpPr>
          <p:nvPr/>
        </p:nvCxnSpPr>
        <p:spPr>
          <a:xfrm flipV="1">
            <a:off x="2286000" y="1304645"/>
            <a:ext cx="2505355" cy="828955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10" idx="5"/>
            <a:endCxn id="9" idx="2"/>
          </p:cNvCxnSpPr>
          <p:nvPr/>
        </p:nvCxnSpPr>
        <p:spPr>
          <a:xfrm flipV="1">
            <a:off x="2196726" y="1524000"/>
            <a:ext cx="4966074" cy="760085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676400" y="2362200"/>
            <a:ext cx="306716" cy="3126115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3581400" y="4419600"/>
            <a:ext cx="304800" cy="304800"/>
          </a:xfrm>
          <a:prstGeom prst="ellipse">
            <a:avLst/>
          </a:prstGeom>
          <a:solidFill>
            <a:srgbClr val="2EEA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/>
          <p:cNvCxnSpPr>
            <a:endCxn id="11" idx="0"/>
          </p:cNvCxnSpPr>
          <p:nvPr/>
        </p:nvCxnSpPr>
        <p:spPr>
          <a:xfrm>
            <a:off x="2819400" y="457200"/>
            <a:ext cx="190500" cy="3810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endCxn id="11" idx="2"/>
          </p:cNvCxnSpPr>
          <p:nvPr/>
        </p:nvCxnSpPr>
        <p:spPr>
          <a:xfrm flipV="1">
            <a:off x="1066800" y="1181100"/>
            <a:ext cx="1600200" cy="4191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1143000" y="1676400"/>
            <a:ext cx="533400" cy="3429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7" idx="5"/>
          </p:cNvCxnSpPr>
          <p:nvPr/>
        </p:nvCxnSpPr>
        <p:spPr>
          <a:xfrm>
            <a:off x="3644526" y="4112885"/>
            <a:ext cx="57711" cy="351352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Oval 87"/>
          <p:cNvSpPr/>
          <p:nvPr/>
        </p:nvSpPr>
        <p:spPr>
          <a:xfrm>
            <a:off x="914400" y="1524000"/>
            <a:ext cx="228600" cy="228600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2743200" y="304800"/>
            <a:ext cx="152400" cy="152400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/>
          <p:cNvCxnSpPr>
            <a:endCxn id="6" idx="2"/>
          </p:cNvCxnSpPr>
          <p:nvPr/>
        </p:nvCxnSpPr>
        <p:spPr>
          <a:xfrm>
            <a:off x="5486400" y="4953000"/>
            <a:ext cx="762000" cy="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5257800" y="4800600"/>
            <a:ext cx="228600" cy="2286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Connector 104"/>
          <p:cNvCxnSpPr>
            <a:stCxn id="80" idx="5"/>
            <a:endCxn id="15" idx="1"/>
          </p:cNvCxnSpPr>
          <p:nvPr/>
        </p:nvCxnSpPr>
        <p:spPr>
          <a:xfrm>
            <a:off x="3841563" y="4679763"/>
            <a:ext cx="644992" cy="797392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101" idx="4"/>
            <a:endCxn id="14" idx="0"/>
          </p:cNvCxnSpPr>
          <p:nvPr/>
        </p:nvCxnSpPr>
        <p:spPr>
          <a:xfrm>
            <a:off x="5372100" y="5029200"/>
            <a:ext cx="38100" cy="8382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15" idx="7"/>
            <a:endCxn id="101" idx="3"/>
          </p:cNvCxnSpPr>
          <p:nvPr/>
        </p:nvCxnSpPr>
        <p:spPr>
          <a:xfrm flipV="1">
            <a:off x="4809845" y="4995722"/>
            <a:ext cx="481433" cy="481433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101" idx="5"/>
            <a:endCxn id="66" idx="1"/>
          </p:cNvCxnSpPr>
          <p:nvPr/>
        </p:nvCxnSpPr>
        <p:spPr>
          <a:xfrm>
            <a:off x="5452922" y="4995722"/>
            <a:ext cx="840115" cy="687715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80" idx="6"/>
          </p:cNvCxnSpPr>
          <p:nvPr/>
        </p:nvCxnSpPr>
        <p:spPr>
          <a:xfrm>
            <a:off x="3886200" y="4572000"/>
            <a:ext cx="2362200" cy="2286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endCxn id="7" idx="3"/>
          </p:cNvCxnSpPr>
          <p:nvPr/>
        </p:nvCxnSpPr>
        <p:spPr>
          <a:xfrm flipV="1">
            <a:off x="1752600" y="4112885"/>
            <a:ext cx="1460874" cy="1449715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endCxn id="11" idx="4"/>
          </p:cNvCxnSpPr>
          <p:nvPr/>
        </p:nvCxnSpPr>
        <p:spPr>
          <a:xfrm flipV="1">
            <a:off x="1676400" y="1524000"/>
            <a:ext cx="1333500" cy="39624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12" idx="6"/>
            <a:endCxn id="80" idx="2"/>
          </p:cNvCxnSpPr>
          <p:nvPr/>
        </p:nvCxnSpPr>
        <p:spPr>
          <a:xfrm flipV="1">
            <a:off x="1828800" y="4572000"/>
            <a:ext cx="1752600" cy="11049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Oval 127"/>
          <p:cNvSpPr/>
          <p:nvPr/>
        </p:nvSpPr>
        <p:spPr>
          <a:xfrm>
            <a:off x="5029200" y="3886200"/>
            <a:ext cx="228600" cy="228600"/>
          </a:xfrm>
          <a:prstGeom prst="ellipse">
            <a:avLst/>
          </a:prstGeom>
          <a:solidFill>
            <a:srgbClr val="2EEA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9" name="Straight Connector 128"/>
          <p:cNvCxnSpPr>
            <a:stCxn id="128" idx="5"/>
            <a:endCxn id="6" idx="1"/>
          </p:cNvCxnSpPr>
          <p:nvPr/>
        </p:nvCxnSpPr>
        <p:spPr>
          <a:xfrm>
            <a:off x="5224322" y="4081322"/>
            <a:ext cx="1157989" cy="548389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Oval 133"/>
          <p:cNvSpPr/>
          <p:nvPr/>
        </p:nvSpPr>
        <p:spPr>
          <a:xfrm flipH="1">
            <a:off x="3657600" y="2667000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5" name="Straight Connector 134"/>
          <p:cNvCxnSpPr>
            <a:endCxn id="134" idx="0"/>
          </p:cNvCxnSpPr>
          <p:nvPr/>
        </p:nvCxnSpPr>
        <p:spPr>
          <a:xfrm>
            <a:off x="3124200" y="1447800"/>
            <a:ext cx="609600" cy="12192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>
            <a:stCxn id="128" idx="4"/>
            <a:endCxn id="66" idx="0"/>
          </p:cNvCxnSpPr>
          <p:nvPr/>
        </p:nvCxnSpPr>
        <p:spPr>
          <a:xfrm>
            <a:off x="5143500" y="4114800"/>
            <a:ext cx="1257300" cy="15240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>
            <a:stCxn id="128" idx="4"/>
          </p:cNvCxnSpPr>
          <p:nvPr/>
        </p:nvCxnSpPr>
        <p:spPr>
          <a:xfrm>
            <a:off x="5143500" y="4114800"/>
            <a:ext cx="190500" cy="719278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>
            <a:endCxn id="128" idx="3"/>
          </p:cNvCxnSpPr>
          <p:nvPr/>
        </p:nvCxnSpPr>
        <p:spPr>
          <a:xfrm flipV="1">
            <a:off x="4724400" y="4081322"/>
            <a:ext cx="338278" cy="1328878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Oval 162"/>
          <p:cNvSpPr/>
          <p:nvPr/>
        </p:nvSpPr>
        <p:spPr>
          <a:xfrm>
            <a:off x="7239000" y="685800"/>
            <a:ext cx="152400" cy="152400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Connector 163"/>
          <p:cNvCxnSpPr>
            <a:endCxn id="9" idx="0"/>
          </p:cNvCxnSpPr>
          <p:nvPr/>
        </p:nvCxnSpPr>
        <p:spPr>
          <a:xfrm>
            <a:off x="7315200" y="762000"/>
            <a:ext cx="76200" cy="53340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stCxn id="167" idx="1"/>
            <a:endCxn id="163" idx="2"/>
          </p:cNvCxnSpPr>
          <p:nvPr/>
        </p:nvCxnSpPr>
        <p:spPr>
          <a:xfrm>
            <a:off x="6530882" y="663482"/>
            <a:ext cx="708118" cy="98518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Oval 166"/>
          <p:cNvSpPr/>
          <p:nvPr/>
        </p:nvSpPr>
        <p:spPr>
          <a:xfrm flipH="1" flipV="1">
            <a:off x="6400800" y="533400"/>
            <a:ext cx="152400" cy="152400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2" name="Straight Connector 171"/>
          <p:cNvCxnSpPr>
            <a:stCxn id="167" idx="0"/>
            <a:endCxn id="9" idx="1"/>
          </p:cNvCxnSpPr>
          <p:nvPr/>
        </p:nvCxnSpPr>
        <p:spPr>
          <a:xfrm>
            <a:off x="6477000" y="685800"/>
            <a:ext cx="752755" cy="676555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endCxn id="128" idx="3"/>
          </p:cNvCxnSpPr>
          <p:nvPr/>
        </p:nvCxnSpPr>
        <p:spPr>
          <a:xfrm flipV="1">
            <a:off x="3886200" y="4081322"/>
            <a:ext cx="1176478" cy="414478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80" idx="5"/>
            <a:endCxn id="101" idx="1"/>
          </p:cNvCxnSpPr>
          <p:nvPr/>
        </p:nvCxnSpPr>
        <p:spPr>
          <a:xfrm>
            <a:off x="3841563" y="4679763"/>
            <a:ext cx="1449715" cy="154315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endCxn id="66" idx="1"/>
          </p:cNvCxnSpPr>
          <p:nvPr/>
        </p:nvCxnSpPr>
        <p:spPr>
          <a:xfrm>
            <a:off x="3886200" y="4648200"/>
            <a:ext cx="2406837" cy="1035237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80" idx="5"/>
            <a:endCxn id="14" idx="0"/>
          </p:cNvCxnSpPr>
          <p:nvPr/>
        </p:nvCxnSpPr>
        <p:spPr>
          <a:xfrm>
            <a:off x="3841563" y="4679763"/>
            <a:ext cx="1568637" cy="1187637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>
            <a:off x="3276600" y="6298624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9900"/>
                </a:solidFill>
              </a:rPr>
              <a:t>  </a:t>
            </a:r>
            <a:r>
              <a:rPr lang="en-US" dirty="0" smtClean="0"/>
              <a:t>(open)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71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5181600" y="2971800"/>
            <a:ext cx="822960" cy="822960"/>
          </a:xfrm>
          <a:prstGeom prst="ellipse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3" name="Oval 2"/>
          <p:cNvSpPr/>
          <p:nvPr/>
        </p:nvSpPr>
        <p:spPr bwMode="auto">
          <a:xfrm>
            <a:off x="2529840" y="2971800"/>
            <a:ext cx="822960" cy="82296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352800" y="3429000"/>
            <a:ext cx="1828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Rectangle 4"/>
          <p:cNvSpPr/>
          <p:nvPr/>
        </p:nvSpPr>
        <p:spPr>
          <a:xfrm>
            <a:off x="3276600" y="6298624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9900"/>
                </a:solidFill>
              </a:rPr>
              <a:t>  </a:t>
            </a:r>
            <a:r>
              <a:rPr lang="en-US" dirty="0" smtClean="0"/>
              <a:t>(closed)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819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6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143000" y="3200400"/>
            <a:ext cx="763131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dirty="0" smtClean="0"/>
              <a:t>This </a:t>
            </a:r>
            <a:r>
              <a:rPr lang="en-US" sz="4400" dirty="0">
                <a:solidFill>
                  <a:srgbClr val="0000FF"/>
                </a:solidFill>
              </a:rPr>
              <a:t>F</a:t>
            </a:r>
            <a:r>
              <a:rPr lang="en-US" sz="4400" dirty="0" smtClean="0">
                <a:solidFill>
                  <a:srgbClr val="0000FF"/>
                </a:solidFill>
              </a:rPr>
              <a:t>ight</a:t>
            </a:r>
            <a:r>
              <a:rPr lang="en-US" sz="4400" dirty="0" smtClean="0"/>
              <a:t> for the Future…</a:t>
            </a:r>
            <a:endParaRPr lang="en-US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34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371600" y="3200400"/>
            <a:ext cx="67657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 err="1" smtClean="0">
                <a:solidFill>
                  <a:srgbClr val="0000FF"/>
                </a:solidFill>
              </a:rPr>
              <a:t>TheFightfortheFuture</a:t>
            </a:r>
            <a:r>
              <a:rPr lang="en-US" sz="4000" dirty="0" err="1" smtClean="0"/>
              <a:t>.com</a:t>
            </a:r>
            <a:endParaRPr lang="en-US" sz="4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5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97180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9900"/>
                </a:solidFill>
              </a:rPr>
              <a:t>   </a:t>
            </a:r>
            <a:r>
              <a:rPr lang="en-US" sz="5400" dirty="0" smtClean="0">
                <a:solidFill>
                  <a:srgbClr val="009900"/>
                </a:solidFill>
              </a:rPr>
              <a:t>  “Revere style” </a:t>
            </a:r>
            <a:r>
              <a:rPr lang="en-US" dirty="0" smtClean="0"/>
              <a:t>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54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29718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mobilized people </a:t>
            </a:r>
            <a:r>
              <a:rPr lang="en-US" dirty="0"/>
              <a:t>quickly </a:t>
            </a:r>
            <a:endParaRPr lang="en-US" dirty="0" smtClean="0"/>
          </a:p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67000" y="3657600"/>
            <a:ext cx="35936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“</a:t>
            </a:r>
            <a:r>
              <a:rPr lang="en-US" sz="4400" dirty="0">
                <a:solidFill>
                  <a:srgbClr val="009900"/>
                </a:solidFill>
              </a:rPr>
              <a:t>bottom</a:t>
            </a:r>
            <a:r>
              <a:rPr lang="en-US" dirty="0">
                <a:solidFill>
                  <a:srgbClr val="009900"/>
                </a:solidFill>
              </a:rPr>
              <a:t> </a:t>
            </a:r>
            <a:r>
              <a:rPr lang="en-US" sz="6000" dirty="0">
                <a:solidFill>
                  <a:srgbClr val="009900"/>
                </a:solidFill>
              </a:rPr>
              <a:t>UP</a:t>
            </a:r>
            <a:r>
              <a:rPr lang="en-US" dirty="0"/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23842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24000" y="2895600"/>
            <a:ext cx="7772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Midnight riders tapped into local  </a:t>
            </a:r>
          </a:p>
          <a:p>
            <a:pPr>
              <a:defRPr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smtClean="0">
                <a:solidFill>
                  <a:srgbClr val="009900"/>
                </a:solidFill>
              </a:rPr>
              <a:t>groups, communities </a:t>
            </a:r>
            <a:endParaRPr lang="en-US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67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2800" y="2295942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/>
              <a:t>People </a:t>
            </a:r>
            <a:endParaRPr lang="en-US" sz="4400" dirty="0"/>
          </a:p>
          <a:p>
            <a:r>
              <a:rPr lang="en-US" sz="4400" dirty="0"/>
              <a:t>s</a:t>
            </a:r>
            <a:r>
              <a:rPr lang="en-US" sz="4400" dirty="0" smtClean="0"/>
              <a:t>ounded </a:t>
            </a:r>
            <a:endParaRPr lang="en-US" sz="4400" dirty="0"/>
          </a:p>
          <a:p>
            <a:r>
              <a:rPr lang="en-US" sz="4400" dirty="0" smtClean="0"/>
              <a:t>the alarm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5840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2800" y="2295942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/>
              <a:t>bells </a:t>
            </a:r>
            <a:endParaRPr lang="en-US" sz="4400" dirty="0"/>
          </a:p>
          <a:p>
            <a:r>
              <a:rPr lang="en-US" sz="4400" dirty="0" smtClean="0"/>
              <a:t>guns</a:t>
            </a:r>
            <a:endParaRPr lang="en-US" sz="4400" dirty="0"/>
          </a:p>
          <a:p>
            <a:r>
              <a:rPr lang="en-US" sz="4400" dirty="0" smtClean="0"/>
              <a:t>drums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133600"/>
            <a:ext cx="18161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5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2800" y="2295942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/>
              <a:t>Mobilized</a:t>
            </a:r>
          </a:p>
          <a:p>
            <a:r>
              <a:rPr lang="en-US" sz="4400" dirty="0" smtClean="0"/>
              <a:t>resistance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3886200"/>
            <a:ext cx="3203702" cy="219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9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2667000"/>
            <a:ext cx="9144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 British system =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sz="6000" dirty="0" smtClean="0">
                <a:solidFill>
                  <a:srgbClr val="FF0000"/>
                </a:solidFill>
              </a:rPr>
              <a:t>central</a:t>
            </a:r>
            <a:r>
              <a:rPr lang="en-US" dirty="0" smtClean="0"/>
              <a:t>ized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7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133600" y="3124200"/>
            <a:ext cx="499627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April 18, 1775 midnight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5181600" y="2971800"/>
            <a:ext cx="822960" cy="822960"/>
          </a:xfrm>
          <a:prstGeom prst="ellipse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3" name="Oval 2"/>
          <p:cNvSpPr/>
          <p:nvPr/>
        </p:nvSpPr>
        <p:spPr bwMode="auto">
          <a:xfrm>
            <a:off x="2529840" y="2971800"/>
            <a:ext cx="822960" cy="82296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352800" y="3429000"/>
            <a:ext cx="1828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7189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676400"/>
            <a:ext cx="2440349" cy="3721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28800"/>
            <a:ext cx="2794000" cy="34925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3276600" y="3733800"/>
            <a:ext cx="3276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3505200" y="2895600"/>
            <a:ext cx="30699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central</a:t>
            </a:r>
            <a:r>
              <a:rPr lang="en-US" dirty="0"/>
              <a:t>ized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8956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0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828800" y="3124200"/>
            <a:ext cx="563327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January 18, 2012 midnight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981200" y="3124200"/>
            <a:ext cx="54324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largest Internet blackout</a:t>
            </a:r>
          </a:p>
        </p:txBody>
      </p:sp>
    </p:spTree>
    <p:extLst>
      <p:ext uri="{BB962C8B-B14F-4D97-AF65-F5344CB8AC3E}">
        <p14:creationId xmlns:p14="http://schemas.microsoft.com/office/powerpoint/2010/main" val="303325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P-SOPA-Blackout-with-looku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12700"/>
            <a:ext cx="1057285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Screen Shot 2012-11-01 at 3.55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8545513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0"/>
            <a:ext cx="8232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53200" y="533400"/>
            <a:ext cx="14672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Reddit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3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600"/>
            <a:ext cx="91313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914400"/>
            <a:ext cx="15514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Mozilla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96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52400"/>
            <a:ext cx="20168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Craigslist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6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990600"/>
            <a:ext cx="9144001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533400"/>
            <a:ext cx="7035800" cy="5945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276600"/>
            <a:ext cx="1587500" cy="14097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039731" y="6629400"/>
            <a:ext cx="118046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err="1" smtClean="0">
                <a:solidFill>
                  <a:schemeClr val="bg1"/>
                </a:solidFill>
              </a:rPr>
              <a:t>Cortney</a:t>
            </a:r>
            <a:r>
              <a:rPr lang="en-US" sz="1000" dirty="0" smtClean="0">
                <a:solidFill>
                  <a:schemeClr val="bg1"/>
                </a:solidFill>
              </a:rPr>
              <a:t> Skinner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1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4 -0.05278 C -0.03004 -0.06158 -0.01823 -0.05024 -0.02847 -0.06389 C -0.03594 -0.07385 -0.04531 -0.08287 -0.05486 -0.08797 C -0.06285 -0.09237 -0.06233 -0.09028 -0.06875 -0.09537 C -0.0717 -0.09769 -0.07708 -0.10301 -0.07708 -0.10278 C -0.0842 -0.11713 -0.09132 -0.13588 -0.10208 -0.14537 C -0.10399 -0.15278 -0.10747 -0.15602 -0.11042 -0.16204 C -0.11302 -0.17894 -0.12014 -0.19167 -0.1257 -0.20649 C -0.12813 -0.21297 -0.1283 -0.21899 -0.13125 -0.225 C -0.13333 -0.2382 -0.1316 -0.24977 -0.12847 -0.26204 C -0.12899 -0.27315 -0.12847 -0.2845 -0.12986 -0.29537 C -0.13038 -0.29815 -0.13299 -0.29885 -0.13403 -0.30093 C -0.1349 -0.30278 -0.13438 -0.30533 -0.13542 -0.30649 C -0.13993 -0.31135 -0.14653 -0.30926 -0.15208 -0.31019 C -0.15955 -0.3169 -0.16684 -0.32269 -0.17431 -0.32871 C -0.17899 -0.33241 -0.18229 -0.33843 -0.18681 -0.34167 C -0.18941 -0.34375 -0.19271 -0.34329 -0.19514 -0.34537 C -0.19861 -0.34862 -0.20087 -0.35093 -0.20486 -0.35278 C -0.21059 -0.35579 -0.21806 -0.35579 -0.22292 -0.36019 C -0.22986 -0.36644 -0.23715 -0.37061 -0.24514 -0.37315 C -0.24792 -0.37269 -0.25087 -0.37223 -0.25347 -0.3713 C -0.25642 -0.37037 -0.26181 -0.3676 -0.26181 -0.36737 C -0.26285 -0.36575 -0.26354 -0.36389 -0.26458 -0.36204 C -0.26736 -0.35834 -0.27083 -0.35533 -0.27292 -0.35093 C -0.28455 -0.32801 -0.29722 -0.30741 -0.31042 -0.28612 C -0.31997 -0.27107 -0.32761 -0.2544 -0.34097 -0.24537 C -0.3441 -0.23936 -0.35035 -0.23102 -0.35486 -0.22686 C -0.35747 -0.2169 -0.36389 -0.21922 -0.37153 -0.2176 C -0.38559 -0.21158 -0.37708 -0.21366 -0.39792 -0.21575 C -0.40538 -0.22246 -0.41285 -0.22963 -0.42153 -0.23241 C -0.42778 -0.23797 -0.43472 -0.24051 -0.44097 -0.24537 C -0.44392 -0.24769 -0.44931 -0.25278 -0.44931 -0.25255 C -0.45156 -0.26135 -0.45365 -0.26412 -0.45903 -0.26945 C -0.46233 -0.27825 -0.46875 -0.2926 -0.47431 -0.29908 C -0.47691 -0.30209 -0.48264 -0.30649 -0.48264 -0.30625 C -0.48629 -0.32061 -0.4849 -0.31389 -0.48681 -0.32686 C -0.48646 -0.34167 -0.48629 -0.35672 -0.48542 -0.3713 C -0.48472 -0.38565 -0.47136 -0.39399 -0.46458 -0.40278 " pathEditMode="relative" rAng="0" ptsTypes="fffffffffffffffffffffffffffffffffffff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47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6300"/>
            <a:ext cx="9144000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828800" y="3124200"/>
            <a:ext cx="619953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115,000 websites blacked out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4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2"/>
          <p:cNvSpPr txBox="1">
            <a:spLocks noChangeArrowheads="1"/>
          </p:cNvSpPr>
          <p:nvPr/>
        </p:nvSpPr>
        <p:spPr bwMode="auto">
          <a:xfrm>
            <a:off x="1676400" y="2514600"/>
            <a:ext cx="7924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dirty="0"/>
          </a:p>
          <a:p>
            <a:pPr eaLnBrk="1" hangingPunct="1"/>
            <a:r>
              <a:rPr lang="en-US" sz="4800" dirty="0">
                <a:solidFill>
                  <a:srgbClr val="FF0000"/>
                </a:solidFill>
              </a:rPr>
              <a:t>s</a:t>
            </a:r>
            <a:r>
              <a:rPr lang="en-US" sz="4800" dirty="0" smtClean="0">
                <a:solidFill>
                  <a:srgbClr val="FF0000"/>
                </a:solidFill>
              </a:rPr>
              <a:t>ound alarm </a:t>
            </a:r>
            <a:r>
              <a:rPr lang="en-US" dirty="0" smtClean="0"/>
              <a:t>re: </a:t>
            </a:r>
            <a:r>
              <a:rPr lang="en-US" sz="4400" dirty="0" smtClean="0"/>
              <a:t>SOPA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960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2"/>
          <p:cNvSpPr txBox="1">
            <a:spLocks noChangeArrowheads="1"/>
          </p:cNvSpPr>
          <p:nvPr/>
        </p:nvSpPr>
        <p:spPr bwMode="auto">
          <a:xfrm>
            <a:off x="1524000" y="2438400"/>
            <a:ext cx="7924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4400" dirty="0"/>
          </a:p>
          <a:p>
            <a:pPr eaLnBrk="1" hangingPunct="1"/>
            <a:r>
              <a:rPr lang="en-US" sz="4400" dirty="0" smtClean="0"/>
              <a:t>Stop Online Piracy Act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9607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762000" y="3124200"/>
            <a:ext cx="812514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Domain </a:t>
            </a:r>
            <a:r>
              <a:rPr lang="en-US" dirty="0">
                <a:solidFill>
                  <a:srgbClr val="FF0000"/>
                </a:solidFill>
              </a:rPr>
              <a:t>name blocking </a:t>
            </a:r>
            <a:r>
              <a:rPr lang="en-US" dirty="0" smtClean="0"/>
              <a:t>(by Atty</a:t>
            </a:r>
            <a:r>
              <a:rPr lang="en-US" dirty="0"/>
              <a:t>. Gen.)</a:t>
            </a:r>
          </a:p>
        </p:txBody>
      </p:sp>
      <p:pic>
        <p:nvPicPr>
          <p:cNvPr id="409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10000"/>
            <a:ext cx="18796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6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533400" y="3124200"/>
            <a:ext cx="83931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9900"/>
                </a:solidFill>
              </a:rPr>
              <a:t>241 lobbyists </a:t>
            </a:r>
            <a:r>
              <a:rPr lang="en-US" dirty="0"/>
              <a:t>for entertainment industry 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732587" y="6581775"/>
            <a:ext cx="24114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/>
              <a:t>Center for Responsive Politics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94386" y="3810000"/>
            <a:ext cx="688281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9900"/>
                </a:solidFill>
              </a:rPr>
              <a:t>$91 million </a:t>
            </a:r>
            <a:r>
              <a:rPr lang="en-US" dirty="0"/>
              <a:t>for </a:t>
            </a:r>
            <a:r>
              <a:rPr lang="en-US" dirty="0" smtClean="0"/>
              <a:t>SOPA </a:t>
            </a:r>
            <a:r>
              <a:rPr lang="en-US" dirty="0"/>
              <a:t>-</a:t>
            </a:r>
            <a:r>
              <a:rPr lang="en-US" dirty="0" smtClean="0"/>
              <a:t> </a:t>
            </a:r>
            <a:r>
              <a:rPr lang="en-US" dirty="0"/>
              <a:t>Nov. 16 </a:t>
            </a:r>
          </a:p>
        </p:txBody>
      </p:sp>
    </p:spTree>
    <p:extLst>
      <p:ext uri="{BB962C8B-B14F-4D97-AF65-F5344CB8AC3E}">
        <p14:creationId xmlns:p14="http://schemas.microsoft.com/office/powerpoint/2010/main" val="16283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41100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3133725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00"/>
            <a:ext cx="17827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7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7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8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743200"/>
            <a:ext cx="14478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9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52800"/>
            <a:ext cx="1477963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0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"/>
            <a:ext cx="1282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1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43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2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19600"/>
            <a:ext cx="1981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3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791200"/>
            <a:ext cx="39401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4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24000"/>
            <a:ext cx="1066800" cy="10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5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791200"/>
            <a:ext cx="1600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6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62600"/>
            <a:ext cx="1266825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7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613400"/>
            <a:ext cx="18669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8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117105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9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73500"/>
            <a:ext cx="2890838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9400" y="4495800"/>
            <a:ext cx="19812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6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362200" y="3124200"/>
            <a:ext cx="506220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32 co-</a:t>
            </a:r>
            <a:r>
              <a:rPr lang="en-US" dirty="0" smtClean="0"/>
              <a:t>sponsors in House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362200" y="3682424"/>
            <a:ext cx="526818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dirty="0" smtClean="0"/>
              <a:t> </a:t>
            </a:r>
            <a:r>
              <a:rPr lang="en-US" dirty="0"/>
              <a:t>co-</a:t>
            </a:r>
            <a:r>
              <a:rPr lang="en-US" dirty="0" smtClean="0"/>
              <a:t>sponsors in Senate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98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905000" y="3124200"/>
            <a:ext cx="51911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strong bipartisan support</a:t>
            </a:r>
          </a:p>
        </p:txBody>
      </p:sp>
    </p:spTree>
    <p:extLst>
      <p:ext uri="{BB962C8B-B14F-4D97-AF65-F5344CB8AC3E}">
        <p14:creationId xmlns:p14="http://schemas.microsoft.com/office/powerpoint/2010/main" val="256937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602250" y="3124200"/>
            <a:ext cx="41795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slam dunk to pass 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1357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95400"/>
            <a:ext cx="6152392" cy="4648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10400" y="66294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>
                <a:solidFill>
                  <a:schemeClr val="bg1"/>
                </a:solidFill>
              </a:rPr>
              <a:t>newspaper.li</a:t>
            </a:r>
            <a:r>
              <a:rPr lang="en-US" sz="1000" dirty="0">
                <a:solidFill>
                  <a:schemeClr val="bg1"/>
                </a:solidFill>
              </a:rPr>
              <a:t>/</a:t>
            </a:r>
            <a:r>
              <a:rPr lang="en-US" sz="1000" dirty="0" err="1">
                <a:solidFill>
                  <a:schemeClr val="bg1"/>
                </a:solidFill>
              </a:rPr>
              <a:t>paul</a:t>
            </a:r>
            <a:r>
              <a:rPr lang="en-US" sz="1000" dirty="0">
                <a:solidFill>
                  <a:schemeClr val="bg1"/>
                </a:solidFill>
              </a:rPr>
              <a:t>-revere</a:t>
            </a:r>
            <a:r>
              <a:rPr lang="en-US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12610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752600" y="3124200"/>
            <a:ext cx="586009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Day after blackout (Jan 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0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828800" y="2810470"/>
            <a:ext cx="504201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 smtClean="0"/>
              <a:t>SOPA</a:t>
            </a:r>
            <a:r>
              <a:rPr lang="en-US" dirty="0" smtClean="0"/>
              <a:t> = </a:t>
            </a:r>
            <a:r>
              <a:rPr lang="en-US" sz="5400" dirty="0" smtClean="0">
                <a:solidFill>
                  <a:srgbClr val="FF0000"/>
                </a:solidFill>
              </a:rPr>
              <a:t>TOXIC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50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5483026" cy="6858000"/>
          </a:xfrm>
          <a:prstGeom prst="rect">
            <a:avLst/>
          </a:prstGeom>
        </p:spPr>
      </p:pic>
      <p:sp>
        <p:nvSpPr>
          <p:cNvPr id="3" name="AutoShape 50"/>
          <p:cNvSpPr>
            <a:spLocks noChangeArrowheads="1"/>
          </p:cNvSpPr>
          <p:nvPr/>
        </p:nvSpPr>
        <p:spPr bwMode="auto">
          <a:xfrm>
            <a:off x="5867401" y="457200"/>
            <a:ext cx="1219200" cy="64008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162800" y="3048000"/>
            <a:ext cx="172535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opposed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46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9-23 at 10.03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69481" cy="419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905000"/>
            <a:ext cx="1391993" cy="1765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76400" y="5257800"/>
            <a:ext cx="6705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“</a:t>
            </a:r>
            <a:r>
              <a:rPr lang="en-US" sz="4000" dirty="0" smtClean="0">
                <a:solidFill>
                  <a:srgbClr val="009900"/>
                </a:solidFill>
              </a:rPr>
              <a:t>protect free and open</a:t>
            </a:r>
          </a:p>
          <a:p>
            <a:r>
              <a:rPr lang="en-US" sz="4000" dirty="0" smtClean="0">
                <a:solidFill>
                  <a:srgbClr val="009900"/>
                </a:solidFill>
              </a:rPr>
              <a:t> access to the Internet</a:t>
            </a:r>
            <a:r>
              <a:rPr lang="en-US" sz="4000" dirty="0" smtClean="0"/>
              <a:t>”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9201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76400"/>
            <a:ext cx="2794000" cy="3771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76600" y="2438400"/>
            <a:ext cx="54864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“</a:t>
            </a:r>
            <a:r>
              <a:rPr lang="en-US" sz="4000" dirty="0">
                <a:solidFill>
                  <a:srgbClr val="009900"/>
                </a:solidFill>
              </a:rPr>
              <a:t>This is altogether a new effect</a:t>
            </a:r>
            <a:r>
              <a:rPr lang="en-US" sz="2800" dirty="0"/>
              <a:t>,” </a:t>
            </a:r>
            <a:r>
              <a:rPr lang="en-US" sz="2800" dirty="0" smtClean="0"/>
              <a:t>Dodd </a:t>
            </a:r>
            <a:r>
              <a:rPr lang="en-US" sz="2800" dirty="0"/>
              <a:t>said, comparing the online movement to the Arab Spring. </a:t>
            </a:r>
            <a:endParaRPr lang="en-US" sz="2800" dirty="0" smtClean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600" y="5486400"/>
            <a:ext cx="389662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Chris Dodd, MPAA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32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81400" y="3225224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My view…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2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3225224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Jan. 18 / April 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85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97180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9900"/>
                </a:solidFill>
              </a:rPr>
              <a:t>   </a:t>
            </a:r>
            <a:r>
              <a:rPr lang="en-US" sz="5400" dirty="0" smtClean="0">
                <a:solidFill>
                  <a:srgbClr val="009900"/>
                </a:solidFill>
              </a:rPr>
              <a:t>  “Revere style” </a:t>
            </a:r>
            <a:r>
              <a:rPr lang="en-US" dirty="0" smtClean="0"/>
              <a:t>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58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2971800"/>
            <a:ext cx="51773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dirty="0">
                <a:solidFill>
                  <a:srgbClr val="0000FF"/>
                </a:solidFill>
              </a:rPr>
              <a:t>de</a:t>
            </a:r>
            <a:r>
              <a:rPr lang="en-US" sz="6000" dirty="0">
                <a:solidFill>
                  <a:srgbClr val="000000"/>
                </a:solidFill>
              </a:rPr>
              <a:t>centralized</a:t>
            </a:r>
          </a:p>
        </p:txBody>
      </p:sp>
    </p:spTree>
    <p:extLst>
      <p:ext uri="{BB962C8B-B14F-4D97-AF65-F5344CB8AC3E}">
        <p14:creationId xmlns:p14="http://schemas.microsoft.com/office/powerpoint/2010/main" val="312119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3225224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9900"/>
                </a:solidFill>
              </a:rPr>
              <a:t>     </a:t>
            </a:r>
            <a:r>
              <a:rPr lang="en-US" dirty="0" smtClean="0"/>
              <a:t>instead of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667000"/>
            <a:ext cx="1828800" cy="16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3352800"/>
            <a:ext cx="9677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009900"/>
                </a:solidFill>
              </a:rPr>
              <a:t>A cry of defiance</a:t>
            </a:r>
            <a:r>
              <a:rPr lang="en-US" sz="2800" dirty="0" smtClean="0">
                <a:solidFill>
                  <a:srgbClr val="000000"/>
                </a:solidFill>
              </a:rPr>
              <a:t>, and not of fear, 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A voice in the darkness, a knock at the door, 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And a word that shall echo for evermore!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1" y="5344180"/>
            <a:ext cx="9982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-Henry Wadsworth Longfellow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675" y="1792665"/>
            <a:ext cx="9677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So through the night </a:t>
            </a:r>
            <a:r>
              <a:rPr lang="en-US" sz="3600" dirty="0" smtClean="0">
                <a:solidFill>
                  <a:srgbClr val="0000FF"/>
                </a:solidFill>
              </a:rPr>
              <a:t>rode Paul Revere</a:t>
            </a:r>
            <a:r>
              <a:rPr lang="en-US" sz="2800" dirty="0" smtClean="0">
                <a:solidFill>
                  <a:srgbClr val="0000FF"/>
                </a:solidFill>
              </a:rPr>
              <a:t>;</a:t>
            </a:r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And so through the night went his cry of alarm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To every Middlesex village and farm,--</a:t>
            </a:r>
          </a:p>
        </p:txBody>
      </p:sp>
    </p:spTree>
    <p:extLst>
      <p:ext uri="{BB962C8B-B14F-4D97-AF65-F5344CB8AC3E}">
        <p14:creationId xmlns:p14="http://schemas.microsoft.com/office/powerpoint/2010/main" val="770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31242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009900"/>
                </a:solidFill>
              </a:rPr>
              <a:t>     </a:t>
            </a:r>
            <a:r>
              <a:rPr lang="en-US" sz="4000" dirty="0" smtClean="0"/>
              <a:t>websites</a:t>
            </a:r>
            <a:endParaRPr lang="en-US" sz="4000" dirty="0"/>
          </a:p>
        </p:txBody>
      </p:sp>
      <p:pic>
        <p:nvPicPr>
          <p:cNvPr id="3" name="Picture 2" descr="WP-SOPA-Blackout-with-looku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362200"/>
            <a:ext cx="2579331" cy="167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2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29718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mobilized people </a:t>
            </a:r>
            <a:r>
              <a:rPr lang="en-US" dirty="0"/>
              <a:t>quickly </a:t>
            </a:r>
            <a:endParaRPr lang="en-US" dirty="0" smtClean="0"/>
          </a:p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67000" y="3657600"/>
            <a:ext cx="35936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“</a:t>
            </a:r>
            <a:r>
              <a:rPr lang="en-US" sz="4400" dirty="0">
                <a:solidFill>
                  <a:srgbClr val="009900"/>
                </a:solidFill>
              </a:rPr>
              <a:t>bottom</a:t>
            </a:r>
            <a:r>
              <a:rPr lang="en-US" dirty="0">
                <a:solidFill>
                  <a:srgbClr val="009900"/>
                </a:solidFill>
              </a:rPr>
              <a:t> </a:t>
            </a:r>
            <a:r>
              <a:rPr lang="en-US" sz="6000" dirty="0">
                <a:solidFill>
                  <a:srgbClr val="009900"/>
                </a:solidFill>
              </a:rPr>
              <a:t>UP</a:t>
            </a:r>
            <a:r>
              <a:rPr lang="en-US" dirty="0"/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23823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279933" y="3124200"/>
            <a:ext cx="512391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Millions voiced opposition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4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990600" y="3124200"/>
            <a:ext cx="8018463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9900"/>
                </a:solidFill>
              </a:rPr>
              <a:t>8 million </a:t>
            </a:r>
            <a:r>
              <a:rPr lang="en-US" dirty="0"/>
              <a:t>“looked up” Congress members </a:t>
            </a:r>
          </a:p>
          <a:p>
            <a:pPr>
              <a:defRPr/>
            </a:pPr>
            <a:r>
              <a:rPr lang="en-US" dirty="0"/>
              <a:t>          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762000" y="3606800"/>
            <a:ext cx="78311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9900"/>
                </a:solidFill>
              </a:rPr>
              <a:t>10 million </a:t>
            </a:r>
            <a:r>
              <a:rPr lang="en-US" dirty="0"/>
              <a:t>signed petitions to Congress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12825" y="4191000"/>
            <a:ext cx="56927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9900"/>
                </a:solidFill>
              </a:rPr>
              <a:t>3 million </a:t>
            </a:r>
            <a:r>
              <a:rPr lang="en-US" dirty="0"/>
              <a:t>emails to Congress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85762" y="4749800"/>
            <a:ext cx="618450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 </a:t>
            </a:r>
            <a:r>
              <a:rPr lang="en-US" dirty="0">
                <a:solidFill>
                  <a:srgbClr val="009900"/>
                </a:solidFill>
              </a:rPr>
              <a:t>  100,000+ </a:t>
            </a:r>
            <a:r>
              <a:rPr lang="en-US" dirty="0"/>
              <a:t>calls to </a:t>
            </a:r>
            <a:r>
              <a:rPr lang="en-US" dirty="0" smtClean="0"/>
              <a:t>Congress</a:t>
            </a:r>
            <a:endParaRPr lang="en-US" dirty="0"/>
          </a:p>
        </p:txBody>
      </p:sp>
      <p:sp>
        <p:nvSpPr>
          <p:cNvPr id="6" name="AutoShape 50"/>
          <p:cNvSpPr>
            <a:spLocks noChangeArrowheads="1"/>
          </p:cNvSpPr>
          <p:nvPr/>
        </p:nvSpPr>
        <p:spPr bwMode="auto">
          <a:xfrm>
            <a:off x="838200" y="4724400"/>
            <a:ext cx="6019800" cy="6858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 descr="Screen Shot 2012-11-08 at 7.57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3429000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38200" y="5410200"/>
            <a:ext cx="27622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Rep. Lofgren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61186" y="3276600"/>
            <a:ext cx="533521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“</a:t>
            </a:r>
            <a:r>
              <a:rPr lang="en-US" sz="4800" dirty="0">
                <a:solidFill>
                  <a:srgbClr val="FF0000"/>
                </a:solidFill>
              </a:rPr>
              <a:t>Melt </a:t>
            </a:r>
            <a:r>
              <a:rPr lang="en-US" dirty="0"/>
              <a:t>the phone lines.”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3517" y="1025647"/>
            <a:ext cx="61684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omic Sans MS"/>
              </a:rPr>
              <a:t>Google searches: SOPA, PIPA</a:t>
            </a:r>
            <a:endParaRPr lang="en-US" sz="3200" b="1" dirty="0">
              <a:latin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4709" y="4860561"/>
            <a:ext cx="15792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omic Sans MS"/>
              </a:rPr>
              <a:t>Jan.18</a:t>
            </a:r>
            <a:endParaRPr lang="en-US" sz="3200" b="1" dirty="0">
              <a:latin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0100"/>
            <a:ext cx="9144000" cy="2715947"/>
          </a:xfrm>
          <a:prstGeom prst="rect">
            <a:avLst/>
          </a:prstGeom>
        </p:spPr>
      </p:pic>
      <p:sp>
        <p:nvSpPr>
          <p:cNvPr id="7" name="AutoShape 50"/>
          <p:cNvSpPr>
            <a:spLocks noChangeArrowheads="1"/>
          </p:cNvSpPr>
          <p:nvPr/>
        </p:nvSpPr>
        <p:spPr bwMode="auto">
          <a:xfrm>
            <a:off x="3793550" y="2376898"/>
            <a:ext cx="1560438" cy="2409149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625" y="1943924"/>
            <a:ext cx="9143999" cy="3209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4620" y="1025647"/>
            <a:ext cx="30897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omic Sans MS"/>
              </a:rPr>
              <a:t>Tweets: SOPA</a:t>
            </a:r>
            <a:endParaRPr lang="en-US" sz="3200" b="1" dirty="0">
              <a:latin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3397" y="5152949"/>
            <a:ext cx="15792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omic Sans MS"/>
              </a:rPr>
              <a:t>Jan.18</a:t>
            </a:r>
            <a:endParaRPr lang="en-US" sz="3200" b="1" dirty="0">
              <a:latin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8869" y="3464388"/>
            <a:ext cx="34271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omic Sans MS"/>
              </a:rPr>
              <a:t>3.5% all Tweets</a:t>
            </a:r>
            <a:endParaRPr lang="en-US" sz="3200" b="1" dirty="0">
              <a:latin typeface="Comic Sans MS"/>
            </a:endParaRPr>
          </a:p>
        </p:txBody>
      </p:sp>
      <p:sp>
        <p:nvSpPr>
          <p:cNvPr id="8" name="AutoShape 50"/>
          <p:cNvSpPr>
            <a:spLocks noChangeArrowheads="1"/>
          </p:cNvSpPr>
          <p:nvPr/>
        </p:nvSpPr>
        <p:spPr bwMode="auto">
          <a:xfrm>
            <a:off x="3793549" y="2376898"/>
            <a:ext cx="2686419" cy="2776052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2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914400"/>
            <a:ext cx="9144000" cy="508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4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762000"/>
            <a:ext cx="9144000" cy="5307196"/>
          </a:xfrm>
          <a:prstGeom prst="rect">
            <a:avLst/>
          </a:prstGeom>
        </p:spPr>
      </p:pic>
      <p:sp>
        <p:nvSpPr>
          <p:cNvPr id="7" name="AutoShape 50"/>
          <p:cNvSpPr>
            <a:spLocks noChangeArrowheads="1"/>
          </p:cNvSpPr>
          <p:nvPr/>
        </p:nvSpPr>
        <p:spPr bwMode="auto">
          <a:xfrm>
            <a:off x="4419600" y="1219200"/>
            <a:ext cx="1219200" cy="762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AutoShape 50"/>
          <p:cNvSpPr>
            <a:spLocks noChangeArrowheads="1"/>
          </p:cNvSpPr>
          <p:nvPr/>
        </p:nvSpPr>
        <p:spPr bwMode="auto">
          <a:xfrm>
            <a:off x="5638800" y="3048000"/>
            <a:ext cx="1219200" cy="762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AutoShape 50"/>
          <p:cNvSpPr>
            <a:spLocks noChangeArrowheads="1"/>
          </p:cNvSpPr>
          <p:nvPr/>
        </p:nvSpPr>
        <p:spPr bwMode="auto">
          <a:xfrm>
            <a:off x="5943600" y="4724400"/>
            <a:ext cx="1219200" cy="762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6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4-20 at 6.57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14400"/>
            <a:ext cx="6553200" cy="480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9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4200" y="28956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mall</a:t>
            </a:r>
            <a:r>
              <a:rPr lang="en-US" dirty="0" smtClean="0"/>
              <a:t> </a:t>
            </a:r>
            <a:r>
              <a:rPr lang="en-US" sz="4000" dirty="0" smtClean="0"/>
              <a:t>problem</a:t>
            </a: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57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153768" y="3124200"/>
            <a:ext cx="294223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SOPA shelved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1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295400" y="3048000"/>
            <a:ext cx="706685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Story of </a:t>
            </a:r>
            <a:r>
              <a:rPr lang="en-US" sz="4800" dirty="0" smtClean="0">
                <a:solidFill>
                  <a:srgbClr val="0000FF"/>
                </a:solidFill>
              </a:rPr>
              <a:t>civic engagement</a:t>
            </a:r>
            <a:endParaRPr lang="en-US" sz="4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32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514600" y="3124200"/>
            <a:ext cx="400582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February 11,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52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56700" cy="465279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2514600" y="2971800"/>
            <a:ext cx="4267200" cy="1066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P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  <a:ea typeface="ＭＳ Ｐゴシック" charset="0"/>
              </a:rPr>
              <a:t>rotests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9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143000"/>
            <a:ext cx="5638800" cy="47807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2600" y="6096000"/>
            <a:ext cx="66279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250 cities, 27 countries protest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9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704799" y="3124200"/>
            <a:ext cx="132440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ACTA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35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990600" y="3124200"/>
            <a:ext cx="773781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Anti-Counterfeiting Trade Agreement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18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875074" y="3124200"/>
            <a:ext cx="306165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ACTA + SOPA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567227" y="3886200"/>
            <a:ext cx="34431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/>
              <a:t>= Internet policing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&quot;No&quot; Symbol 1"/>
          <p:cNvSpPr/>
          <p:nvPr/>
        </p:nvSpPr>
        <p:spPr bwMode="auto">
          <a:xfrm>
            <a:off x="4495800" y="3733800"/>
            <a:ext cx="838200" cy="8382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solidFill>
                  <a:srgbClr val="FF0000"/>
                </a:solidFill>
              </a:ln>
              <a:solidFill>
                <a:schemeClr val="tx1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90800" y="4572000"/>
            <a:ext cx="41387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 smtClean="0"/>
              <a:t>Internet </a:t>
            </a:r>
            <a:r>
              <a:rPr lang="en-US" sz="3600" dirty="0" smtClean="0">
                <a:solidFill>
                  <a:srgbClr val="009900"/>
                </a:solidFill>
              </a:rPr>
              <a:t>freedom</a:t>
            </a:r>
            <a:endParaRPr lang="en-US" sz="36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4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700"/>
            <a:ext cx="9144000" cy="6055947"/>
          </a:xfrm>
          <a:prstGeom prst="rect">
            <a:avLst/>
          </a:prstGeom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6019800" y="685800"/>
            <a:ext cx="2286000" cy="16002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0217" y="6627168"/>
            <a:ext cx="34864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Laura </a:t>
            </a:r>
            <a:r>
              <a:rPr lang="en-US" sz="900" dirty="0" err="1" smtClean="0"/>
              <a:t>Muresan</a:t>
            </a:r>
            <a:r>
              <a:rPr lang="en-US" sz="900" dirty="0"/>
              <a:t>, http://</a:t>
            </a:r>
            <a:r>
              <a:rPr lang="en-US" sz="900" dirty="0" err="1"/>
              <a:t>ireport.cnn.com</a:t>
            </a:r>
            <a:r>
              <a:rPr lang="en-US" sz="900" dirty="0"/>
              <a:t>/docs/DOC-746395</a:t>
            </a:r>
          </a:p>
        </p:txBody>
      </p:sp>
    </p:spTree>
    <p:extLst>
      <p:ext uri="{BB962C8B-B14F-4D97-AF65-F5344CB8AC3E}">
        <p14:creationId xmlns:p14="http://schemas.microsoft.com/office/powerpoint/2010/main" val="27655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21 at 3.03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461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7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5400"/>
            <a:ext cx="3245026" cy="4752038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352800" y="4303693"/>
            <a:ext cx="6096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/>
              <a:t>“</a:t>
            </a:r>
            <a:r>
              <a:rPr lang="en-US" dirty="0" smtClean="0">
                <a:solidFill>
                  <a:srgbClr val="009900"/>
                </a:solidFill>
              </a:rPr>
              <a:t>Many other riders helped </a:t>
            </a:r>
          </a:p>
          <a:p>
            <a:pPr>
              <a:defRPr/>
            </a:pPr>
            <a:r>
              <a:rPr lang="en-US" sz="2800" dirty="0" smtClean="0"/>
              <a:t>Paul Revere to carry the alarm.”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352800" y="1828800"/>
            <a:ext cx="5943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/>
              <a:t>“This romantic idea is etched indelibly upon national memory, but </a:t>
            </a:r>
            <a:r>
              <a:rPr lang="en-US" sz="3600" dirty="0">
                <a:solidFill>
                  <a:srgbClr val="009900"/>
                </a:solidFill>
              </a:rPr>
              <a:t>it is not what actually happened </a:t>
            </a:r>
            <a:r>
              <a:rPr lang="en-US" dirty="0"/>
              <a:t>that night.</a:t>
            </a:r>
          </a:p>
        </p:txBody>
      </p:sp>
    </p:spTree>
    <p:extLst>
      <p:ext uri="{BB962C8B-B14F-4D97-AF65-F5344CB8AC3E}">
        <p14:creationId xmlns:p14="http://schemas.microsoft.com/office/powerpoint/2010/main" val="42849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565968" y="3048000"/>
            <a:ext cx="63588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 smtClean="0">
                <a:solidFill>
                  <a:srgbClr val="0000FF"/>
                </a:solidFill>
              </a:rPr>
              <a:t>civic engagement(x2)</a:t>
            </a:r>
            <a:endParaRPr lang="en-US" sz="4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09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565968" y="3048000"/>
            <a:ext cx="67345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 smtClean="0">
                <a:solidFill>
                  <a:srgbClr val="0000FF"/>
                </a:solidFill>
              </a:rPr>
              <a:t>civic engagement(x</a:t>
            </a:r>
            <a:r>
              <a:rPr lang="en-US" sz="4800" dirty="0" smtClean="0">
                <a:solidFill>
                  <a:srgbClr val="FF0000"/>
                </a:solidFill>
              </a:rPr>
              <a:t>27</a:t>
            </a:r>
            <a:r>
              <a:rPr lang="en-US" sz="4800" dirty="0" smtClean="0">
                <a:solidFill>
                  <a:srgbClr val="0000FF"/>
                </a:solidFill>
              </a:rPr>
              <a:t>)</a:t>
            </a:r>
            <a:endParaRPr lang="en-US" sz="4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812716" y="3124200"/>
            <a:ext cx="190228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Lessons?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11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143000"/>
            <a:ext cx="7061200" cy="47036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33275" y="6629856"/>
            <a:ext cx="17107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 smtClean="0"/>
              <a:t>www.greenyourope.net</a:t>
            </a:r>
            <a:endParaRPr lang="en-US" sz="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343400" y="6019800"/>
            <a:ext cx="73569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(1)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42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21 at 9.31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590800"/>
            <a:ext cx="2794000" cy="14732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91000" y="4343400"/>
            <a:ext cx="73569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0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762000" y="2971800"/>
            <a:ext cx="83531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Fight for “</a:t>
            </a:r>
            <a:r>
              <a:rPr lang="en-US" sz="4000" dirty="0">
                <a:solidFill>
                  <a:srgbClr val="009900"/>
                </a:solidFill>
              </a:rPr>
              <a:t>free and open </a:t>
            </a:r>
            <a:r>
              <a:rPr lang="en-US" sz="4000" dirty="0">
                <a:solidFill>
                  <a:srgbClr val="000000"/>
                </a:solidFill>
              </a:rPr>
              <a:t>Internet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418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046288" y="3149600"/>
            <a:ext cx="564991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not defined by courts (yet)</a:t>
            </a:r>
          </a:p>
        </p:txBody>
      </p:sp>
    </p:spTree>
    <p:extLst>
      <p:ext uri="{BB962C8B-B14F-4D97-AF65-F5344CB8AC3E}">
        <p14:creationId xmlns:p14="http://schemas.microsoft.com/office/powerpoint/2010/main" val="107846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636838" y="3149600"/>
            <a:ext cx="394911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Defined by people.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0"/>
            <a:ext cx="2794000" cy="3873500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81000" y="5486400"/>
            <a:ext cx="25808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/>
              <a:t>Aaron Swartz</a:t>
            </a:r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48000" y="1676400"/>
            <a:ext cx="6096000" cy="353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dirty="0" smtClean="0"/>
              <a:t>“</a:t>
            </a:r>
            <a:r>
              <a:rPr lang="en-US" sz="2800" dirty="0">
                <a:solidFill>
                  <a:srgbClr val="0000FF"/>
                </a:solidFill>
              </a:rPr>
              <a:t>We won this fight because everyone made themselves the hero of their own story</a:t>
            </a:r>
            <a:r>
              <a:rPr lang="en-US" sz="2800" dirty="0"/>
              <a:t>. Everyone took it as their job to save this </a:t>
            </a:r>
            <a:r>
              <a:rPr lang="en-US" sz="2800" dirty="0">
                <a:solidFill>
                  <a:srgbClr val="009900"/>
                </a:solidFill>
              </a:rPr>
              <a:t>crucial </a:t>
            </a:r>
            <a:r>
              <a:rPr lang="en-US" sz="2800" dirty="0" smtClean="0">
                <a:solidFill>
                  <a:srgbClr val="009900"/>
                </a:solidFill>
              </a:rPr>
              <a:t>freedom</a:t>
            </a:r>
            <a:r>
              <a:rPr lang="en-US" sz="2800" dirty="0" smtClean="0"/>
              <a:t>. They </a:t>
            </a:r>
            <a:r>
              <a:rPr lang="en-US" sz="2800" dirty="0"/>
              <a:t>did whatever they could think of to do. They didn’t stop to ask anyone for </a:t>
            </a:r>
            <a:r>
              <a:rPr lang="en-US" sz="2800" dirty="0" smtClean="0"/>
              <a:t>permission</a:t>
            </a:r>
            <a:r>
              <a:rPr lang="en-US" sz="2800" dirty="0"/>
              <a:t>.</a:t>
            </a:r>
            <a:r>
              <a:rPr lang="en-US" sz="2800" dirty="0" smtClean="0"/>
              <a:t>”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84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0"/>
            <a:ext cx="2794000" cy="3873500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81000" y="5486400"/>
            <a:ext cx="25808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/>
              <a:t>Aaron Swartz</a:t>
            </a:r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48000" y="2667000"/>
            <a:ext cx="6477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dirty="0" smtClean="0"/>
              <a:t>“The </a:t>
            </a:r>
            <a:r>
              <a:rPr lang="en-US" sz="2800" dirty="0"/>
              <a:t>Senators were right. </a:t>
            </a:r>
            <a:r>
              <a:rPr lang="en-US" sz="2800" dirty="0">
                <a:solidFill>
                  <a:srgbClr val="0000FF"/>
                </a:solidFill>
              </a:rPr>
              <a:t>The Internet </a:t>
            </a:r>
            <a:r>
              <a:rPr lang="en-US" sz="2800" i="1" dirty="0">
                <a:solidFill>
                  <a:srgbClr val="0000FF"/>
                </a:solidFill>
              </a:rPr>
              <a:t>really</a:t>
            </a:r>
            <a:r>
              <a:rPr lang="en-US" sz="2800" dirty="0">
                <a:solidFill>
                  <a:srgbClr val="0000FF"/>
                </a:solidFill>
              </a:rPr>
              <a:t> is out of </a:t>
            </a:r>
            <a:r>
              <a:rPr lang="en-US" sz="2800" dirty="0" smtClean="0">
                <a:solidFill>
                  <a:srgbClr val="0000FF"/>
                </a:solidFill>
              </a:rPr>
              <a:t>control</a:t>
            </a:r>
            <a:r>
              <a:rPr lang="en-US" sz="2800" dirty="0" smtClean="0"/>
              <a:t>.</a:t>
            </a:r>
            <a:r>
              <a:rPr lang="en-US" sz="2800" dirty="0"/>
              <a:t>”  </a:t>
            </a:r>
          </a:p>
        </p:txBody>
      </p:sp>
    </p:spTree>
    <p:extLst>
      <p:ext uri="{BB962C8B-B14F-4D97-AF65-F5344CB8AC3E}">
        <p14:creationId xmlns:p14="http://schemas.microsoft.com/office/powerpoint/2010/main" val="335092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000" y="30480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American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system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79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447800" y="3124200"/>
            <a:ext cx="66400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 smtClean="0"/>
              <a:t>But what do </a:t>
            </a:r>
            <a:r>
              <a:rPr lang="en-US" sz="4000" dirty="0" smtClean="0">
                <a:solidFill>
                  <a:srgbClr val="3366FF"/>
                </a:solidFill>
              </a:rPr>
              <a:t>people</a:t>
            </a:r>
            <a:r>
              <a:rPr lang="en-US" sz="4000" dirty="0" smtClean="0"/>
              <a:t> know?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56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524000" y="3124200"/>
            <a:ext cx="695399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Theory 1: Millions </a:t>
            </a:r>
            <a:r>
              <a:rPr lang="en-US" sz="4000" dirty="0">
                <a:solidFill>
                  <a:srgbClr val="FF0000"/>
                </a:solidFill>
              </a:rPr>
              <a:t>misinformed</a:t>
            </a:r>
          </a:p>
        </p:txBody>
      </p:sp>
    </p:spTree>
    <p:extLst>
      <p:ext uri="{BB962C8B-B14F-4D97-AF65-F5344CB8AC3E}">
        <p14:creationId xmlns:p14="http://schemas.microsoft.com/office/powerpoint/2010/main" val="401394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2471738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4800" y="5257800"/>
            <a:ext cx="278674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Sen. Leahy, 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PIPA </a:t>
            </a:r>
            <a:r>
              <a:rPr lang="en-US" dirty="0"/>
              <a:t>sponsor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124200" y="2667000"/>
            <a:ext cx="68580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“A lot of </a:t>
            </a:r>
            <a:r>
              <a:rPr lang="en-US" sz="3600" dirty="0" smtClean="0">
                <a:solidFill>
                  <a:srgbClr val="FF0000"/>
                </a:solidFill>
              </a:rPr>
              <a:t>false information </a:t>
            </a:r>
            <a:r>
              <a:rPr lang="en-US" dirty="0" smtClean="0"/>
              <a:t>going on…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8137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95600" y="4419600"/>
            <a:ext cx="371207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Stephanie Moore, </a:t>
            </a:r>
          </a:p>
          <a:p>
            <a:pPr>
              <a:defRPr/>
            </a:pPr>
            <a:r>
              <a:rPr lang="en-US" sz="2400" dirty="0" smtClean="0"/>
              <a:t>Dem. Chief Counsel </a:t>
            </a:r>
          </a:p>
          <a:p>
            <a:pPr>
              <a:defRPr/>
            </a:pPr>
            <a:r>
              <a:rPr lang="en-US" sz="2400" dirty="0" smtClean="0"/>
              <a:t>     </a:t>
            </a:r>
            <a:endParaRPr lang="en-US" sz="2400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914400" y="2057400"/>
            <a:ext cx="76962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“</a:t>
            </a:r>
            <a:r>
              <a:rPr lang="en-US" dirty="0" err="1" smtClean="0"/>
              <a:t>Netizens</a:t>
            </a:r>
            <a:r>
              <a:rPr lang="en-US" dirty="0" smtClean="0"/>
              <a:t> did poison the well….</a:t>
            </a:r>
          </a:p>
          <a:p>
            <a:pPr>
              <a:defRPr/>
            </a:pPr>
            <a:r>
              <a:rPr lang="en-US" dirty="0" smtClean="0"/>
              <a:t>There’s certainly a feeling on Capitol Hill that </a:t>
            </a:r>
            <a:r>
              <a:rPr lang="en-US" dirty="0" smtClean="0">
                <a:solidFill>
                  <a:srgbClr val="FF3300"/>
                </a:solidFill>
              </a:rPr>
              <a:t>the Internet response was orchestrated by misinformation</a:t>
            </a:r>
            <a:r>
              <a:rPr lang="en-US" dirty="0" smtClean="0"/>
              <a:t>.”</a:t>
            </a:r>
          </a:p>
          <a:p>
            <a:pPr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3772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167222" y="3124200"/>
            <a:ext cx="270017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r</a:t>
            </a:r>
            <a:r>
              <a:rPr lang="en-US" dirty="0" smtClean="0"/>
              <a:t>eminiscent…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41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5105400"/>
            <a:ext cx="670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Who Are the Best Keepers of   </a:t>
            </a:r>
          </a:p>
          <a:p>
            <a:r>
              <a:rPr lang="en-US" dirty="0"/>
              <a:t> </a:t>
            </a:r>
            <a:r>
              <a:rPr lang="en-US" dirty="0" smtClean="0"/>
              <a:t>   the People’s Liberties?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905000"/>
            <a:ext cx="2168478" cy="2641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0400" y="4495800"/>
            <a:ext cx="2625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-James </a:t>
            </a:r>
            <a:r>
              <a:rPr lang="en-US" sz="2400" dirty="0"/>
              <a:t>Madison</a:t>
            </a:r>
          </a:p>
        </p:txBody>
      </p:sp>
    </p:spTree>
    <p:extLst>
      <p:ext uri="{BB962C8B-B14F-4D97-AF65-F5344CB8AC3E}">
        <p14:creationId xmlns:p14="http://schemas.microsoft.com/office/powerpoint/2010/main" val="387634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2275344"/>
            <a:ext cx="7162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>
                <a:solidFill>
                  <a:srgbClr val="000000"/>
                </a:solidFill>
              </a:rPr>
              <a:t>Anti-republican</a:t>
            </a:r>
            <a:r>
              <a:rPr lang="en-US" sz="2800" dirty="0">
                <a:solidFill>
                  <a:srgbClr val="000000"/>
                </a:solidFill>
              </a:rPr>
              <a:t>. — </a:t>
            </a:r>
            <a:r>
              <a:rPr lang="en-US" sz="3600" dirty="0">
                <a:solidFill>
                  <a:srgbClr val="FF0000"/>
                </a:solidFill>
              </a:rPr>
              <a:t>The people are stupid, suspicious, licentious</a:t>
            </a:r>
            <a:r>
              <a:rPr lang="en-US" sz="2800" dirty="0">
                <a:solidFill>
                  <a:srgbClr val="000000"/>
                </a:solidFill>
              </a:rPr>
              <a:t>. They cannot safely trust </a:t>
            </a:r>
            <a:r>
              <a:rPr lang="en-US" sz="2800" dirty="0" smtClean="0">
                <a:solidFill>
                  <a:srgbClr val="000000"/>
                </a:solidFill>
              </a:rPr>
              <a:t>themselves…. </a:t>
            </a:r>
          </a:p>
          <a:p>
            <a:pPr lvl="0"/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200" y="4191000"/>
            <a:ext cx="6858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rgbClr val="000000"/>
                </a:solidFill>
              </a:rPr>
              <a:t>[T]hey should think of nothing but obedience, leaving the care of their liberties to their wiser rulers.</a:t>
            </a:r>
          </a:p>
        </p:txBody>
      </p:sp>
    </p:spTree>
    <p:extLst>
      <p:ext uri="{BB962C8B-B14F-4D97-AF65-F5344CB8AC3E}">
        <p14:creationId xmlns:p14="http://schemas.microsoft.com/office/powerpoint/2010/main" val="59407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066800" y="3124200"/>
            <a:ext cx="779710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Theory 2: </a:t>
            </a:r>
            <a:r>
              <a:rPr lang="en-US" sz="3600" dirty="0">
                <a:solidFill>
                  <a:srgbClr val="0000FF"/>
                </a:solidFill>
              </a:rPr>
              <a:t>Popular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</a:rPr>
              <a:t>constitutionalism </a:t>
            </a:r>
          </a:p>
        </p:txBody>
      </p:sp>
    </p:spTree>
    <p:extLst>
      <p:ext uri="{BB962C8B-B14F-4D97-AF65-F5344CB8AC3E}">
        <p14:creationId xmlns:p14="http://schemas.microsoft.com/office/powerpoint/2010/main" val="314242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560513" y="3124200"/>
            <a:ext cx="610076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People’s view of Constitution…</a:t>
            </a:r>
          </a:p>
        </p:txBody>
      </p:sp>
    </p:spTree>
    <p:extLst>
      <p:ext uri="{BB962C8B-B14F-4D97-AF65-F5344CB8AC3E}">
        <p14:creationId xmlns:p14="http://schemas.microsoft.com/office/powerpoint/2010/main" val="373189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028950" y="3124200"/>
            <a:ext cx="33210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reigns supreme.</a:t>
            </a:r>
          </a:p>
        </p:txBody>
      </p:sp>
    </p:spTree>
    <p:extLst>
      <p:ext uri="{BB962C8B-B14F-4D97-AF65-F5344CB8AC3E}">
        <p14:creationId xmlns:p14="http://schemas.microsoft.com/office/powerpoint/2010/main" val="314828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2971800"/>
            <a:ext cx="51773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dirty="0">
                <a:solidFill>
                  <a:srgbClr val="0000FF"/>
                </a:solidFill>
              </a:rPr>
              <a:t>de</a:t>
            </a:r>
            <a:r>
              <a:rPr lang="en-US" sz="6000" dirty="0">
                <a:solidFill>
                  <a:srgbClr val="000000"/>
                </a:solidFill>
              </a:rPr>
              <a:t>centralized</a:t>
            </a:r>
          </a:p>
        </p:txBody>
      </p:sp>
    </p:spTree>
    <p:extLst>
      <p:ext uri="{BB962C8B-B14F-4D97-AF65-F5344CB8AC3E}">
        <p14:creationId xmlns:p14="http://schemas.microsoft.com/office/powerpoint/2010/main" val="58311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2590800"/>
            <a:ext cx="8153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/>
              <a:t>Republican</a:t>
            </a:r>
            <a:r>
              <a:rPr lang="en-US" sz="2800" dirty="0"/>
              <a:t>. — </a:t>
            </a:r>
            <a:r>
              <a:rPr lang="en-US" dirty="0">
                <a:solidFill>
                  <a:srgbClr val="009900"/>
                </a:solidFill>
              </a:rPr>
              <a:t>The people themselves</a:t>
            </a:r>
            <a:r>
              <a:rPr lang="en-US" dirty="0"/>
              <a:t>. </a:t>
            </a:r>
            <a:r>
              <a:rPr lang="en-US" sz="2800" dirty="0"/>
              <a:t>The sacred trust can be no where so safe as in the hands most interested in preserving it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114800" y="4114800"/>
            <a:ext cx="2625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-James </a:t>
            </a:r>
            <a:r>
              <a:rPr lang="en-US" sz="2400" dirty="0"/>
              <a:t>Madison</a:t>
            </a:r>
          </a:p>
        </p:txBody>
      </p:sp>
    </p:spTree>
    <p:extLst>
      <p:ext uri="{BB962C8B-B14F-4D97-AF65-F5344CB8AC3E}">
        <p14:creationId xmlns:p14="http://schemas.microsoft.com/office/powerpoint/2010/main" val="369317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914400" y="3124200"/>
            <a:ext cx="70373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My view:  </a:t>
            </a:r>
            <a:r>
              <a:rPr lang="en-US" dirty="0">
                <a:solidFill>
                  <a:srgbClr val="009900"/>
                </a:solidFill>
              </a:rPr>
              <a:t>did so in SOPA debate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456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562100" y="3124200"/>
            <a:ext cx="62103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People’s view of “</a:t>
            </a:r>
            <a:r>
              <a:rPr lang="en-US" dirty="0">
                <a:solidFill>
                  <a:srgbClr val="009900"/>
                </a:solidFill>
              </a:rPr>
              <a:t>free speech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216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038350" y="3124200"/>
            <a:ext cx="52006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“</a:t>
            </a:r>
            <a:r>
              <a:rPr lang="en-US" dirty="0">
                <a:solidFill>
                  <a:srgbClr val="009900"/>
                </a:solidFill>
              </a:rPr>
              <a:t>free and open </a:t>
            </a:r>
            <a:r>
              <a:rPr lang="en-US" dirty="0">
                <a:solidFill>
                  <a:srgbClr val="000000"/>
                </a:solidFill>
              </a:rPr>
              <a:t>Internet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93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960688" y="3124200"/>
            <a:ext cx="359251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reigned supreme.</a:t>
            </a:r>
          </a:p>
        </p:txBody>
      </p:sp>
    </p:spTree>
    <p:extLst>
      <p:ext uri="{BB962C8B-B14F-4D97-AF65-F5344CB8AC3E}">
        <p14:creationId xmlns:p14="http://schemas.microsoft.com/office/powerpoint/2010/main" val="6423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57200" y="3124200"/>
            <a:ext cx="860784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dirty="0" smtClean="0"/>
              <a:t>emos by Floyd Abrams + Laurence Tribe</a:t>
            </a:r>
            <a:endParaRPr lang="en-US" dirty="0"/>
          </a:p>
        </p:txBody>
      </p:sp>
      <p:sp>
        <p:nvSpPr>
          <p:cNvPr id="3" name="&quot;No&quot; Symbol 2"/>
          <p:cNvSpPr/>
          <p:nvPr/>
        </p:nvSpPr>
        <p:spPr bwMode="auto">
          <a:xfrm>
            <a:off x="4038600" y="2971800"/>
            <a:ext cx="1219200" cy="10668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304707" y="3124200"/>
            <a:ext cx="639149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Intermediate v. strict scrutiny </a:t>
            </a:r>
            <a:endParaRPr lang="en-US" dirty="0"/>
          </a:p>
        </p:txBody>
      </p:sp>
      <p:sp>
        <p:nvSpPr>
          <p:cNvPr id="4" name="&quot;No&quot; Symbol 3"/>
          <p:cNvSpPr/>
          <p:nvPr/>
        </p:nvSpPr>
        <p:spPr bwMode="auto">
          <a:xfrm>
            <a:off x="4038600" y="2971800"/>
            <a:ext cx="1219200" cy="10668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23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336408" y="3124200"/>
            <a:ext cx="345479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People’s scrutiny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590800" y="3048000"/>
            <a:ext cx="421078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dirty="0" smtClean="0"/>
              <a:t>SOPA flunked.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738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676400" y="2819400"/>
            <a:ext cx="6143303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Power of </a:t>
            </a:r>
            <a:r>
              <a:rPr lang="en-US" sz="5400" dirty="0" smtClean="0">
                <a:solidFill>
                  <a:srgbClr val="0000FF"/>
                </a:solidFill>
              </a:rPr>
              <a:t>social media</a:t>
            </a: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        (3)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9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37529</TotalTime>
  <Words>930</Words>
  <Application>Microsoft Office PowerPoint</Application>
  <PresentationFormat>On-screen Show (4:3)</PresentationFormat>
  <Paragraphs>176</Paragraphs>
  <Slides>123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123</vt:i4>
      </vt:variant>
    </vt:vector>
  </HeadingPairs>
  <TitlesOfParts>
    <vt:vector size="130" baseType="lpstr">
      <vt:lpstr>Default Design</vt:lpstr>
      <vt:lpstr>2_Default Design</vt:lpstr>
      <vt:lpstr>1_Default Design</vt:lpstr>
      <vt:lpstr>3_Default Design</vt:lpstr>
      <vt:lpstr>4_Default Design</vt:lpstr>
      <vt:lpstr>5_Default Design</vt:lpstr>
      <vt:lpstr>6_Default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elee</dc:creator>
  <cp:lastModifiedBy>Lee, Edward</cp:lastModifiedBy>
  <cp:revision>600</cp:revision>
  <cp:lastPrinted>2013-11-04T13:15:41Z</cp:lastPrinted>
  <dcterms:created xsi:type="dcterms:W3CDTF">2010-10-06T19:52:15Z</dcterms:created>
  <dcterms:modified xsi:type="dcterms:W3CDTF">2013-11-04T13:53:54Z</dcterms:modified>
</cp:coreProperties>
</file>