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6" r:id="rId5"/>
    <p:sldMasterId id="2147483769" r:id="rId6"/>
    <p:sldMasterId id="2147483785" r:id="rId7"/>
    <p:sldMasterId id="2147483798" r:id="rId8"/>
  </p:sldMasterIdLst>
  <p:notesMasterIdLst>
    <p:notesMasterId r:id="rId48"/>
  </p:notesMasterIdLst>
  <p:handoutMasterIdLst>
    <p:handoutMasterId r:id="rId49"/>
  </p:handoutMasterIdLst>
  <p:sldIdLst>
    <p:sldId id="689" r:id="rId9"/>
    <p:sldId id="767" r:id="rId10"/>
    <p:sldId id="768" r:id="rId11"/>
    <p:sldId id="756" r:id="rId12"/>
    <p:sldId id="730" r:id="rId13"/>
    <p:sldId id="731" r:id="rId14"/>
    <p:sldId id="718" r:id="rId15"/>
    <p:sldId id="716" r:id="rId16"/>
    <p:sldId id="774" r:id="rId17"/>
    <p:sldId id="769" r:id="rId18"/>
    <p:sldId id="766" r:id="rId19"/>
    <p:sldId id="773" r:id="rId20"/>
    <p:sldId id="752" r:id="rId21"/>
    <p:sldId id="753" r:id="rId22"/>
    <p:sldId id="779" r:id="rId23"/>
    <p:sldId id="772" r:id="rId24"/>
    <p:sldId id="732" r:id="rId25"/>
    <p:sldId id="733" r:id="rId26"/>
    <p:sldId id="734" r:id="rId27"/>
    <p:sldId id="747" r:id="rId28"/>
    <p:sldId id="746" r:id="rId29"/>
    <p:sldId id="707" r:id="rId30"/>
    <p:sldId id="776" r:id="rId31"/>
    <p:sldId id="778" r:id="rId32"/>
    <p:sldId id="770" r:id="rId33"/>
    <p:sldId id="702" r:id="rId34"/>
    <p:sldId id="759" r:id="rId35"/>
    <p:sldId id="763" r:id="rId36"/>
    <p:sldId id="764" r:id="rId37"/>
    <p:sldId id="765" r:id="rId38"/>
    <p:sldId id="720" r:id="rId39"/>
    <p:sldId id="727" r:id="rId40"/>
    <p:sldId id="692" r:id="rId41"/>
    <p:sldId id="771" r:id="rId42"/>
    <p:sldId id="713" r:id="rId43"/>
    <p:sldId id="709" r:id="rId44"/>
    <p:sldId id="775" r:id="rId45"/>
    <p:sldId id="760" r:id="rId46"/>
    <p:sldId id="714" r:id="rId4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BE26"/>
    <a:srgbClr val="00E63C"/>
    <a:srgbClr val="20E26F"/>
    <a:srgbClr val="FF0000"/>
    <a:srgbClr val="C87E3E"/>
    <a:srgbClr val="BEBB2B"/>
    <a:srgbClr val="C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333" autoAdjust="0"/>
  </p:normalViewPr>
  <p:slideViewPr>
    <p:cSldViewPr>
      <p:cViewPr varScale="1">
        <p:scale>
          <a:sx n="73" d="100"/>
          <a:sy n="73" d="100"/>
        </p:scale>
        <p:origin x="-10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21" y="-86"/>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8164D-7CE4-47B9-8BA3-A6505F4D66E7}" type="doc">
      <dgm:prSet loTypeId="urn:microsoft.com/office/officeart/2005/8/layout/cycle2" loCatId="cycle" qsTypeId="urn:microsoft.com/office/officeart/2005/8/quickstyle/3d3" qsCatId="3D" csTypeId="urn:microsoft.com/office/officeart/2005/8/colors/colorful5" csCatId="colorful" phldr="1"/>
      <dgm:spPr/>
      <dgm:t>
        <a:bodyPr/>
        <a:lstStyle/>
        <a:p>
          <a:endParaRPr lang="en-US"/>
        </a:p>
      </dgm:t>
    </dgm:pt>
    <dgm:pt modelId="{D02C518D-FD24-4BAA-911A-7B239F585365}">
      <dgm:prSet phldrT="[Text]" custT="1"/>
      <dgm:spPr/>
      <dgm:t>
        <a:bodyPr/>
        <a:lstStyle/>
        <a:p>
          <a:r>
            <a:rPr lang="en-US" sz="2000" b="1" dirty="0" smtClean="0"/>
            <a:t>Data Collection, Research &amp; Analysis</a:t>
          </a:r>
          <a:endParaRPr lang="en-US" sz="2000" b="1" dirty="0"/>
        </a:p>
      </dgm:t>
    </dgm:pt>
    <dgm:pt modelId="{DBD44E86-3679-4E7E-94E2-2974C027735A}" type="parTrans" cxnId="{6586F4F6-3FAF-4D66-9307-D549D6822832}">
      <dgm:prSet/>
      <dgm:spPr/>
      <dgm:t>
        <a:bodyPr/>
        <a:lstStyle/>
        <a:p>
          <a:endParaRPr lang="en-US"/>
        </a:p>
      </dgm:t>
    </dgm:pt>
    <dgm:pt modelId="{565E3EB9-9E88-47CD-9567-B5C910E8CBA7}" type="sibTrans" cxnId="{6586F4F6-3FAF-4D66-9307-D549D6822832}">
      <dgm:prSet/>
      <dgm:spPr/>
      <dgm:t>
        <a:bodyPr/>
        <a:lstStyle/>
        <a:p>
          <a:endParaRPr lang="en-US"/>
        </a:p>
      </dgm:t>
    </dgm:pt>
    <dgm:pt modelId="{FCC4AF75-21A8-4B15-B309-36B7E653EDB0}">
      <dgm:prSet phldrT="[Text]" custT="1"/>
      <dgm:spPr/>
      <dgm:t>
        <a:bodyPr/>
        <a:lstStyle/>
        <a:p>
          <a:r>
            <a:rPr lang="en-US" sz="2000" b="1" dirty="0" smtClean="0"/>
            <a:t>Publication &amp; Dissemination</a:t>
          </a:r>
          <a:endParaRPr lang="en-US" sz="2000" b="1" dirty="0"/>
        </a:p>
      </dgm:t>
    </dgm:pt>
    <dgm:pt modelId="{62B9A0E1-E740-49FC-AD03-7715B3B9B3A8}" type="parTrans" cxnId="{23327F0D-3EF9-4B2F-95B4-5BD27B0653E7}">
      <dgm:prSet/>
      <dgm:spPr/>
      <dgm:t>
        <a:bodyPr/>
        <a:lstStyle/>
        <a:p>
          <a:endParaRPr lang="en-US"/>
        </a:p>
      </dgm:t>
    </dgm:pt>
    <dgm:pt modelId="{D81814F2-0B80-441B-81A7-2D3CE5D36842}" type="sibTrans" cxnId="{23327F0D-3EF9-4B2F-95B4-5BD27B0653E7}">
      <dgm:prSet/>
      <dgm:spPr/>
      <dgm:t>
        <a:bodyPr/>
        <a:lstStyle/>
        <a:p>
          <a:endParaRPr lang="en-US"/>
        </a:p>
      </dgm:t>
    </dgm:pt>
    <dgm:pt modelId="{52397398-926B-417E-B553-AFFF50C1A93B}">
      <dgm:prSet phldrT="[Text]" custT="1"/>
      <dgm:spPr/>
      <dgm:t>
        <a:bodyPr/>
        <a:lstStyle/>
        <a:p>
          <a:r>
            <a:rPr lang="en-US" sz="2000" b="1" dirty="0" smtClean="0"/>
            <a:t>Storage, Archiving &amp; Preservation</a:t>
          </a:r>
          <a:endParaRPr lang="en-US" sz="2000" b="1" dirty="0"/>
        </a:p>
      </dgm:t>
    </dgm:pt>
    <dgm:pt modelId="{4D735F37-E057-46B5-B902-37406B53DF3A}" type="parTrans" cxnId="{5A460AEF-710D-4A6A-9CF4-1AFE5E4A8769}">
      <dgm:prSet/>
      <dgm:spPr/>
      <dgm:t>
        <a:bodyPr/>
        <a:lstStyle/>
        <a:p>
          <a:endParaRPr lang="en-US"/>
        </a:p>
      </dgm:t>
    </dgm:pt>
    <dgm:pt modelId="{AFFE190A-E4B1-4D93-9D8F-0A99E460C92E}" type="sibTrans" cxnId="{5A460AEF-710D-4A6A-9CF4-1AFE5E4A8769}">
      <dgm:prSet/>
      <dgm:spPr/>
      <dgm:t>
        <a:bodyPr/>
        <a:lstStyle/>
        <a:p>
          <a:endParaRPr lang="en-US"/>
        </a:p>
      </dgm:t>
    </dgm:pt>
    <dgm:pt modelId="{978BCFE3-272F-4B7C-B2A3-87599C1EA500}">
      <dgm:prSet phldrT="[Text]" custT="1"/>
      <dgm:spPr/>
      <dgm:t>
        <a:bodyPr/>
        <a:lstStyle/>
        <a:p>
          <a:r>
            <a:rPr lang="en-US" sz="2000" b="1" dirty="0" smtClean="0"/>
            <a:t>Authoring</a:t>
          </a:r>
          <a:endParaRPr lang="en-US" sz="2000" b="1" dirty="0"/>
        </a:p>
      </dgm:t>
    </dgm:pt>
    <dgm:pt modelId="{8824749B-9A0F-42A2-8B4F-05213E9BAA59}" type="parTrans" cxnId="{6C50B112-0190-4B40-9D5C-3D904F62780C}">
      <dgm:prSet/>
      <dgm:spPr/>
      <dgm:t>
        <a:bodyPr/>
        <a:lstStyle/>
        <a:p>
          <a:endParaRPr lang="en-US"/>
        </a:p>
      </dgm:t>
    </dgm:pt>
    <dgm:pt modelId="{6A9B543F-EB04-45F3-B67B-B7DC3B8A87EA}" type="sibTrans" cxnId="{6C50B112-0190-4B40-9D5C-3D904F62780C}">
      <dgm:prSet/>
      <dgm:spPr/>
      <dgm:t>
        <a:bodyPr/>
        <a:lstStyle/>
        <a:p>
          <a:endParaRPr lang="en-US"/>
        </a:p>
      </dgm:t>
    </dgm:pt>
    <dgm:pt modelId="{F04757F4-CE99-424C-9279-1CE1CE26F5E2}" type="pres">
      <dgm:prSet presAssocID="{C448164D-7CE4-47B9-8BA3-A6505F4D66E7}" presName="cycle" presStyleCnt="0">
        <dgm:presLayoutVars>
          <dgm:dir/>
          <dgm:resizeHandles val="exact"/>
        </dgm:presLayoutVars>
      </dgm:prSet>
      <dgm:spPr/>
      <dgm:t>
        <a:bodyPr/>
        <a:lstStyle/>
        <a:p>
          <a:endParaRPr lang="en-US"/>
        </a:p>
      </dgm:t>
    </dgm:pt>
    <dgm:pt modelId="{FCED27A8-FC3F-4E19-A3C3-923502957822}" type="pres">
      <dgm:prSet presAssocID="{D02C518D-FD24-4BAA-911A-7B239F585365}" presName="node" presStyleLbl="node1" presStyleIdx="0" presStyleCnt="4" custScaleX="171429">
        <dgm:presLayoutVars>
          <dgm:bulletEnabled val="1"/>
        </dgm:presLayoutVars>
      </dgm:prSet>
      <dgm:spPr/>
      <dgm:t>
        <a:bodyPr/>
        <a:lstStyle/>
        <a:p>
          <a:endParaRPr lang="en-US"/>
        </a:p>
      </dgm:t>
    </dgm:pt>
    <dgm:pt modelId="{CF99F312-1A70-4DED-8A07-5FE9E0EAC43B}" type="pres">
      <dgm:prSet presAssocID="{565E3EB9-9E88-47CD-9567-B5C910E8CBA7}" presName="sibTrans" presStyleLbl="sibTrans2D1" presStyleIdx="0" presStyleCnt="4"/>
      <dgm:spPr/>
      <dgm:t>
        <a:bodyPr/>
        <a:lstStyle/>
        <a:p>
          <a:endParaRPr lang="en-US"/>
        </a:p>
      </dgm:t>
    </dgm:pt>
    <dgm:pt modelId="{48E8B94D-223F-4469-A68F-D050BE25A241}" type="pres">
      <dgm:prSet presAssocID="{565E3EB9-9E88-47CD-9567-B5C910E8CBA7}" presName="connectorText" presStyleLbl="sibTrans2D1" presStyleIdx="0" presStyleCnt="4"/>
      <dgm:spPr/>
      <dgm:t>
        <a:bodyPr/>
        <a:lstStyle/>
        <a:p>
          <a:endParaRPr lang="en-US"/>
        </a:p>
      </dgm:t>
    </dgm:pt>
    <dgm:pt modelId="{ABCF3511-B48B-4670-9E6E-D4F008694C3E}" type="pres">
      <dgm:prSet presAssocID="{978BCFE3-272F-4B7C-B2A3-87599C1EA500}" presName="node" presStyleLbl="node1" presStyleIdx="1" presStyleCnt="4" custScaleX="171429">
        <dgm:presLayoutVars>
          <dgm:bulletEnabled val="1"/>
        </dgm:presLayoutVars>
      </dgm:prSet>
      <dgm:spPr/>
      <dgm:t>
        <a:bodyPr/>
        <a:lstStyle/>
        <a:p>
          <a:endParaRPr lang="en-US"/>
        </a:p>
      </dgm:t>
    </dgm:pt>
    <dgm:pt modelId="{1869F165-A8EA-4396-A39B-0C76EFFF155F}" type="pres">
      <dgm:prSet presAssocID="{6A9B543F-EB04-45F3-B67B-B7DC3B8A87EA}" presName="sibTrans" presStyleLbl="sibTrans2D1" presStyleIdx="1" presStyleCnt="4"/>
      <dgm:spPr/>
      <dgm:t>
        <a:bodyPr/>
        <a:lstStyle/>
        <a:p>
          <a:endParaRPr lang="en-US"/>
        </a:p>
      </dgm:t>
    </dgm:pt>
    <dgm:pt modelId="{E43902D0-FDCF-4019-B0E4-C4F8A409C8CA}" type="pres">
      <dgm:prSet presAssocID="{6A9B543F-EB04-45F3-B67B-B7DC3B8A87EA}" presName="connectorText" presStyleLbl="sibTrans2D1" presStyleIdx="1" presStyleCnt="4"/>
      <dgm:spPr/>
      <dgm:t>
        <a:bodyPr/>
        <a:lstStyle/>
        <a:p>
          <a:endParaRPr lang="en-US"/>
        </a:p>
      </dgm:t>
    </dgm:pt>
    <dgm:pt modelId="{9C555654-6A01-40F6-8074-7BC690FC60B1}" type="pres">
      <dgm:prSet presAssocID="{FCC4AF75-21A8-4B15-B309-36B7E653EDB0}" presName="node" presStyleLbl="node1" presStyleIdx="2" presStyleCnt="4" custScaleX="171429">
        <dgm:presLayoutVars>
          <dgm:bulletEnabled val="1"/>
        </dgm:presLayoutVars>
      </dgm:prSet>
      <dgm:spPr/>
      <dgm:t>
        <a:bodyPr/>
        <a:lstStyle/>
        <a:p>
          <a:endParaRPr lang="en-US"/>
        </a:p>
      </dgm:t>
    </dgm:pt>
    <dgm:pt modelId="{CF993CBD-0421-4810-A3C2-6BB786825A80}" type="pres">
      <dgm:prSet presAssocID="{D81814F2-0B80-441B-81A7-2D3CE5D36842}" presName="sibTrans" presStyleLbl="sibTrans2D1" presStyleIdx="2" presStyleCnt="4"/>
      <dgm:spPr/>
      <dgm:t>
        <a:bodyPr/>
        <a:lstStyle/>
        <a:p>
          <a:endParaRPr lang="en-US"/>
        </a:p>
      </dgm:t>
    </dgm:pt>
    <dgm:pt modelId="{80F10798-869A-49B6-8306-6064E6A1083A}" type="pres">
      <dgm:prSet presAssocID="{D81814F2-0B80-441B-81A7-2D3CE5D36842}" presName="connectorText" presStyleLbl="sibTrans2D1" presStyleIdx="2" presStyleCnt="4"/>
      <dgm:spPr/>
      <dgm:t>
        <a:bodyPr/>
        <a:lstStyle/>
        <a:p>
          <a:endParaRPr lang="en-US"/>
        </a:p>
      </dgm:t>
    </dgm:pt>
    <dgm:pt modelId="{75C79DCB-D47D-4EFA-877B-D9489EF8BF82}" type="pres">
      <dgm:prSet presAssocID="{52397398-926B-417E-B553-AFFF50C1A93B}" presName="node" presStyleLbl="node1" presStyleIdx="3" presStyleCnt="4" custScaleX="171429" custRadScaleRad="101950" custRadScaleInc="3205">
        <dgm:presLayoutVars>
          <dgm:bulletEnabled val="1"/>
        </dgm:presLayoutVars>
      </dgm:prSet>
      <dgm:spPr/>
      <dgm:t>
        <a:bodyPr/>
        <a:lstStyle/>
        <a:p>
          <a:endParaRPr lang="en-US"/>
        </a:p>
      </dgm:t>
    </dgm:pt>
    <dgm:pt modelId="{6CF6E7E0-38E5-47F4-ACDE-07C1240CBEB3}" type="pres">
      <dgm:prSet presAssocID="{AFFE190A-E4B1-4D93-9D8F-0A99E460C92E}" presName="sibTrans" presStyleLbl="sibTrans2D1" presStyleIdx="3" presStyleCnt="4"/>
      <dgm:spPr/>
      <dgm:t>
        <a:bodyPr/>
        <a:lstStyle/>
        <a:p>
          <a:endParaRPr lang="en-US"/>
        </a:p>
      </dgm:t>
    </dgm:pt>
    <dgm:pt modelId="{42686ACB-5502-400A-BD84-37687A9FBA9A}" type="pres">
      <dgm:prSet presAssocID="{AFFE190A-E4B1-4D93-9D8F-0A99E460C92E}" presName="connectorText" presStyleLbl="sibTrans2D1" presStyleIdx="3" presStyleCnt="4"/>
      <dgm:spPr/>
      <dgm:t>
        <a:bodyPr/>
        <a:lstStyle/>
        <a:p>
          <a:endParaRPr lang="en-US"/>
        </a:p>
      </dgm:t>
    </dgm:pt>
  </dgm:ptLst>
  <dgm:cxnLst>
    <dgm:cxn modelId="{2CADEEC9-97FF-4E7C-B05D-9841D70D697D}" type="presOf" srcId="{AFFE190A-E4B1-4D93-9D8F-0A99E460C92E}" destId="{42686ACB-5502-400A-BD84-37687A9FBA9A}" srcOrd="1" destOrd="0" presId="urn:microsoft.com/office/officeart/2005/8/layout/cycle2"/>
    <dgm:cxn modelId="{5A460AEF-710D-4A6A-9CF4-1AFE5E4A8769}" srcId="{C448164D-7CE4-47B9-8BA3-A6505F4D66E7}" destId="{52397398-926B-417E-B553-AFFF50C1A93B}" srcOrd="3" destOrd="0" parTransId="{4D735F37-E057-46B5-B902-37406B53DF3A}" sibTransId="{AFFE190A-E4B1-4D93-9D8F-0A99E460C92E}"/>
    <dgm:cxn modelId="{5BC6FA9A-BB53-4441-9542-C6F140A5BC32}" type="presOf" srcId="{565E3EB9-9E88-47CD-9567-B5C910E8CBA7}" destId="{CF99F312-1A70-4DED-8A07-5FE9E0EAC43B}" srcOrd="0" destOrd="0" presId="urn:microsoft.com/office/officeart/2005/8/layout/cycle2"/>
    <dgm:cxn modelId="{9759AB93-AEAB-42D0-93DD-280CE2DF00B5}" type="presOf" srcId="{52397398-926B-417E-B553-AFFF50C1A93B}" destId="{75C79DCB-D47D-4EFA-877B-D9489EF8BF82}" srcOrd="0" destOrd="0" presId="urn:microsoft.com/office/officeart/2005/8/layout/cycle2"/>
    <dgm:cxn modelId="{E24A3CA6-D5E9-442D-8BE9-C1F93B37BB66}" type="presOf" srcId="{C448164D-7CE4-47B9-8BA3-A6505F4D66E7}" destId="{F04757F4-CE99-424C-9279-1CE1CE26F5E2}" srcOrd="0" destOrd="0" presId="urn:microsoft.com/office/officeart/2005/8/layout/cycle2"/>
    <dgm:cxn modelId="{74AB0B8C-715D-4C95-B812-EA13E48C0C26}" type="presOf" srcId="{978BCFE3-272F-4B7C-B2A3-87599C1EA500}" destId="{ABCF3511-B48B-4670-9E6E-D4F008694C3E}" srcOrd="0" destOrd="0" presId="urn:microsoft.com/office/officeart/2005/8/layout/cycle2"/>
    <dgm:cxn modelId="{A0D1C90A-A789-4D67-A2AD-2D2ED0FB2723}" type="presOf" srcId="{6A9B543F-EB04-45F3-B67B-B7DC3B8A87EA}" destId="{E43902D0-FDCF-4019-B0E4-C4F8A409C8CA}" srcOrd="1" destOrd="0" presId="urn:microsoft.com/office/officeart/2005/8/layout/cycle2"/>
    <dgm:cxn modelId="{D1E730C7-4454-458F-BAEC-F264752C11A9}" type="presOf" srcId="{D81814F2-0B80-441B-81A7-2D3CE5D36842}" destId="{CF993CBD-0421-4810-A3C2-6BB786825A80}" srcOrd="0" destOrd="0" presId="urn:microsoft.com/office/officeart/2005/8/layout/cycle2"/>
    <dgm:cxn modelId="{4A0500E4-3DEC-4049-8F94-A8C4243E96F4}" type="presOf" srcId="{D02C518D-FD24-4BAA-911A-7B239F585365}" destId="{FCED27A8-FC3F-4E19-A3C3-923502957822}" srcOrd="0" destOrd="0" presId="urn:microsoft.com/office/officeart/2005/8/layout/cycle2"/>
    <dgm:cxn modelId="{08B63C52-8813-4C09-A0D0-B14B6CEDBAFD}" type="presOf" srcId="{6A9B543F-EB04-45F3-B67B-B7DC3B8A87EA}" destId="{1869F165-A8EA-4396-A39B-0C76EFFF155F}" srcOrd="0" destOrd="0" presId="urn:microsoft.com/office/officeart/2005/8/layout/cycle2"/>
    <dgm:cxn modelId="{69D1B59C-5999-4A32-9392-AD77F03BE010}" type="presOf" srcId="{AFFE190A-E4B1-4D93-9D8F-0A99E460C92E}" destId="{6CF6E7E0-38E5-47F4-ACDE-07C1240CBEB3}" srcOrd="0" destOrd="0" presId="urn:microsoft.com/office/officeart/2005/8/layout/cycle2"/>
    <dgm:cxn modelId="{EFFB2413-778C-41C2-A46B-DBC1FF38745F}" type="presOf" srcId="{D81814F2-0B80-441B-81A7-2D3CE5D36842}" destId="{80F10798-869A-49B6-8306-6064E6A1083A}" srcOrd="1" destOrd="0" presId="urn:microsoft.com/office/officeart/2005/8/layout/cycle2"/>
    <dgm:cxn modelId="{6586F4F6-3FAF-4D66-9307-D549D6822832}" srcId="{C448164D-7CE4-47B9-8BA3-A6505F4D66E7}" destId="{D02C518D-FD24-4BAA-911A-7B239F585365}" srcOrd="0" destOrd="0" parTransId="{DBD44E86-3679-4E7E-94E2-2974C027735A}" sibTransId="{565E3EB9-9E88-47CD-9567-B5C910E8CBA7}"/>
    <dgm:cxn modelId="{0F4C852F-171A-45A0-9B32-F5EFB5B17952}" type="presOf" srcId="{565E3EB9-9E88-47CD-9567-B5C910E8CBA7}" destId="{48E8B94D-223F-4469-A68F-D050BE25A241}" srcOrd="1" destOrd="0" presId="urn:microsoft.com/office/officeart/2005/8/layout/cycle2"/>
    <dgm:cxn modelId="{6C50B112-0190-4B40-9D5C-3D904F62780C}" srcId="{C448164D-7CE4-47B9-8BA3-A6505F4D66E7}" destId="{978BCFE3-272F-4B7C-B2A3-87599C1EA500}" srcOrd="1" destOrd="0" parTransId="{8824749B-9A0F-42A2-8B4F-05213E9BAA59}" sibTransId="{6A9B543F-EB04-45F3-B67B-B7DC3B8A87EA}"/>
    <dgm:cxn modelId="{23327F0D-3EF9-4B2F-95B4-5BD27B0653E7}" srcId="{C448164D-7CE4-47B9-8BA3-A6505F4D66E7}" destId="{FCC4AF75-21A8-4B15-B309-36B7E653EDB0}" srcOrd="2" destOrd="0" parTransId="{62B9A0E1-E740-49FC-AD03-7715B3B9B3A8}" sibTransId="{D81814F2-0B80-441B-81A7-2D3CE5D36842}"/>
    <dgm:cxn modelId="{6470B117-691D-4C70-9925-F589A0FA14F0}" type="presOf" srcId="{FCC4AF75-21A8-4B15-B309-36B7E653EDB0}" destId="{9C555654-6A01-40F6-8074-7BC690FC60B1}" srcOrd="0" destOrd="0" presId="urn:microsoft.com/office/officeart/2005/8/layout/cycle2"/>
    <dgm:cxn modelId="{F1C38971-41A2-4161-898B-D8126FFEE3F9}" type="presParOf" srcId="{F04757F4-CE99-424C-9279-1CE1CE26F5E2}" destId="{FCED27A8-FC3F-4E19-A3C3-923502957822}" srcOrd="0" destOrd="0" presId="urn:microsoft.com/office/officeart/2005/8/layout/cycle2"/>
    <dgm:cxn modelId="{40ED8A31-B3CE-4AAB-A707-9F70D721FE85}" type="presParOf" srcId="{F04757F4-CE99-424C-9279-1CE1CE26F5E2}" destId="{CF99F312-1A70-4DED-8A07-5FE9E0EAC43B}" srcOrd="1" destOrd="0" presId="urn:microsoft.com/office/officeart/2005/8/layout/cycle2"/>
    <dgm:cxn modelId="{F3672165-A06B-4AB2-94A9-4577798AB19E}" type="presParOf" srcId="{CF99F312-1A70-4DED-8A07-5FE9E0EAC43B}" destId="{48E8B94D-223F-4469-A68F-D050BE25A241}" srcOrd="0" destOrd="0" presId="urn:microsoft.com/office/officeart/2005/8/layout/cycle2"/>
    <dgm:cxn modelId="{87809C5C-2885-4997-AAAB-59A3E1EB000D}" type="presParOf" srcId="{F04757F4-CE99-424C-9279-1CE1CE26F5E2}" destId="{ABCF3511-B48B-4670-9E6E-D4F008694C3E}" srcOrd="2" destOrd="0" presId="urn:microsoft.com/office/officeart/2005/8/layout/cycle2"/>
    <dgm:cxn modelId="{2A9D4D7B-0D7E-418D-978B-C1417F87014F}" type="presParOf" srcId="{F04757F4-CE99-424C-9279-1CE1CE26F5E2}" destId="{1869F165-A8EA-4396-A39B-0C76EFFF155F}" srcOrd="3" destOrd="0" presId="urn:microsoft.com/office/officeart/2005/8/layout/cycle2"/>
    <dgm:cxn modelId="{AC2B8505-510A-4046-9445-04598FFE15CF}" type="presParOf" srcId="{1869F165-A8EA-4396-A39B-0C76EFFF155F}" destId="{E43902D0-FDCF-4019-B0E4-C4F8A409C8CA}" srcOrd="0" destOrd="0" presId="urn:microsoft.com/office/officeart/2005/8/layout/cycle2"/>
    <dgm:cxn modelId="{76CA2DA5-F20F-4009-B133-A2EFB3905A42}" type="presParOf" srcId="{F04757F4-CE99-424C-9279-1CE1CE26F5E2}" destId="{9C555654-6A01-40F6-8074-7BC690FC60B1}" srcOrd="4" destOrd="0" presId="urn:microsoft.com/office/officeart/2005/8/layout/cycle2"/>
    <dgm:cxn modelId="{7B51483F-1AC0-4032-B566-7C3A525868E4}" type="presParOf" srcId="{F04757F4-CE99-424C-9279-1CE1CE26F5E2}" destId="{CF993CBD-0421-4810-A3C2-6BB786825A80}" srcOrd="5" destOrd="0" presId="urn:microsoft.com/office/officeart/2005/8/layout/cycle2"/>
    <dgm:cxn modelId="{EBE543D6-6100-4373-BE51-73507955C62B}" type="presParOf" srcId="{CF993CBD-0421-4810-A3C2-6BB786825A80}" destId="{80F10798-869A-49B6-8306-6064E6A1083A}" srcOrd="0" destOrd="0" presId="urn:microsoft.com/office/officeart/2005/8/layout/cycle2"/>
    <dgm:cxn modelId="{2A40AE9B-878C-430A-8B6C-C73A2DE4823F}" type="presParOf" srcId="{F04757F4-CE99-424C-9279-1CE1CE26F5E2}" destId="{75C79DCB-D47D-4EFA-877B-D9489EF8BF82}" srcOrd="6" destOrd="0" presId="urn:microsoft.com/office/officeart/2005/8/layout/cycle2"/>
    <dgm:cxn modelId="{0822CA53-02EF-4EF4-A48A-272151E1C55C}" type="presParOf" srcId="{F04757F4-CE99-424C-9279-1CE1CE26F5E2}" destId="{6CF6E7E0-38E5-47F4-ACDE-07C1240CBEB3}" srcOrd="7" destOrd="0" presId="urn:microsoft.com/office/officeart/2005/8/layout/cycle2"/>
    <dgm:cxn modelId="{064CAF78-F71D-4427-B0D3-E57A59A4D29F}" type="presParOf" srcId="{6CF6E7E0-38E5-47F4-ACDE-07C1240CBEB3}" destId="{42686ACB-5502-400A-BD84-37687A9FBA9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D27A8-FC3F-4E19-A3C3-923502957822}">
      <dsp:nvSpPr>
        <dsp:cNvPr id="0" name=""/>
        <dsp:cNvSpPr/>
      </dsp:nvSpPr>
      <dsp:spPr>
        <a:xfrm>
          <a:off x="1904997" y="862"/>
          <a:ext cx="2286005" cy="1333499"/>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Data Collection, Research &amp; Analysis</a:t>
          </a:r>
          <a:endParaRPr lang="en-US" sz="2000" b="1" kern="1200" dirty="0"/>
        </a:p>
      </dsp:txBody>
      <dsp:txXfrm>
        <a:off x="1904997" y="862"/>
        <a:ext cx="2286005" cy="1333499"/>
      </dsp:txXfrm>
    </dsp:sp>
    <dsp:sp modelId="{CF99F312-1A70-4DED-8A07-5FE9E0EAC43B}">
      <dsp:nvSpPr>
        <dsp:cNvPr id="0" name=""/>
        <dsp:cNvSpPr/>
      </dsp:nvSpPr>
      <dsp:spPr>
        <a:xfrm rot="2700000">
          <a:off x="3652953" y="1146228"/>
          <a:ext cx="197380" cy="450056"/>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2700000">
        <a:off x="3652953" y="1146228"/>
        <a:ext cx="197380" cy="450056"/>
      </dsp:txXfrm>
    </dsp:sp>
    <dsp:sp modelId="{ABCF3511-B48B-4670-9E6E-D4F008694C3E}">
      <dsp:nvSpPr>
        <dsp:cNvPr id="0" name=""/>
        <dsp:cNvSpPr/>
      </dsp:nvSpPr>
      <dsp:spPr>
        <a:xfrm>
          <a:off x="3320184" y="1416049"/>
          <a:ext cx="2286005" cy="1333499"/>
        </a:xfrm>
        <a:prstGeom prst="ellips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Authoring</a:t>
          </a:r>
          <a:endParaRPr lang="en-US" sz="2000" b="1" kern="1200" dirty="0"/>
        </a:p>
      </dsp:txBody>
      <dsp:txXfrm>
        <a:off x="3320184" y="1416049"/>
        <a:ext cx="2286005" cy="1333499"/>
      </dsp:txXfrm>
    </dsp:sp>
    <dsp:sp modelId="{1869F165-A8EA-4396-A39B-0C76EFFF155F}">
      <dsp:nvSpPr>
        <dsp:cNvPr id="0" name=""/>
        <dsp:cNvSpPr/>
      </dsp:nvSpPr>
      <dsp:spPr>
        <a:xfrm rot="8100000">
          <a:off x="3660853" y="2561415"/>
          <a:ext cx="197380" cy="450056"/>
        </a:xfrm>
        <a:prstGeom prst="rightArrow">
          <a:avLst>
            <a:gd name="adj1" fmla="val 60000"/>
            <a:gd name="adj2" fmla="val 50000"/>
          </a:avLst>
        </a:prstGeom>
        <a:solidFill>
          <a:schemeClr val="accent5">
            <a:hueOff val="-3311292"/>
            <a:satOff val="13270"/>
            <a:lumOff val="287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8100000">
        <a:off x="3660853" y="2561415"/>
        <a:ext cx="197380" cy="450056"/>
      </dsp:txXfrm>
    </dsp:sp>
    <dsp:sp modelId="{9C555654-6A01-40F6-8074-7BC690FC60B1}">
      <dsp:nvSpPr>
        <dsp:cNvPr id="0" name=""/>
        <dsp:cNvSpPr/>
      </dsp:nvSpPr>
      <dsp:spPr>
        <a:xfrm>
          <a:off x="1904997" y="2831237"/>
          <a:ext cx="2286005" cy="1333499"/>
        </a:xfrm>
        <a:prstGeom prst="ellips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Publication &amp; Dissemination</a:t>
          </a:r>
          <a:endParaRPr lang="en-US" sz="2000" b="1" kern="1200" dirty="0"/>
        </a:p>
      </dsp:txBody>
      <dsp:txXfrm>
        <a:off x="1904997" y="2831237"/>
        <a:ext cx="2286005" cy="1333499"/>
      </dsp:txXfrm>
    </dsp:sp>
    <dsp:sp modelId="{CF993CBD-0421-4810-A3C2-6BB786825A80}">
      <dsp:nvSpPr>
        <dsp:cNvPr id="0" name=""/>
        <dsp:cNvSpPr/>
      </dsp:nvSpPr>
      <dsp:spPr>
        <a:xfrm rot="13510899">
          <a:off x="2220020" y="2551675"/>
          <a:ext cx="222509" cy="450056"/>
        </a:xfrm>
        <a:prstGeom prst="rightArrow">
          <a:avLst>
            <a:gd name="adj1" fmla="val 60000"/>
            <a:gd name="adj2" fmla="val 50000"/>
          </a:avLst>
        </a:prstGeom>
        <a:solidFill>
          <a:schemeClr val="accent5">
            <a:hueOff val="-6622584"/>
            <a:satOff val="26541"/>
            <a:lumOff val="57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3510899">
        <a:off x="2220020" y="2551675"/>
        <a:ext cx="222509" cy="450056"/>
      </dsp:txXfrm>
    </dsp:sp>
    <dsp:sp modelId="{75C79DCB-D47D-4EFA-877B-D9489EF8BF82}">
      <dsp:nvSpPr>
        <dsp:cNvPr id="0" name=""/>
        <dsp:cNvSpPr/>
      </dsp:nvSpPr>
      <dsp:spPr>
        <a:xfrm>
          <a:off x="462670" y="1379736"/>
          <a:ext cx="2286005" cy="1333499"/>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Storage, Archiving &amp; Preservation</a:t>
          </a:r>
          <a:endParaRPr lang="en-US" sz="2000" b="1" kern="1200" dirty="0"/>
        </a:p>
      </dsp:txBody>
      <dsp:txXfrm>
        <a:off x="462670" y="1379736"/>
        <a:ext cx="2286005" cy="1333499"/>
      </dsp:txXfrm>
    </dsp:sp>
    <dsp:sp modelId="{6CF6E7E0-38E5-47F4-ACDE-07C1240CBEB3}">
      <dsp:nvSpPr>
        <dsp:cNvPr id="0" name=""/>
        <dsp:cNvSpPr/>
      </dsp:nvSpPr>
      <dsp:spPr>
        <a:xfrm rot="18977307">
          <a:off x="2230815" y="1135629"/>
          <a:ext cx="184494" cy="450056"/>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977307">
        <a:off x="2230815" y="1135629"/>
        <a:ext cx="184494" cy="4500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2958" tIns="46479" rIns="92958" bIns="46479" rtlCol="0"/>
          <a:lstStyle>
            <a:lvl1pPr algn="r">
              <a:defRPr sz="1200">
                <a:latin typeface="Arial" charset="0"/>
                <a:cs typeface="+mn-cs"/>
              </a:defRPr>
            </a:lvl1pPr>
          </a:lstStyle>
          <a:p>
            <a:pPr>
              <a:defRPr/>
            </a:pPr>
            <a:fld id="{4D3EA491-2D41-44FC-BB16-6B0C87B3F7A2}" type="datetimeFigureOut">
              <a:rPr lang="en-US"/>
              <a:pPr>
                <a:defRPr/>
              </a:pPr>
              <a:t>9/17/2009</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2958" tIns="46479" rIns="92958" bIns="46479"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2958" tIns="46479" rIns="92958" bIns="46479" rtlCol="0" anchor="b"/>
          <a:lstStyle>
            <a:lvl1pPr algn="r">
              <a:defRPr sz="1200">
                <a:latin typeface="Arial" charset="0"/>
                <a:cs typeface="+mn-cs"/>
              </a:defRPr>
            </a:lvl1pPr>
          </a:lstStyle>
          <a:p>
            <a:pPr>
              <a:defRPr/>
            </a:pPr>
            <a:fld id="{3D05F007-5FBD-43A7-B70B-49CEB85A0D5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A9BD64-BBA8-47A7-BD58-7C0975D863F8}" type="datetimeFigureOut">
              <a:rPr lang="en-US"/>
              <a:pPr>
                <a:defRPr/>
              </a:pPr>
              <a:t>9/17/2009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65F9DEFE-E4C6-4327-B34F-6C8C81D599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A5C66-FBB7-470C-AF53-266EAFA0295F}" type="slidenum">
              <a:rPr lang="en-US" smtClean="0">
                <a:solidFill>
                  <a:srgbClr val="000000"/>
                </a:solidFill>
                <a:latin typeface="Arial" pitchFamily="34" charset="0"/>
                <a:cs typeface="Arial" pitchFamily="34" charset="0"/>
              </a:rPr>
              <a:pPr fontAlgn="base">
                <a:spcBef>
                  <a:spcPct val="0"/>
                </a:spcBef>
                <a:spcAft>
                  <a:spcPct val="0"/>
                </a:spcAft>
              </a:pPr>
              <a:t>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dirty="0" smtClean="0"/>
              <a:t>THE DATA DELUGE.  There will be more scientific data collected in the next five years than there has been in the history of human kind.</a:t>
            </a:r>
          </a:p>
          <a:p>
            <a:pPr lvl="2"/>
            <a:r>
              <a:rPr lang="en-US" dirty="0" smtClean="0"/>
              <a:t>Data aggregation, filtering, analysis, visualization, etc. is empowering science.  Multidisciplinary approaches to science, with computing as a core enabler, is imperative.  </a:t>
            </a:r>
          </a:p>
          <a:p>
            <a:pPr lvl="1"/>
            <a:r>
              <a:rPr lang="en-US" dirty="0" smtClean="0"/>
              <a:t>SOCIAL COMPUTING FOR SCIENTIFIC DISCOVERY.  Collaboration and integration of data sets has never been more important.</a:t>
            </a:r>
          </a:p>
          <a:p>
            <a:pPr lvl="2"/>
            <a:r>
              <a:rPr lang="en-US" dirty="0" smtClean="0"/>
              <a:t>All disciplines are amassing huge data sets.  We need to move form data to knowledge.  In order to do so, infrastructures and computing tools that allow researchers to collaborate and explore common data is crucial.  </a:t>
            </a:r>
          </a:p>
          <a:p>
            <a:pPr lvl="2"/>
            <a:r>
              <a:rPr lang="en-US" dirty="0" smtClean="0"/>
              <a:t>Advances in science and computing occurs through communities working as a team with massive aggregated data; not as individuals with a narrow view of their own data.  It is as much about sociology as is it technological. </a:t>
            </a:r>
          </a:p>
          <a:p>
            <a:endParaRPr lang="en-US" dirty="0" smtClean="0"/>
          </a:p>
          <a:p>
            <a:endParaRPr lang="en-US" dirty="0" smtClean="0"/>
          </a:p>
          <a:p>
            <a:pPr lvl="1"/>
            <a:r>
              <a:rPr lang="en-US" dirty="0" smtClean="0"/>
              <a:t>CONCRRENCY, COMPLEXITY, COMPOSIBILITY.  There is a fundamental need to change the way we program computers.  Many core / multi-core computing requires exploration of “Concurrency, Complexity, and </a:t>
            </a:r>
            <a:r>
              <a:rPr lang="en-US" dirty="0" err="1" smtClean="0"/>
              <a:t>Composibility</a:t>
            </a:r>
            <a:r>
              <a:rPr lang="en-US" dirty="0" smtClean="0"/>
              <a:t>”</a:t>
            </a:r>
          </a:p>
          <a:p>
            <a:pPr lvl="2"/>
            <a:r>
              <a:rPr lang="en-US" dirty="0" smtClean="0"/>
              <a:t>Concurrency and complexity are the challenge; ‘</a:t>
            </a:r>
            <a:r>
              <a:rPr lang="en-US" dirty="0" err="1" smtClean="0"/>
              <a:t>composibility</a:t>
            </a:r>
            <a:r>
              <a:rPr lang="en-US" dirty="0" smtClean="0"/>
              <a:t>’ can be the solution.</a:t>
            </a:r>
          </a:p>
          <a:p>
            <a:pPr lvl="2"/>
            <a:r>
              <a:rPr lang="en-US" dirty="0" smtClean="0"/>
              <a:t>Formal composition is required for components to plug together.</a:t>
            </a:r>
          </a:p>
          <a:p>
            <a:endParaRPr lang="en-US" dirty="0" smtClean="0"/>
          </a:p>
          <a:p>
            <a:endParaRPr lang="en-US" dirty="0" smtClean="0"/>
          </a:p>
          <a:p>
            <a:pPr lvl="1"/>
            <a:r>
              <a:rPr lang="en-US" dirty="0" smtClean="0"/>
              <a:t>CLOUD + CLIENT.  As computing chip power advances for both the servers and the client, applications need to take advantage of the integrated, balance of the capabilities.  What will you do with 100 times more computing power?  What are the new class of applications that will take advantage of the capabilities of Cloud + Client?</a:t>
            </a:r>
          </a:p>
          <a:p>
            <a:pPr lvl="2"/>
            <a:r>
              <a:rPr lang="en-US" dirty="0" smtClean="0"/>
              <a:t>Developing for distributed, concurrent systems is the norm.  The power is in Cloud + Client.  </a:t>
            </a:r>
          </a:p>
          <a:p>
            <a:pPr lvl="2"/>
            <a:r>
              <a:rPr lang="en-US" dirty="0" smtClean="0"/>
              <a:t>Highly distributed computing at any scale across all devices  </a:t>
            </a:r>
          </a:p>
          <a:p>
            <a:endParaRPr lang="en-US" dirty="0"/>
          </a:p>
        </p:txBody>
      </p:sp>
      <p:sp>
        <p:nvSpPr>
          <p:cNvPr id="4" name="Slide Number Placeholder 3"/>
          <p:cNvSpPr>
            <a:spLocks noGrp="1"/>
          </p:cNvSpPr>
          <p:nvPr>
            <p:ph type="sldNum" sz="quarter" idx="10"/>
          </p:nvPr>
        </p:nvSpPr>
        <p:spPr/>
        <p:txBody>
          <a:bodyPr/>
          <a:lstStyle/>
          <a:p>
            <a:fld id="{A9FE4044-F8E0-480F-BD8F-5C70D790D91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D7C38E4E-C5FD-4669-B5EF-7AFC96BD7237}" type="slidenum">
              <a:rPr lang="en-US">
                <a:solidFill>
                  <a:prstClr val="black"/>
                </a:solidFill>
                <a:latin typeface="Arial" charset="0"/>
              </a:rPr>
              <a:pPr fontAlgn="base">
                <a:spcBef>
                  <a:spcPct val="0"/>
                </a:spcBef>
                <a:spcAft>
                  <a:spcPct val="0"/>
                </a:spcAft>
                <a:defRPr/>
              </a:pPr>
              <a:t>5</a:t>
            </a:fld>
            <a:endParaRPr lang="en-US" dirty="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C9522118-59F7-4E8D-9D1F-DF5E508BA317}" type="slidenum">
              <a:rPr lang="en-US">
                <a:solidFill>
                  <a:prstClr val="black"/>
                </a:solidFill>
                <a:latin typeface="Arial" charset="0"/>
              </a:rPr>
              <a:pPr fontAlgn="base">
                <a:spcBef>
                  <a:spcPct val="0"/>
                </a:spcBef>
                <a:spcAft>
                  <a:spcPct val="0"/>
                </a:spcAft>
                <a:defRPr/>
              </a:pPr>
              <a:t>6</a:t>
            </a:fld>
            <a:endParaRPr lang="en-US" dirty="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568EB7-FE5E-49A2-B62D-B5D00D902F2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1A1FACE0-CA92-4381-8BD3-BDB58CFD4478}" type="slidenum">
              <a:rPr lang="en-US">
                <a:solidFill>
                  <a:prstClr val="black"/>
                </a:solidFill>
                <a:latin typeface="Arial" charset="0"/>
              </a:rPr>
              <a:pPr fontAlgn="base">
                <a:spcBef>
                  <a:spcPct val="0"/>
                </a:spcBef>
                <a:spcAft>
                  <a:spcPct val="0"/>
                </a:spcAft>
                <a:defRPr/>
              </a:pPr>
              <a:t>17</a:t>
            </a:fld>
            <a:endParaRPr lang="en-US" dirty="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D0D7EFBC-243E-4342-9712-8B634AD0FF11}" type="slidenum">
              <a:rPr lang="en-US">
                <a:solidFill>
                  <a:prstClr val="black"/>
                </a:solidFill>
                <a:latin typeface="Arial" charset="0"/>
              </a:rPr>
              <a:pPr fontAlgn="base">
                <a:spcBef>
                  <a:spcPct val="0"/>
                </a:spcBef>
                <a:spcAft>
                  <a:spcPct val="0"/>
                </a:spcAft>
                <a:defRPr/>
              </a:pPr>
              <a:t>18</a:t>
            </a:fld>
            <a:endParaRPr lang="en-US" dirty="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9212D128-1E7E-4480-B161-0D14B36BE6B3}" type="slidenum">
              <a:rPr lang="en-US">
                <a:solidFill>
                  <a:prstClr val="black"/>
                </a:solidFill>
                <a:latin typeface="Arial" charset="0"/>
              </a:rPr>
              <a:pPr fontAlgn="base">
                <a:spcBef>
                  <a:spcPct val="0"/>
                </a:spcBef>
                <a:spcAft>
                  <a:spcPct val="0"/>
                </a:spcAft>
                <a:defRPr/>
              </a:pPr>
              <a:t>19</a:t>
            </a:fld>
            <a:endParaRPr lang="en-US" dirty="0">
              <a:solidFill>
                <a:prstClr val="black"/>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931CF19-D34F-476D-8EC2-7CE7CDD4B641}"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icture1.png"/>
          <p:cNvPicPr>
            <a:picLocks noChangeAspect="1"/>
          </p:cNvPicPr>
          <p:nvPr/>
        </p:nvPicPr>
        <p:blipFill>
          <a:blip r:embed="rId2" cstate="print"/>
          <a:srcRect/>
          <a:stretch>
            <a:fillRect/>
          </a:stretch>
        </p:blipFill>
        <p:spPr bwMode="auto">
          <a:xfrm>
            <a:off x="0" y="5172075"/>
            <a:ext cx="9144000" cy="1685925"/>
          </a:xfrm>
          <a:prstGeom prst="rect">
            <a:avLst/>
          </a:prstGeom>
          <a:noFill/>
          <a:ln w="9525">
            <a:noFill/>
            <a:miter lim="800000"/>
            <a:headEnd/>
            <a:tailEnd/>
          </a:ln>
        </p:spPr>
      </p:pic>
      <p:pic>
        <p:nvPicPr>
          <p:cNvPr id="5" name="Picture 7" descr="Picture1.png"/>
          <p:cNvPicPr>
            <a:picLocks noChangeAspect="1"/>
          </p:cNvPicPr>
          <p:nvPr userDrawn="1"/>
        </p:nvPicPr>
        <p:blipFill>
          <a:blip r:embed="rId2" cstate="print"/>
          <a:srcRect/>
          <a:stretch>
            <a:fillRect/>
          </a:stretch>
        </p:blipFill>
        <p:spPr bwMode="auto">
          <a:xfrm>
            <a:off x="0" y="5172075"/>
            <a:ext cx="9144000" cy="1685925"/>
          </a:xfrm>
          <a:prstGeom prst="rect">
            <a:avLst/>
          </a:prstGeom>
          <a:noFill/>
          <a:ln w="9525">
            <a:noFill/>
            <a:miter lim="800000"/>
            <a:headEnd/>
            <a:tailEnd/>
          </a:ln>
        </p:spPr>
      </p:pic>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2D7C73F-86FC-49A6-B366-3D8CA22EECDB}" type="datetimeFigureOut">
              <a:rPr lang="en-US"/>
              <a:pPr>
                <a:defRPr/>
              </a:pPr>
              <a:t>9/17/2009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7B863B3-AC7F-4D2A-8973-FB6FB422867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508E5B-A8C8-4710-984D-47808709BC55}"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BF7FD-2589-4B82-8BBE-E787187FA5C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535867-F269-435D-8327-C47DBD38C5BC}"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7F6C3-CB14-49BB-A5ED-66B6C444C8E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4C987E7-2313-44CB-85A7-A5F56D426022}"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FF462-8782-4FCA-89F3-E667E69123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F24C5F4-0E6A-4504-B147-9BE2E3115988}"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8E8A8C-7B34-4449-A04B-391C86D1BCF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09DBD14-D98A-4D3A-A1B4-11E139E31BA6}"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04D961-15C8-4152-9EBD-4D2F75B7DBF0}"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5FD8A3-D57D-4C5C-8B60-69AE6E2948B5}"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CE141A-A2F0-4656-BCF8-2851BFE19FB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F9AE3A0-DFBD-4B81-82B7-99F80129A8DF}"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57409D-1C36-48AF-9AEC-841690FB20F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175A37A-011F-4EAC-8AA7-946B36B03FBB}"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234FD-0025-46C6-853E-47D00449683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53E698-D882-447F-82C7-E8DC91DF6E01}"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F09E6B-D7A9-4C90-B001-3237EC2DA59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AFF48EC-D570-4E35-8C97-9C2D4F63A628}"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0E009D-B36F-4608-AFBF-49FD051757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3FAC449-0164-436E-9FD1-C41B99379C14}"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DFDA2-7DC3-41BA-93D8-797CA79233B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2307896-FB96-4BB3-B0CD-36B0D4473112}"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48E1E3-D82B-46CB-B1B5-7FAF68EE2B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9293F4D-5110-4EF9-B8B8-CC9C254205DB}"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23100B-D5B5-4CF8-89FB-DFB10B4382D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945B88-1472-4F22-9AC5-9FEA388483AA}" type="datetimeFigureOut">
              <a:rPr lang="en-US"/>
              <a:pPr>
                <a:defRPr/>
              </a:pPr>
              <a:t>9/17/2009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4CFFA0-B71B-4ABA-95E2-9FADDF7B55A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51F601-AFEB-40E0-B479-31904B8EEA44}"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9C8CD0-2C99-42D1-B500-90EDC024D7B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373C6-B00F-4185-A1E0-95647D32B739}"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8E729-B3E2-43FD-80EC-A853AD83493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ADE9C7-6D49-4AEE-B534-AF4448AE1076}"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17E9E-F8B1-4E12-8C27-7AF5F4CB62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15D568-AE19-48C6-82BF-0C46BEABEFAF}"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587E4-539D-429B-8E46-23AB7111229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icture1.png"/>
          <p:cNvPicPr>
            <a:picLocks noChangeAspect="1"/>
          </p:cNvPicPr>
          <p:nvPr/>
        </p:nvPicPr>
        <p:blipFill>
          <a:blip r:embed="rId2" cstate="print"/>
          <a:srcRect/>
          <a:stretch>
            <a:fillRect/>
          </a:stretch>
        </p:blipFill>
        <p:spPr bwMode="auto">
          <a:xfrm>
            <a:off x="0" y="5172075"/>
            <a:ext cx="9144000" cy="1685925"/>
          </a:xfrm>
          <a:prstGeom prst="rect">
            <a:avLst/>
          </a:prstGeom>
          <a:noFill/>
          <a:ln w="9525">
            <a:noFill/>
            <a:miter lim="800000"/>
            <a:headEnd/>
            <a:tailEnd/>
          </a:ln>
        </p:spPr>
      </p:pic>
      <p:pic>
        <p:nvPicPr>
          <p:cNvPr id="5" name="Picture 7" descr="Picture1.png"/>
          <p:cNvPicPr>
            <a:picLocks noChangeAspect="1"/>
          </p:cNvPicPr>
          <p:nvPr userDrawn="1"/>
        </p:nvPicPr>
        <p:blipFill>
          <a:blip r:embed="rId2" cstate="print"/>
          <a:srcRect/>
          <a:stretch>
            <a:fillRect/>
          </a:stretch>
        </p:blipFill>
        <p:spPr bwMode="auto">
          <a:xfrm>
            <a:off x="0" y="5172075"/>
            <a:ext cx="9144000" cy="1685925"/>
          </a:xfrm>
          <a:prstGeom prst="rect">
            <a:avLst/>
          </a:prstGeom>
          <a:noFill/>
          <a:ln w="9525">
            <a:noFill/>
            <a:miter lim="800000"/>
            <a:headEnd/>
            <a:tailEnd/>
          </a:ln>
        </p:spPr>
      </p:pic>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3B051B9-3276-4115-8A05-1E30A66156F4}" type="datetimeFigureOut">
              <a:rPr lang="en-US"/>
              <a:pPr>
                <a:defRPr/>
              </a:pPr>
              <a:t>9/17/2009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8468DD-52D4-4488-A1F8-DF577BEAC37B}"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EBB0BFA-16F7-4623-BC1E-ABE149A01A61}"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CF993-5212-473C-B6F3-D80B52103C2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9CA597-1FBB-481F-B261-24B3034E93C9}"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3ADFD-5499-4C37-8FE2-BEB5E846AD4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j-lt"/>
              </a:defRPr>
            </a:lvl1pPr>
          </a:lstStyle>
          <a:p>
            <a:pPr>
              <a:defRPr/>
            </a:pPr>
            <a:fld id="{AEF74D02-D083-4F8C-A828-189AE3281BA7}"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atin typeface="+mj-lt"/>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mj-lt"/>
              </a:defRPr>
            </a:lvl1pPr>
          </a:lstStyle>
          <a:p>
            <a:pPr>
              <a:defRPr/>
            </a:pPr>
            <a:fld id="{7A4E62FF-4E8E-4D76-B5B2-F5246DC38895}"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7BC42A4-0C1B-4D21-944E-3B2AE21BAC19}"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D29D17-302C-4BA6-B466-CB80B9265024}"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D52B43F-A925-45CD-8058-34CC739A6EA7}"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9F6140-EDEB-437A-ABA2-AE52D5B205D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6791D01-2FDA-4BF0-A149-CD7C7F530A5F}"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718B5E-E66E-4E5C-BBAC-B3FD27F3F2FA}"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6A74F5-883F-4BB9-9F6C-4BC158CB7AA0}" type="datetimeFigureOut">
              <a:rPr lang="en-US"/>
              <a:pPr>
                <a:defRPr/>
              </a:pPr>
              <a:t>9/17/2009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2BD1F3-2F8E-416C-81CC-AD71DFE22218}"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C24A9F-B1AE-4C47-A4B7-8D4AF5E439BB}"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088848-9CBA-4D2E-96E4-E0C8E190381B}"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BA8DCF-47B5-4A94-8467-9F1CDEBE5E45}"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671636-E1DB-43C4-8C4F-B7ABD087838F}"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96E3BC-7434-4B68-A10F-FBB45542AB85}"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A9ACE0-139E-48A8-9E76-D8B263C3DAAD}"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53028D-EEAA-4CD3-A3BA-91C5751F341C}"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F6C42-C64B-45C0-BDFB-001BF26EAC0C}"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C000ECF-C6E9-40F2-94D1-0EB11919BB9C}"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659494-D540-4508-9320-5EF0A77A1E3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D45DF71-ED8F-4F34-9A78-30B4155D4A49}"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FE8A85-8B38-43A1-94E4-A99187CF4B2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F4F52B8-DA01-4FE0-A924-E5DD20F89EDF}"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B98A6A-829C-4199-A12B-6390750B4314}"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0DC7E897-2BB3-432F-A10D-A6E3FE6EF807}"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D236B5-5438-4A19-83CB-F6B02DAB6D5E}"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4D779FD-2ED8-41C6-B111-7D911EFF2E22}"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604905-CB81-412C-88AB-0211C72B03DF}"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890334F-D27A-4237-9696-E28305006A06}"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24AB5-F4D6-4F9C-88CB-1C80B4E885C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6D9EFCD-C301-4890-8158-C4D7AE248EC4}"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B0EC7-AA4F-4E9B-A859-B8145EBFFA0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9A13A4-2508-4664-90C4-DB89A62129F1}"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BC0FF3-0B22-4E3D-8574-035723A7A0E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DA729EF-9486-4588-85F5-A1A049DCDF22}"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D93D38-D11C-4698-91C0-F580B1905EE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E20F5B18-0844-4696-BA85-59CBAF859664}"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663B1D-7C6A-420F-8662-C94906FC05D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9EC26AC-4399-4B5D-85D6-B8D4FBA25DFE}"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3E31E4-B0E1-437B-8B9B-AA41C43DD2FF}"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7D6EC-FA5E-4DAC-9A01-F5368BE8ECC0}" type="datetimeFigureOut">
              <a:rPr lang="en-US"/>
              <a:pPr>
                <a:defRPr/>
              </a:pPr>
              <a:t>9/17/2009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508F3A-1A3A-4B66-93A3-41D43E44264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E14912-CA9E-4F97-8D86-1B1D481FD539}"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C82975-E526-4228-BDD3-CD0CEEEFD7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A726ED2-9CBE-4699-8F59-FB5C77D71413}"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FA5595-9071-4140-A0D4-6C86FFCA6144}"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848D68-C0C0-4E4E-801F-9438E237A845}"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FCEF2-1954-432D-A42A-722372A862E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60064D-EB49-4B26-8E70-BED635F30119}"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03FD7-E158-41B2-A7C8-546C6FE37A9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2164D4-365D-4B5A-A58D-21A35230640F}"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9E92F0-7881-49AD-85BC-F5836D995C3C}"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01025" cy="750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024313" cy="140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57713" y="1600200"/>
            <a:ext cx="4024312" cy="140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09F494-3FC4-4FB2-8D54-C09905A11E1F}"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A6D69-232B-4A68-9F08-E2C29FD23F4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F3A34C6-059F-41FD-AB07-365D2740581E}"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E9E615-130B-43B9-BFFA-BC33116D3A6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055E45-9A8F-45E0-B6CE-FC3E7821FA13}"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A77B51-B6C6-43DB-94B7-A19B679127D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0102B09-8AF0-40F7-85F1-439E86481E51}"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2FA989-4A28-4739-BE14-68C9C0A0B801}"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CC8926A-BFAC-4500-9390-B8915B57D9BB}" type="datetimeFigureOut">
              <a:rPr lang="en-US"/>
              <a:pPr>
                <a:defRPr/>
              </a:pPr>
              <a:t>9/17/2009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9AA679-0CDB-4415-BE8A-0EDDA5D9036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A659C9B-4F8A-4D3A-B9AD-ACC84D31040D}"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C6F2B5-0142-44AC-876A-1EA8B0FFD1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3E67977-AB80-4E2A-8F2C-DD6C2606892D}" type="datetimeFigureOut">
              <a:rPr lang="en-US"/>
              <a:pPr>
                <a:defRPr/>
              </a:pPr>
              <a:t>9/17/2009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89B44F-85A0-4E97-8B37-4B720C9B8CB1}"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4D4016-8C71-46A2-A004-8B02DA755657}" type="datetimeFigureOut">
              <a:rPr lang="en-US"/>
              <a:pPr>
                <a:defRPr/>
              </a:pPr>
              <a:t>9/17/2009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AF721A-9551-4A1B-A6A0-BCE4E77A7CD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08FA7-37DD-4B67-86B5-EE33C3E9AD2E}"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024336-AD90-4B62-8173-3E27C2CEEE13}"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C4B8C5-004A-475F-9A03-38BDD3EFCB47}"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11B568-13C9-469E-BDD0-19745DD1724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E73DA-29FA-4BFE-A69D-C593AEC59B5F}"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F0B8C5-62CC-4BEE-A652-72CCF3146646}"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0454A-9016-4977-8F15-6A97EC1060E1}" type="datetimeFigureOut">
              <a:rPr lang="en-US"/>
              <a:pPr>
                <a:defRPr/>
              </a:pPr>
              <a:t>9/17/2009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EC705F-5BC4-48A0-A5F1-2351B458474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sz="half" idx="1"/>
          </p:nvPr>
        </p:nvSpPr>
        <p:spPr>
          <a:xfrm>
            <a:off x="381000" y="1600200"/>
            <a:ext cx="4024313" cy="140970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57713" y="1600200"/>
            <a:ext cx="4024312" cy="1409700"/>
          </a:xfrm>
        </p:spPr>
        <p:txBody>
          <a:bodyPr rtlCol="0"/>
          <a:lstStyle/>
          <a:p>
            <a:pPr lvl="0"/>
            <a:endParaRPr lang="en-US" noProof="0"/>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A208E3-D0E6-4AA9-9F79-1BB49068C2A0}" type="datetimeFigureOut">
              <a:rPr lang="en-US"/>
              <a:pPr>
                <a:defRPr/>
              </a:pPr>
              <a:t>9/17/2009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E3568E-4561-450C-97CF-FA5D5298384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A322B-EC4B-4167-9539-DA24FEA7F07A}"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4248AD-6C83-4B0F-8F19-70F2947C247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BF370C-1A0A-4807-8741-A5FD3D0969EA}" type="datetimeFigureOut">
              <a:rPr lang="en-US"/>
              <a:pPr>
                <a:defRPr/>
              </a:pPr>
              <a:t>9/17/2009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56829-5E0E-403A-BA72-CF51213E781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AE7C63-AC52-4447-9454-0ABD92025FC9}" type="datetimeFigureOut">
              <a:rPr lang="en-US"/>
              <a:pPr>
                <a:defRPr/>
              </a:pPr>
              <a:t>9/17/2009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13A2FE-C585-4755-886B-99AA395FFA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56" r:id="rId12"/>
    <p:sldLayoutId id="2147483908" r:id="rId13"/>
    <p:sldLayoutId id="2147483909" r:id="rId14"/>
    <p:sldLayoutId id="2147483910" r:id="rId15"/>
  </p:sldLayoutIdLst>
  <p:transition/>
  <p:txStyles>
    <p:titleStyle>
      <a:lvl1pPr algn="ctr" rtl="0" eaLnBrk="0" fontAlgn="base" hangingPunct="0">
        <a:spcBef>
          <a:spcPct val="0"/>
        </a:spcBef>
        <a:spcAft>
          <a:spcPct val="0"/>
        </a:spcAft>
        <a:defRPr sz="32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F085C1A-A975-4643-817E-1B12AA9E0543}" type="datetimeFigureOut">
              <a:rPr lang="en-US"/>
              <a:pPr>
                <a:defRPr/>
              </a:pPr>
              <a:t>9/17/2009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93CBF5-8ACB-461A-B122-BC92D39AF9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1" r:id="rId1"/>
    <p:sldLayoutId id="2147483957"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3200" kern="1200">
          <a:solidFill>
            <a:schemeClr val="tx1"/>
          </a:solidFill>
          <a:effectLst>
            <a:reflection blurRad="6350" stA="55000" endA="300" endPos="45500" dir="5400000" sy="-100000" algn="bl" rotWithShape="0"/>
          </a:effectLst>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D7C9F66-FC24-4E60-9C9C-D9C417234F49}" type="datetimeFigureOut">
              <a:rPr lang="en-US"/>
              <a:pPr>
                <a:defRPr/>
              </a:pPr>
              <a:t>9/17/2009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3043D83-8ACE-4287-8206-B32D854C55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60" r:id="rId12"/>
    <p:sldLayoutId id="2147483930" r:id="rId13"/>
    <p:sldLayoutId id="2147483931" r:id="rId14"/>
    <p:sldLayoutId id="2147483932" r:id="rId15"/>
  </p:sldLayoutIdLst>
  <p:transition/>
  <p:txStyles>
    <p:titleStyle>
      <a:lvl1pPr algn="ctr" rtl="0" eaLnBrk="0" fontAlgn="base" hangingPunct="0">
        <a:spcBef>
          <a:spcPct val="0"/>
        </a:spcBef>
        <a:spcAft>
          <a:spcPct val="0"/>
        </a:spcAft>
        <a:defRPr sz="32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3FD77E0-B65B-4CF4-9805-CA97E6412157}" type="datetimeFigureOut">
              <a:rPr lang="en-US"/>
              <a:pPr>
                <a:defRPr/>
              </a:pPr>
              <a:t>9/17/2009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91A4B9-4FE4-4557-8219-09FFB50A7C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61"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62" r:id="rId12"/>
  </p:sldLayoutIdLst>
  <p:txStyles>
    <p:titleStyle>
      <a:lvl1pPr algn="ctr" rtl="0" eaLnBrk="0" fontAlgn="base" hangingPunct="0">
        <a:spcBef>
          <a:spcPct val="0"/>
        </a:spcBef>
        <a:spcAft>
          <a:spcPct val="0"/>
        </a:spcAft>
        <a:defRPr sz="3200" kern="1200">
          <a:solidFill>
            <a:schemeClr val="tx1"/>
          </a:solidFill>
          <a:effectLst>
            <a:reflection blurRad="6350" stA="55000" endA="300" endPos="45500" dir="5400000" sy="-100000" algn="bl" rotWithShape="0"/>
          </a:effectLst>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5BE8B28-0C95-4ECF-AFCC-50DECB8D43F4}" type="datetimeFigureOut">
              <a:rPr lang="en-US"/>
              <a:pPr>
                <a:defRPr/>
              </a:pPr>
              <a:t>9/17/2009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21D0F4B-5EFC-4871-963C-D0C24F6D68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3" r:id="rId1"/>
    <p:sldLayoutId id="214748396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64" r:id="rId12"/>
  </p:sldLayoutIdLst>
  <p:txStyles>
    <p:titleStyle>
      <a:lvl1pPr algn="ctr" rtl="0" eaLnBrk="0" fontAlgn="base" hangingPunct="0">
        <a:spcBef>
          <a:spcPct val="0"/>
        </a:spcBef>
        <a:spcAft>
          <a:spcPct val="0"/>
        </a:spcAft>
        <a:defRPr sz="3200" kern="1200">
          <a:solidFill>
            <a:schemeClr val="tx1"/>
          </a:solidFill>
          <a:effectLst>
            <a:reflection blurRad="6350" stA="55000" endA="300" endPos="45500" dir="5400000" sy="-100000" algn="bl" rotWithShape="0"/>
          </a:effectLst>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sir.co.za/" TargetMode="External"/><Relationship Id="rId3" Type="http://schemas.openxmlformats.org/officeDocument/2006/relationships/image" Target="../media/image3.png"/><Relationship Id="rId7" Type="http://schemas.openxmlformats.org/officeDocument/2006/relationships/hyperlink" Target="http://conference.ub.uni-bielefeld.de/2009/index.ht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gif"/><Relationship Id="rId3" Type="http://schemas.openxmlformats.org/officeDocument/2006/relationships/hyperlink" Target="http://knol.google.com/k/plos/plos-currents-influenza/28qm4w0q65e4w/1%23" TargetMode="External"/><Relationship Id="rId7" Type="http://schemas.openxmlformats.org/officeDocument/2006/relationships/hyperlink" Target="http://mekentosj.com/papers/" TargetMode="External"/><Relationship Id="rId12" Type="http://schemas.openxmlformats.org/officeDocument/2006/relationships/image" Target="../media/image31.jpeg"/><Relationship Id="rId2" Type="http://schemas.openxmlformats.org/officeDocument/2006/relationships/hyperlink" Target="http://www.elsevier.com/wps/find/authored_newsitem.cws_home/companynews05_01279" TargetMode="External"/><Relationship Id="rId1" Type="http://schemas.openxmlformats.org/officeDocument/2006/relationships/slideLayout" Target="../slideLayouts/slideLayout2.xml"/><Relationship Id="rId6" Type="http://schemas.openxmlformats.org/officeDocument/2006/relationships/hyperlink" Target="http://www.mendeley.com/" TargetMode="External"/><Relationship Id="rId11" Type="http://schemas.openxmlformats.org/officeDocument/2006/relationships/image" Target="../media/image30.jpeg"/><Relationship Id="rId5" Type="http://schemas.openxmlformats.org/officeDocument/2006/relationships/hyperlink" Target="http://wave.google.com/" TargetMode="External"/><Relationship Id="rId10" Type="http://schemas.openxmlformats.org/officeDocument/2006/relationships/image" Target="../media/image29.jpeg"/><Relationship Id="rId4" Type="http://schemas.openxmlformats.org/officeDocument/2006/relationships/hyperlink" Target="http://precedings.nature.com/" TargetMode="External"/><Relationship Id="rId9" Type="http://schemas.openxmlformats.org/officeDocument/2006/relationships/hyperlink" Target="http://knol.google.com/k/plos/-/28qm4w0q65e4w/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hyperlink" Target="http://cas.sdss.org/dr5/en/"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Microsoft_Office_Excel_97-2003_Worksheet1.xls"/><Relationship Id="rId2" Type="http://schemas.openxmlformats.org/officeDocument/2006/relationships/slideLayout" Target="../slideLayouts/slideLayout55.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hyperlink" Target="http://www.skyquery.net/" TargetMode="External"/><Relationship Id="rId4" Type="http://schemas.openxmlformats.org/officeDocument/2006/relationships/hyperlink" Target="http://skyserver.sds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40.jpeg"/><Relationship Id="rId4" Type="http://schemas.openxmlformats.org/officeDocument/2006/relationships/hyperlink" Target="http://www.sdss.org/gallery/gal_photo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ivel.com/" TargetMode="External"/><Relationship Id="rId7" Type="http://schemas.openxmlformats.org/officeDocument/2006/relationships/hyperlink" Target="https://login.lib.anglia.ac.uk/index.html?resource=http://proxy.lib.anglia.ac.uk:2048/login?url=http://www.csa.com/htbin/dbrng.cgi?username=chest287&amp;access=chest2897&amp;c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ata.gov/" TargetMode="External"/><Relationship Id="rId2" Type="http://schemas.openxmlformats.org/officeDocument/2006/relationships/hyperlink" Target="http://www.data.gov/catalog" TargetMode="Externa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hyperlink" Target="http://www.osti.gov/" TargetMode="External"/><Relationship Id="rId7" Type="http://schemas.openxmlformats.org/officeDocument/2006/relationships/image" Target="../media/image48.jpeg"/><Relationship Id="rId2" Type="http://schemas.openxmlformats.org/officeDocument/2006/relationships/hyperlink" Target="http://worldwidescience.org/alliance.html" TargetMode="External"/><Relationship Id="rId1" Type="http://schemas.openxmlformats.org/officeDocument/2006/relationships/slideLayout" Target="../slideLayouts/slideLayout2.xml"/><Relationship Id="rId6" Type="http://schemas.openxmlformats.org/officeDocument/2006/relationships/hyperlink" Target="mailto:webmaster@worldwidescience.org" TargetMode="External"/><Relationship Id="rId5" Type="http://schemas.openxmlformats.org/officeDocument/2006/relationships/hyperlink" Target="http://www.doe.gov/" TargetMode="External"/><Relationship Id="rId4" Type="http://schemas.openxmlformats.org/officeDocument/2006/relationships/hyperlink" Target="http://www.science.doe.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hyperlink" Target="http://linkeddata.org/" TargetMode="External"/><Relationship Id="rId4" Type="http://schemas.openxmlformats.org/officeDocument/2006/relationships/hyperlink" Target="http://dowhatimean.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hyperlink" Target="http://www.force.com/" TargetMode="External"/><Relationship Id="rId2" Type="http://schemas.openxmlformats.org/officeDocument/2006/relationships/hyperlink" Target="http://code.google.com/appengine/" TargetMode="Externa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research.microsoft.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scholarlycomm/" TargetMode="External"/><Relationship Id="rId2" Type="http://schemas.openxmlformats.org/officeDocument/2006/relationships/hyperlink" Target="mailto:ldirks@microsoft.com"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lifeunderyourfeet.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3" descr="C:\Users\savasp\AppData\Local\Microsoft\Windows\Temporary Internet Files\Low\Content.IE5\37XVNZRC\j0432657[1].png"/>
          <p:cNvPicPr>
            <a:picLocks noChangeAspect="1" noChangeArrowheads="1"/>
          </p:cNvPicPr>
          <p:nvPr/>
        </p:nvPicPr>
        <p:blipFill>
          <a:blip r:embed="rId3" cstate="print"/>
          <a:srcRect/>
          <a:stretch>
            <a:fillRect/>
          </a:stretch>
        </p:blipFill>
        <p:spPr bwMode="auto">
          <a:xfrm>
            <a:off x="-381000" y="2286000"/>
            <a:ext cx="2751138" cy="2451100"/>
          </a:xfrm>
          <a:prstGeom prst="rect">
            <a:avLst/>
          </a:prstGeom>
          <a:noFill/>
          <a:ln w="9525">
            <a:noFill/>
            <a:miter lim="800000"/>
            <a:headEnd/>
            <a:tailEnd/>
          </a:ln>
        </p:spPr>
      </p:pic>
      <p:sp>
        <p:nvSpPr>
          <p:cNvPr id="7170" name="Title 1"/>
          <p:cNvSpPr>
            <a:spLocks noGrp="1"/>
          </p:cNvSpPr>
          <p:nvPr>
            <p:ph type="ctrTitle"/>
          </p:nvPr>
        </p:nvSpPr>
        <p:spPr>
          <a:xfrm>
            <a:off x="457200" y="228600"/>
            <a:ext cx="8458200" cy="2438400"/>
          </a:xfrm>
        </p:spPr>
        <p:txBody>
          <a:bodyPr/>
          <a:lstStyle/>
          <a:p>
            <a:pPr eaLnBrk="1" hangingPunct="1">
              <a:defRPr/>
            </a:pPr>
            <a:r>
              <a:rPr lang="en-US" sz="4800" dirty="0" smtClean="0">
                <a:latin typeface="+mn-lt"/>
              </a:rPr>
              <a:t>Transforming </a:t>
            </a:r>
            <a:br>
              <a:rPr lang="en-US" sz="4800" dirty="0" smtClean="0">
                <a:latin typeface="+mn-lt"/>
              </a:rPr>
            </a:br>
            <a:r>
              <a:rPr lang="en-US" sz="4800" dirty="0" smtClean="0">
                <a:latin typeface="+mn-lt"/>
              </a:rPr>
              <a:t>Scholarly Communication</a:t>
            </a:r>
            <a:endParaRPr lang="en-US" sz="4800" b="0" i="1" dirty="0" smtClean="0">
              <a:solidFill>
                <a:schemeClr val="tx1">
                  <a:lumMod val="50000"/>
                  <a:lumOff val="50000"/>
                </a:schemeClr>
              </a:solidFill>
              <a:effectLst/>
              <a:latin typeface="+mn-lt"/>
            </a:endParaRPr>
          </a:p>
        </p:txBody>
      </p:sp>
      <p:sp>
        <p:nvSpPr>
          <p:cNvPr id="3" name="Subtitle 2"/>
          <p:cNvSpPr>
            <a:spLocks noGrp="1"/>
          </p:cNvSpPr>
          <p:nvPr>
            <p:ph type="subTitle" idx="1"/>
          </p:nvPr>
        </p:nvSpPr>
        <p:spPr>
          <a:xfrm>
            <a:off x="4267200" y="3048000"/>
            <a:ext cx="4648200" cy="1752600"/>
          </a:xfrm>
        </p:spPr>
        <p:txBody>
          <a:bodyPr rtlCol="0">
            <a:normAutofit/>
          </a:bodyPr>
          <a:lstStyle/>
          <a:p>
            <a:pPr eaLnBrk="1" hangingPunct="1">
              <a:spcBef>
                <a:spcPts val="50"/>
              </a:spcBef>
              <a:buFont typeface="Arial" charset="0"/>
              <a:buNone/>
              <a:defRPr/>
            </a:pPr>
            <a:r>
              <a:rPr lang="en-US" b="1" dirty="0" smtClean="0">
                <a:solidFill>
                  <a:schemeClr val="tx2"/>
                </a:solidFill>
              </a:rPr>
              <a:t>Lee Dirks</a:t>
            </a:r>
          </a:p>
          <a:p>
            <a:pPr eaLnBrk="1" hangingPunct="1">
              <a:spcBef>
                <a:spcPts val="50"/>
              </a:spcBef>
              <a:buFont typeface="Arial" charset="0"/>
              <a:buNone/>
              <a:defRPr/>
            </a:pPr>
            <a:r>
              <a:rPr lang="en-US" sz="2400" i="1" dirty="0" smtClean="0"/>
              <a:t>Director, Education  </a:t>
            </a:r>
          </a:p>
          <a:p>
            <a:pPr eaLnBrk="1" hangingPunct="1">
              <a:spcBef>
                <a:spcPts val="50"/>
              </a:spcBef>
              <a:buFont typeface="Arial" charset="0"/>
              <a:buNone/>
              <a:defRPr/>
            </a:pPr>
            <a:r>
              <a:rPr lang="en-US" sz="2400" i="1" dirty="0" smtClean="0"/>
              <a:t>&amp; Scholarly </a:t>
            </a:r>
            <a:r>
              <a:rPr lang="en-US" sz="2400" i="1" dirty="0" smtClean="0"/>
              <a:t>Communication</a:t>
            </a:r>
            <a:endParaRPr lang="en-US" sz="2400" i="1" dirty="0" smtClean="0"/>
          </a:p>
          <a:p>
            <a:pPr eaLnBrk="1" hangingPunct="1">
              <a:spcBef>
                <a:spcPts val="50"/>
              </a:spcBef>
              <a:buFont typeface="Arial" charset="0"/>
              <a:buNone/>
              <a:defRPr/>
            </a:pPr>
            <a:r>
              <a:rPr lang="en-US" sz="2400" b="1" dirty="0" smtClean="0"/>
              <a:t>Microsoft External Research</a:t>
            </a:r>
          </a:p>
        </p:txBody>
      </p:sp>
      <p:pic>
        <p:nvPicPr>
          <p:cNvPr id="20484" name="Picture 3" descr="Microsoft Research Logo.png"/>
          <p:cNvPicPr>
            <a:picLocks noChangeAspect="1"/>
          </p:cNvPicPr>
          <p:nvPr/>
        </p:nvPicPr>
        <p:blipFill>
          <a:blip r:embed="rId4" cstate="print"/>
          <a:srcRect/>
          <a:stretch>
            <a:fillRect/>
          </a:stretch>
        </p:blipFill>
        <p:spPr bwMode="auto">
          <a:xfrm>
            <a:off x="5715000" y="5181600"/>
            <a:ext cx="2933700" cy="815975"/>
          </a:xfrm>
          <a:prstGeom prst="rect">
            <a:avLst/>
          </a:prstGeom>
          <a:noFill/>
          <a:ln w="9525">
            <a:noFill/>
            <a:miter lim="800000"/>
            <a:headEnd/>
            <a:tailEnd/>
          </a:ln>
        </p:spPr>
      </p:pic>
      <p:pic>
        <p:nvPicPr>
          <p:cNvPr id="20485" name="Picture 10" descr="C:\Users\savasp\AppData\Local\Microsoft\Windows\Temporary Internet Files\Low\Content.IE5\MYXTZANW\j0432591[1].png"/>
          <p:cNvPicPr>
            <a:picLocks noChangeAspect="1" noChangeArrowheads="1"/>
          </p:cNvPicPr>
          <p:nvPr/>
        </p:nvPicPr>
        <p:blipFill>
          <a:blip r:embed="rId5" cstate="print"/>
          <a:srcRect/>
          <a:stretch>
            <a:fillRect/>
          </a:stretch>
        </p:blipFill>
        <p:spPr bwMode="auto">
          <a:xfrm>
            <a:off x="1371600" y="2971800"/>
            <a:ext cx="2209800" cy="2209800"/>
          </a:xfrm>
          <a:prstGeom prst="rect">
            <a:avLst/>
          </a:prstGeom>
          <a:noFill/>
          <a:ln w="9525">
            <a:noFill/>
            <a:miter lim="800000"/>
            <a:headEnd/>
            <a:tailEnd/>
          </a:ln>
        </p:spPr>
      </p:pic>
      <p:pic>
        <p:nvPicPr>
          <p:cNvPr id="20486" name="Picture 10" descr="C:\Users\savasp\AppData\Local\Microsoft\Windows\Temporary Internet Files\Low\Content.IE5\MYXTZANW\j0432591[1].png"/>
          <p:cNvPicPr>
            <a:picLocks noChangeAspect="1" noChangeArrowheads="1"/>
          </p:cNvPicPr>
          <p:nvPr/>
        </p:nvPicPr>
        <p:blipFill>
          <a:blip r:embed="rId5" cstate="print"/>
          <a:srcRect/>
          <a:stretch>
            <a:fillRect/>
          </a:stretch>
        </p:blipFill>
        <p:spPr bwMode="auto">
          <a:xfrm>
            <a:off x="2133600" y="3581400"/>
            <a:ext cx="2209800" cy="2209800"/>
          </a:xfrm>
          <a:prstGeom prst="rect">
            <a:avLst/>
          </a:prstGeom>
          <a:noFill/>
          <a:ln w="9525">
            <a:noFill/>
            <a:miter lim="800000"/>
            <a:headEnd/>
            <a:tailEnd/>
          </a:ln>
        </p:spPr>
      </p:pic>
      <p:grpSp>
        <p:nvGrpSpPr>
          <p:cNvPr id="20487" name="Group 5"/>
          <p:cNvGrpSpPr>
            <a:grpSpLocks/>
          </p:cNvGrpSpPr>
          <p:nvPr/>
        </p:nvGrpSpPr>
        <p:grpSpPr bwMode="auto">
          <a:xfrm>
            <a:off x="1717087" y="3883613"/>
            <a:ext cx="1711913" cy="1450387"/>
            <a:chOff x="7086600" y="1600200"/>
            <a:chExt cx="2430147" cy="2133600"/>
          </a:xfrm>
        </p:grpSpPr>
        <p:pic>
          <p:nvPicPr>
            <p:cNvPr id="20494"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8001000" y="1600200"/>
              <a:ext cx="770253" cy="1524000"/>
            </a:xfrm>
            <a:prstGeom prst="rect">
              <a:avLst/>
            </a:prstGeom>
            <a:noFill/>
            <a:ln w="9525">
              <a:noFill/>
              <a:miter lim="800000"/>
              <a:headEnd/>
              <a:tailEnd/>
            </a:ln>
          </p:spPr>
        </p:pic>
        <p:pic>
          <p:nvPicPr>
            <p:cNvPr id="20495"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7543800" y="1676400"/>
              <a:ext cx="770253" cy="1524000"/>
            </a:xfrm>
            <a:prstGeom prst="rect">
              <a:avLst/>
            </a:prstGeom>
            <a:noFill/>
            <a:ln w="9525">
              <a:noFill/>
              <a:miter lim="800000"/>
              <a:headEnd/>
              <a:tailEnd/>
            </a:ln>
          </p:spPr>
        </p:pic>
        <p:pic>
          <p:nvPicPr>
            <p:cNvPr id="20496"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7086600" y="1752600"/>
              <a:ext cx="770253" cy="1524000"/>
            </a:xfrm>
            <a:prstGeom prst="rect">
              <a:avLst/>
            </a:prstGeom>
            <a:noFill/>
            <a:ln w="9525">
              <a:noFill/>
              <a:miter lim="800000"/>
              <a:headEnd/>
              <a:tailEnd/>
            </a:ln>
          </p:spPr>
        </p:pic>
        <p:pic>
          <p:nvPicPr>
            <p:cNvPr id="20497"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8373747" y="1828800"/>
              <a:ext cx="770253" cy="1524000"/>
            </a:xfrm>
            <a:prstGeom prst="rect">
              <a:avLst/>
            </a:prstGeom>
            <a:noFill/>
            <a:ln w="9525">
              <a:noFill/>
              <a:miter lim="800000"/>
              <a:headEnd/>
              <a:tailEnd/>
            </a:ln>
          </p:spPr>
        </p:pic>
        <p:pic>
          <p:nvPicPr>
            <p:cNvPr id="20498" name="Picture 10"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7916547" y="1905000"/>
              <a:ext cx="770253" cy="1524000"/>
            </a:xfrm>
            <a:prstGeom prst="rect">
              <a:avLst/>
            </a:prstGeom>
            <a:noFill/>
            <a:ln w="9525">
              <a:noFill/>
              <a:miter lim="800000"/>
              <a:headEnd/>
              <a:tailEnd/>
            </a:ln>
          </p:spPr>
        </p:pic>
        <p:pic>
          <p:nvPicPr>
            <p:cNvPr id="20499"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7459347" y="1981200"/>
              <a:ext cx="770253" cy="1524000"/>
            </a:xfrm>
            <a:prstGeom prst="rect">
              <a:avLst/>
            </a:prstGeom>
            <a:noFill/>
            <a:ln w="9525">
              <a:noFill/>
              <a:miter lim="800000"/>
              <a:headEnd/>
              <a:tailEnd/>
            </a:ln>
          </p:spPr>
        </p:pic>
        <p:pic>
          <p:nvPicPr>
            <p:cNvPr id="20500"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8746494" y="2057400"/>
              <a:ext cx="770253" cy="1524000"/>
            </a:xfrm>
            <a:prstGeom prst="rect">
              <a:avLst/>
            </a:prstGeom>
            <a:noFill/>
            <a:ln w="9525">
              <a:noFill/>
              <a:miter lim="800000"/>
              <a:headEnd/>
              <a:tailEnd/>
            </a:ln>
          </p:spPr>
        </p:pic>
        <p:pic>
          <p:nvPicPr>
            <p:cNvPr id="20501"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8289294" y="2133600"/>
              <a:ext cx="770253" cy="1524000"/>
            </a:xfrm>
            <a:prstGeom prst="rect">
              <a:avLst/>
            </a:prstGeom>
            <a:noFill/>
            <a:ln w="9525">
              <a:noFill/>
              <a:miter lim="800000"/>
              <a:headEnd/>
              <a:tailEnd/>
            </a:ln>
          </p:spPr>
        </p:pic>
        <p:pic>
          <p:nvPicPr>
            <p:cNvPr id="20502" name="Picture 11" descr="C:\Users\savasp\AppData\Local\Microsoft\Windows\Temporary Internet Files\Low\Content.IE5\J0MGROLT\j0435242[1].png"/>
            <p:cNvPicPr>
              <a:picLocks noChangeAspect="1" noChangeArrowheads="1"/>
            </p:cNvPicPr>
            <p:nvPr/>
          </p:nvPicPr>
          <p:blipFill>
            <a:blip r:embed="rId6" cstate="print"/>
            <a:srcRect/>
            <a:stretch>
              <a:fillRect/>
            </a:stretch>
          </p:blipFill>
          <p:spPr bwMode="auto">
            <a:xfrm>
              <a:off x="7832094" y="2209800"/>
              <a:ext cx="770253" cy="1524000"/>
            </a:xfrm>
            <a:prstGeom prst="rect">
              <a:avLst/>
            </a:prstGeom>
            <a:noFill/>
            <a:ln w="9525">
              <a:noFill/>
              <a:miter lim="800000"/>
              <a:headEnd/>
              <a:tailEnd/>
            </a:ln>
          </p:spPr>
        </p:pic>
      </p:grpSp>
      <p:pic>
        <p:nvPicPr>
          <p:cNvPr id="20488" name="Picture 10" descr="C:\Users\savasp\AppData\Local\Microsoft\Windows\Temporary Internet Files\Low\Content.IE5\MYXTZANW\j0432591[1].png"/>
          <p:cNvPicPr>
            <a:picLocks noChangeAspect="1" noChangeArrowheads="1"/>
          </p:cNvPicPr>
          <p:nvPr/>
        </p:nvPicPr>
        <p:blipFill>
          <a:blip r:embed="rId5" cstate="print"/>
          <a:srcRect/>
          <a:stretch>
            <a:fillRect/>
          </a:stretch>
        </p:blipFill>
        <p:spPr bwMode="auto">
          <a:xfrm>
            <a:off x="638175" y="3733800"/>
            <a:ext cx="2209800" cy="2209800"/>
          </a:xfrm>
          <a:prstGeom prst="rect">
            <a:avLst/>
          </a:prstGeom>
          <a:noFill/>
          <a:ln w="9525">
            <a:noFill/>
            <a:miter lim="800000"/>
            <a:headEnd/>
            <a:tailEnd/>
          </a:ln>
        </p:spPr>
      </p:pic>
      <p:sp>
        <p:nvSpPr>
          <p:cNvPr id="20489" name="AutoShape 6" descr="Conference Logo">
            <a:hlinkClick r:id="rId7"/>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0490" name="AutoShape 8" descr="Conference Logo">
            <a:hlinkClick r:id="rId7"/>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0491" name="AutoShape 10" descr="Conference Logo">
            <a:hlinkClick r:id="rId7"/>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0492" name="AutoShape 12" descr="Conference Logo">
            <a:hlinkClick r:id="rId7"/>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8673" name="AutoShape 1" descr="http://www.library.up.ac.za/digi/images/banner_back.jpg"/>
          <p:cNvSpPr>
            <a:spLocks noChangeAspect="1" noChangeArrowheads="1"/>
          </p:cNvSpPr>
          <p:nvPr/>
        </p:nvSpPr>
        <p:spPr bwMode="auto">
          <a:xfrm>
            <a:off x="0" y="0"/>
            <a:ext cx="8858250" cy="1009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http://www.library.up.ac.za/digi/images/CSIR1.jpg">
            <a:hlinkClick r:id="rId8"/>
          </p:cNvPr>
          <p:cNvSpPr>
            <a:spLocks noChangeAspect="1" noChangeArrowheads="1"/>
          </p:cNvSpPr>
          <p:nvPr/>
        </p:nvSpPr>
        <p:spPr bwMode="auto">
          <a:xfrm>
            <a:off x="0" y="-136525"/>
            <a:ext cx="1428750"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http://www.library.up.ac.za/digi/images/CSIR1.jpg">
            <a:hlinkClick r:id="rId8"/>
          </p:cNvPr>
          <p:cNvSpPr>
            <a:spLocks noChangeAspect="1" noChangeArrowheads="1"/>
          </p:cNvSpPr>
          <p:nvPr/>
        </p:nvSpPr>
        <p:spPr bwMode="auto">
          <a:xfrm>
            <a:off x="0" y="-136525"/>
            <a:ext cx="1428750"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http://www.resimsite.com/data/media/27/Swimming_Upstream%2C_Salmon%2C_Alaska.jpg"/>
          <p:cNvPicPr>
            <a:picLocks noChangeAspect="1" noChangeArrowheads="1"/>
          </p:cNvPicPr>
          <p:nvPr/>
        </p:nvPicPr>
        <p:blipFill>
          <a:blip r:embed="rId2" cstate="print"/>
          <a:srcRect/>
          <a:stretch>
            <a:fillRect/>
          </a:stretch>
        </p:blipFill>
        <p:spPr bwMode="auto">
          <a:xfrm>
            <a:off x="0" y="0"/>
            <a:ext cx="9144000" cy="7100229"/>
          </a:xfrm>
          <a:prstGeom prst="rect">
            <a:avLst/>
          </a:prstGeom>
          <a:noFill/>
        </p:spPr>
      </p:pic>
      <p:sp>
        <p:nvSpPr>
          <p:cNvPr id="2" name="Title 1"/>
          <p:cNvSpPr>
            <a:spLocks noGrp="1"/>
          </p:cNvSpPr>
          <p:nvPr>
            <p:ph type="title"/>
          </p:nvPr>
        </p:nvSpPr>
        <p:spPr>
          <a:xfrm>
            <a:off x="1676400" y="3657600"/>
            <a:ext cx="8686800" cy="1828800"/>
          </a:xfrm>
          <a:effectLst/>
        </p:spPr>
        <p:txBody>
          <a:bodyPr/>
          <a:lstStyle/>
          <a:p>
            <a:pPr lvl="0"/>
            <a:r>
              <a:rPr lang="en-US" sz="5400" dirty="0" smtClean="0">
                <a:solidFill>
                  <a:schemeClr val="accent2"/>
                </a:solidFill>
              </a:rPr>
              <a:t>Moving Upstream</a:t>
            </a:r>
            <a:endParaRPr lang="en-US" sz="5400"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a:off x="2819400" y="4572000"/>
            <a:ext cx="3657600" cy="2590800"/>
          </a:xfrm>
          <a:prstGeom prst="trapezoid">
            <a:avLst>
              <a:gd name="adj" fmla="val 38520"/>
            </a:avLst>
          </a:prstGeom>
          <a:gradFill flip="none" rotWithShape="1">
            <a:gsLst>
              <a:gs pos="0">
                <a:schemeClr val="accent3">
                  <a:lumMod val="60000"/>
                  <a:lumOff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 name="Trapezoid 4"/>
          <p:cNvSpPr/>
          <p:nvPr/>
        </p:nvSpPr>
        <p:spPr>
          <a:xfrm rot="10800000">
            <a:off x="2819400" y="-533400"/>
            <a:ext cx="3657600" cy="2590800"/>
          </a:xfrm>
          <a:prstGeom prst="trapezoid">
            <a:avLst>
              <a:gd name="adj" fmla="val 38520"/>
            </a:avLst>
          </a:prstGeom>
          <a:gradFill flip="none" rotWithShape="1">
            <a:gsLst>
              <a:gs pos="0">
                <a:schemeClr val="accent3">
                  <a:lumMod val="60000"/>
                  <a:lumOff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 name="Trapezoid 3"/>
          <p:cNvSpPr/>
          <p:nvPr/>
        </p:nvSpPr>
        <p:spPr>
          <a:xfrm rot="5400000">
            <a:off x="-114300" y="1943100"/>
            <a:ext cx="3124200" cy="2590800"/>
          </a:xfrm>
          <a:prstGeom prst="trapezoid">
            <a:avLst>
              <a:gd name="adj" fmla="val 38520"/>
            </a:avLst>
          </a:prstGeom>
          <a:gradFill flip="none" rotWithShape="1">
            <a:gsLst>
              <a:gs pos="0">
                <a:schemeClr val="accent3">
                  <a:lumMod val="60000"/>
                  <a:lumOff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 name="Trapezoid 2"/>
          <p:cNvSpPr/>
          <p:nvPr/>
        </p:nvSpPr>
        <p:spPr>
          <a:xfrm rot="16200000">
            <a:off x="6134100" y="1943100"/>
            <a:ext cx="3124200" cy="2590800"/>
          </a:xfrm>
          <a:prstGeom prst="trapezoid">
            <a:avLst>
              <a:gd name="adj" fmla="val 38520"/>
            </a:avLst>
          </a:prstGeom>
          <a:gradFill flip="none" rotWithShape="1">
            <a:gsLst>
              <a:gs pos="0">
                <a:schemeClr val="accent3">
                  <a:lumMod val="60000"/>
                  <a:lumOff val="4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 name="Oval 6"/>
          <p:cNvSpPr/>
          <p:nvPr/>
        </p:nvSpPr>
        <p:spPr>
          <a:xfrm>
            <a:off x="1066800" y="609601"/>
            <a:ext cx="7162800" cy="5181600"/>
          </a:xfrm>
          <a:prstGeom prst="ellipse">
            <a:avLst/>
          </a:prstGeom>
          <a:solidFill>
            <a:schemeClr val="accent6">
              <a:lumMod val="40000"/>
              <a:lumOff val="60000"/>
              <a:alpha val="68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aphicFrame>
        <p:nvGraphicFramePr>
          <p:cNvPr id="2" name="Diagram 1"/>
          <p:cNvGraphicFramePr/>
          <p:nvPr/>
        </p:nvGraphicFramePr>
        <p:xfrm>
          <a:off x="1600200" y="1143001"/>
          <a:ext cx="60960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a:spLocks/>
          </p:cNvSpPr>
          <p:nvPr/>
        </p:nvSpPr>
        <p:spPr>
          <a:xfrm>
            <a:off x="6629400" y="457200"/>
            <a:ext cx="2743200" cy="533400"/>
          </a:xfrm>
          <a:prstGeom prst="rect">
            <a:avLst/>
          </a:prstGeom>
        </p:spPr>
        <p:txBody>
          <a:bodyPr/>
          <a:lstStyle/>
          <a:p>
            <a:pPr algn="ctr" fontAlgn="auto">
              <a:spcAft>
                <a:spcPts val="0"/>
              </a:spcAft>
              <a:defRPr/>
            </a:pPr>
            <a:r>
              <a:rPr lang="en-US" sz="2000" b="1" u="sng" dirty="0" smtClean="0">
                <a:solidFill>
                  <a:schemeClr val="accent2"/>
                </a:solidFill>
                <a:latin typeface="+mj-lt"/>
                <a:ea typeface="+mj-ea"/>
                <a:cs typeface="+mj-cs"/>
              </a:rPr>
              <a:t>Collaboration</a:t>
            </a:r>
            <a:endParaRPr lang="en-US" sz="2000" b="1" u="sng" dirty="0">
              <a:solidFill>
                <a:schemeClr val="accent2"/>
              </a:solidFill>
              <a:latin typeface="+mj-lt"/>
              <a:ea typeface="+mj-ea"/>
              <a:cs typeface="+mj-cs"/>
            </a:endParaRPr>
          </a:p>
        </p:txBody>
      </p:sp>
      <p:sp>
        <p:nvSpPr>
          <p:cNvPr id="13" name="Rectangle 12"/>
          <p:cNvSpPr>
            <a:spLocks noChangeArrowheads="1"/>
          </p:cNvSpPr>
          <p:nvPr/>
        </p:nvSpPr>
        <p:spPr bwMode="auto">
          <a:xfrm>
            <a:off x="-381000" y="5543490"/>
            <a:ext cx="3200400" cy="400110"/>
          </a:xfrm>
          <a:prstGeom prst="rect">
            <a:avLst/>
          </a:prstGeom>
          <a:noFill/>
          <a:ln w="9525">
            <a:noFill/>
            <a:miter lim="800000"/>
            <a:headEnd/>
            <a:tailEnd/>
          </a:ln>
        </p:spPr>
        <p:txBody>
          <a:bodyPr>
            <a:spAutoFit/>
          </a:bodyPr>
          <a:lstStyle/>
          <a:p>
            <a:pPr algn="ctr"/>
            <a:r>
              <a:rPr lang="en-US" sz="2000" b="1" u="sng" dirty="0" smtClean="0">
                <a:solidFill>
                  <a:schemeClr val="accent2"/>
                </a:solidFill>
              </a:rPr>
              <a:t>Discoverability</a:t>
            </a:r>
            <a:endParaRPr lang="en-US" sz="2000" b="1" u="sng" dirty="0">
              <a:solidFill>
                <a:schemeClr val="accent2"/>
              </a:solidFill>
            </a:endParaRPr>
          </a:p>
        </p:txBody>
      </p:sp>
      <p:sp>
        <p:nvSpPr>
          <p:cNvPr id="18" name="Right Arrow 17"/>
          <p:cNvSpPr/>
          <p:nvPr/>
        </p:nvSpPr>
        <p:spPr>
          <a:xfrm rot="18626404">
            <a:off x="1738111" y="4646621"/>
            <a:ext cx="810998" cy="736795"/>
          </a:xfrm>
          <a:prstGeom prst="rightArrow">
            <a:avLst>
              <a:gd name="adj1" fmla="val 50000"/>
              <a:gd name="adj2" fmla="val 68204"/>
            </a:avLst>
          </a:prstGeom>
          <a:solidFill>
            <a:schemeClr val="accent3">
              <a:lumMod val="60000"/>
              <a:lumOff val="40000"/>
            </a:schemeClr>
          </a:solidFill>
          <a:ln>
            <a:noFill/>
          </a:ln>
          <a:scene3d>
            <a:camera prst="orthographicFront">
              <a:rot lat="0" lon="0" rev="21299999"/>
            </a:camera>
            <a:lightRig rig="harsh" dir="t">
              <a:rot lat="0" lon="0" rev="2400000"/>
            </a:lightRig>
          </a:scene3d>
          <a:sp3d contourW="12700" prstMaterial="metal">
            <a:bevelT/>
            <a:bevelB/>
            <a:contourClr>
              <a:schemeClr val="bg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9" name="Right Arrow 18"/>
          <p:cNvSpPr/>
          <p:nvPr/>
        </p:nvSpPr>
        <p:spPr>
          <a:xfrm rot="7871466">
            <a:off x="6539577" y="1017564"/>
            <a:ext cx="810998" cy="736795"/>
          </a:xfrm>
          <a:prstGeom prst="rightArrow">
            <a:avLst>
              <a:gd name="adj1" fmla="val 50000"/>
              <a:gd name="adj2" fmla="val 68204"/>
            </a:avLst>
          </a:prstGeom>
          <a:solidFill>
            <a:schemeClr val="accent3">
              <a:lumMod val="60000"/>
              <a:lumOff val="40000"/>
            </a:schemeClr>
          </a:solidFill>
          <a:ln>
            <a:noFill/>
          </a:ln>
          <a:scene3d>
            <a:camera prst="orthographicFront">
              <a:rot lat="0" lon="0" rev="21299999"/>
            </a:camera>
            <a:lightRig rig="harsh" dir="t">
              <a:rot lat="0" lon="0" rev="2400000"/>
            </a:lightRig>
          </a:scene3d>
          <a:sp3d contourW="12700" prstMaterial="metal">
            <a:bevelT/>
            <a:bevelB/>
            <a:contourClr>
              <a:schemeClr val="bg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0" name="Title 1"/>
          <p:cNvSpPr txBox="1">
            <a:spLocks/>
          </p:cNvSpPr>
          <p:nvPr/>
        </p:nvSpPr>
        <p:spPr>
          <a:xfrm>
            <a:off x="0" y="0"/>
            <a:ext cx="2743200" cy="1295400"/>
          </a:xfrm>
          <a:prstGeom prst="rect">
            <a:avLst/>
          </a:prstGeom>
        </p:spPr>
        <p:txBody>
          <a:bodyPr/>
          <a:lstStyle/>
          <a:p>
            <a:pPr fontAlgn="auto">
              <a:spcAft>
                <a:spcPts val="0"/>
              </a:spcAft>
              <a:defRPr/>
            </a:pPr>
            <a:r>
              <a:rPr lang="en-US" sz="2400" b="1" i="1" dirty="0">
                <a:solidFill>
                  <a:schemeClr val="accent2"/>
                </a:solidFill>
                <a:latin typeface="+mj-lt"/>
                <a:ea typeface="+mj-ea"/>
                <a:cs typeface="+mj-cs"/>
              </a:rPr>
              <a:t>The Scholarly Communication Lifecycle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0-#ppt_h/2"/>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build="allAtOnce"/>
      <p:bldP spid="13" grpId="0" build="allAtOnce"/>
      <p:bldP spid="2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www.tagish.co.uk/images/tagishltd/stockimages/SP005471.jpg"/>
          <p:cNvPicPr>
            <a:picLocks noChangeAspect="1" noChangeArrowheads="1"/>
          </p:cNvPicPr>
          <p:nvPr/>
        </p:nvPicPr>
        <p:blipFill>
          <a:blip r:embed="rId2" cstate="print"/>
          <a:srcRect/>
          <a:stretch>
            <a:fillRect/>
          </a:stretch>
        </p:blipFill>
        <p:spPr bwMode="auto">
          <a:xfrm>
            <a:off x="0" y="-762000"/>
            <a:ext cx="9144000" cy="9144000"/>
          </a:xfrm>
          <a:prstGeom prst="rect">
            <a:avLst/>
          </a:prstGeom>
          <a:noFill/>
        </p:spPr>
      </p:pic>
      <p:sp>
        <p:nvSpPr>
          <p:cNvPr id="2" name="Title 1"/>
          <p:cNvSpPr>
            <a:spLocks noGrp="1"/>
          </p:cNvSpPr>
          <p:nvPr>
            <p:ph type="title"/>
          </p:nvPr>
        </p:nvSpPr>
        <p:spPr>
          <a:xfrm>
            <a:off x="4876800" y="0"/>
            <a:ext cx="4876800" cy="1828800"/>
          </a:xfrm>
        </p:spPr>
        <p:txBody>
          <a:bodyPr/>
          <a:lstStyle/>
          <a:p>
            <a:pPr lvl="0"/>
            <a:r>
              <a:rPr lang="en-US" sz="5400" dirty="0" smtClean="0"/>
              <a:t>Integration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762000"/>
          </a:xfrm>
        </p:spPr>
        <p:txBody>
          <a:bodyPr/>
          <a:lstStyle/>
          <a:p>
            <a:pPr>
              <a:defRPr/>
            </a:pPr>
            <a:r>
              <a:rPr lang="en-US" dirty="0" smtClean="0"/>
              <a:t>Facilitating the move </a:t>
            </a:r>
            <a:r>
              <a:rPr lang="en-US" u="sng" dirty="0" smtClean="0"/>
              <a:t>from</a:t>
            </a:r>
            <a:r>
              <a:rPr lang="en-US" dirty="0" smtClean="0"/>
              <a:t> static summaries </a:t>
            </a:r>
            <a:br>
              <a:rPr lang="en-US" dirty="0" smtClean="0"/>
            </a:br>
            <a:r>
              <a:rPr lang="en-US" u="sng" dirty="0" smtClean="0"/>
              <a:t>to</a:t>
            </a:r>
            <a:r>
              <a:rPr lang="en-US" dirty="0" smtClean="0"/>
              <a:t> rich information vehicles</a:t>
            </a:r>
            <a:endParaRPr lang="en-US" dirty="0"/>
          </a:p>
        </p:txBody>
      </p:sp>
      <p:pic>
        <p:nvPicPr>
          <p:cNvPr id="3" name="Content Placeholder 11" descr="ICEBERG.jpg"/>
          <p:cNvPicPr>
            <a:picLocks noChangeAspect="1"/>
          </p:cNvPicPr>
          <p:nvPr/>
        </p:nvPicPr>
        <p:blipFill>
          <a:blip r:embed="rId2" cstate="print"/>
          <a:srcRect/>
          <a:stretch>
            <a:fillRect/>
          </a:stretch>
        </p:blipFill>
        <p:spPr bwMode="auto">
          <a:xfrm>
            <a:off x="342900" y="1646238"/>
            <a:ext cx="3325813" cy="4449762"/>
          </a:xfrm>
          <a:prstGeom prst="rect">
            <a:avLst/>
          </a:prstGeom>
          <a:noFill/>
          <a:ln w="9525">
            <a:noFill/>
            <a:miter lim="800000"/>
            <a:headEnd/>
            <a:tailEnd/>
          </a:ln>
        </p:spPr>
      </p:pic>
      <p:pic>
        <p:nvPicPr>
          <p:cNvPr id="32772" name="Picture 4" descr="ICEBERG_cropped.jpg"/>
          <p:cNvPicPr>
            <a:picLocks noChangeAspect="1"/>
          </p:cNvPicPr>
          <p:nvPr/>
        </p:nvPicPr>
        <p:blipFill>
          <a:blip r:embed="rId3" cstate="print"/>
          <a:srcRect/>
          <a:stretch>
            <a:fillRect/>
          </a:stretch>
        </p:blipFill>
        <p:spPr bwMode="auto">
          <a:xfrm>
            <a:off x="355600" y="1644650"/>
            <a:ext cx="3321050" cy="1555750"/>
          </a:xfrm>
          <a:prstGeom prst="rect">
            <a:avLst/>
          </a:prstGeom>
          <a:noFill/>
          <a:ln w="9525">
            <a:noFill/>
            <a:miter lim="800000"/>
            <a:headEnd/>
            <a:tailEnd/>
          </a:ln>
        </p:spPr>
      </p:pic>
      <p:pic>
        <p:nvPicPr>
          <p:cNvPr id="8" name="Content Placeholder 7" descr="Research Process Activities.png"/>
          <p:cNvPicPr>
            <a:picLocks noGrp="1"/>
          </p:cNvPicPr>
          <p:nvPr>
            <p:ph sz="half" idx="2"/>
          </p:nvPr>
        </p:nvPicPr>
        <p:blipFill>
          <a:blip r:embed="rId4" cstate="print"/>
          <a:srcRect/>
          <a:stretch>
            <a:fillRect/>
          </a:stretch>
        </p:blipFill>
        <p:spPr>
          <a:xfrm>
            <a:off x="4114800" y="3200400"/>
            <a:ext cx="4648200" cy="2895600"/>
          </a:xfrm>
        </p:spPr>
      </p:pic>
      <p:sp>
        <p:nvSpPr>
          <p:cNvPr id="32774" name="Content Placeholder 8"/>
          <p:cNvSpPr>
            <a:spLocks noGrp="1"/>
          </p:cNvSpPr>
          <p:nvPr>
            <p:ph sz="quarter" idx="4294967295"/>
          </p:nvPr>
        </p:nvSpPr>
        <p:spPr>
          <a:xfrm>
            <a:off x="3886200" y="1524000"/>
            <a:ext cx="5181600" cy="1600200"/>
          </a:xfrm>
        </p:spPr>
        <p:txBody>
          <a:bodyPr/>
          <a:lstStyle/>
          <a:p>
            <a:r>
              <a:rPr lang="en-US" sz="2000" dirty="0" smtClean="0"/>
              <a:t>Pace of science is picking up…rapidly</a:t>
            </a:r>
          </a:p>
          <a:p>
            <a:r>
              <a:rPr lang="en-US" sz="2000" dirty="0" smtClean="0"/>
              <a:t>The status quo is being challenged and researchers are demanding more</a:t>
            </a:r>
          </a:p>
          <a:p>
            <a:r>
              <a:rPr lang="en-US" sz="2000" dirty="0" smtClean="0"/>
              <a:t>Why can’t a research report offer more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5"/>
          <p:cNvSpPr>
            <a:spLocks noGrp="1"/>
          </p:cNvSpPr>
          <p:nvPr>
            <p:ph sz="half" idx="1"/>
          </p:nvPr>
        </p:nvSpPr>
        <p:spPr>
          <a:xfrm>
            <a:off x="304800" y="1066800"/>
            <a:ext cx="4648200" cy="5334000"/>
          </a:xfrm>
        </p:spPr>
        <p:txBody>
          <a:bodyPr/>
          <a:lstStyle/>
          <a:p>
            <a:pPr>
              <a:buFont typeface="Arial" pitchFamily="34" charset="0"/>
              <a:buNone/>
            </a:pPr>
            <a:r>
              <a:rPr lang="en-US" sz="2400" b="1" i="1" smtClean="0"/>
              <a:t>Imagine…</a:t>
            </a:r>
          </a:p>
          <a:p>
            <a:r>
              <a:rPr lang="en-US" sz="1800" smtClean="0"/>
              <a:t>Live research reports that had multiple end-user ‘views’ and which could dynamically tailor their presentation to each user</a:t>
            </a:r>
          </a:p>
          <a:p>
            <a:r>
              <a:rPr lang="en-US" sz="1800" smtClean="0"/>
              <a:t>An authoring environment that absorbs and encapsulates research workflows and outputs from the lab experiments</a:t>
            </a:r>
          </a:p>
          <a:p>
            <a:r>
              <a:rPr lang="en-US" sz="1800" smtClean="0"/>
              <a:t>A report that can be dropped into an electronic lab workbench in order to reconstitute an entire experiment</a:t>
            </a:r>
          </a:p>
          <a:p>
            <a:r>
              <a:rPr lang="en-US" sz="1800" smtClean="0"/>
              <a:t>A researcher working with multiple reports on a Surface and having the ability to mash up data and workflows across experiments </a:t>
            </a:r>
          </a:p>
          <a:p>
            <a:r>
              <a:rPr lang="en-US" sz="1800" smtClean="0"/>
              <a:t>The ability to apply new analyses and visualizations and to perform new </a:t>
            </a:r>
            <a:r>
              <a:rPr lang="en-US" sz="1800" i="1" smtClean="0"/>
              <a:t>in silico</a:t>
            </a:r>
            <a:r>
              <a:rPr lang="en-US" sz="1800" smtClean="0"/>
              <a:t> experiments</a:t>
            </a:r>
          </a:p>
        </p:txBody>
      </p:sp>
      <p:sp>
        <p:nvSpPr>
          <p:cNvPr id="5" name="Title 4"/>
          <p:cNvSpPr>
            <a:spLocks noGrp="1"/>
          </p:cNvSpPr>
          <p:nvPr>
            <p:ph type="title"/>
          </p:nvPr>
        </p:nvSpPr>
        <p:spPr/>
        <p:txBody>
          <a:bodyPr/>
          <a:lstStyle/>
          <a:p>
            <a:pPr>
              <a:defRPr/>
            </a:pPr>
            <a:r>
              <a:rPr lang="en-US" dirty="0" smtClean="0"/>
              <a:t>Envisioning a New Era of Research Reporting </a:t>
            </a:r>
            <a:endParaRPr lang="en-US" dirty="0"/>
          </a:p>
        </p:txBody>
      </p:sp>
      <p:pic>
        <p:nvPicPr>
          <p:cNvPr id="33796" name="Picture 2" descr="Seismic-Data"/>
          <p:cNvPicPr>
            <a:picLocks noChangeAspect="1" noChangeArrowheads="1"/>
          </p:cNvPicPr>
          <p:nvPr/>
        </p:nvPicPr>
        <p:blipFill>
          <a:blip r:embed="rId2" cstate="print"/>
          <a:srcRect/>
          <a:stretch>
            <a:fillRect/>
          </a:stretch>
        </p:blipFill>
        <p:spPr bwMode="auto">
          <a:xfrm>
            <a:off x="5105400" y="2597150"/>
            <a:ext cx="3575050" cy="2841625"/>
          </a:xfrm>
          <a:prstGeom prst="rect">
            <a:avLst/>
          </a:prstGeom>
          <a:noFill/>
          <a:ln w="9525">
            <a:noFill/>
            <a:miter lim="800000"/>
            <a:headEnd/>
            <a:tailEnd/>
          </a:ln>
        </p:spPr>
      </p:pic>
      <p:grpSp>
        <p:nvGrpSpPr>
          <p:cNvPr id="2" name="Group 5"/>
          <p:cNvGrpSpPr>
            <a:grpSpLocks/>
          </p:cNvGrpSpPr>
          <p:nvPr/>
        </p:nvGrpSpPr>
        <p:grpSpPr bwMode="auto">
          <a:xfrm>
            <a:off x="5867400" y="4267200"/>
            <a:ext cx="3276600" cy="685800"/>
            <a:chOff x="1100" y="1663"/>
            <a:chExt cx="3660" cy="1210"/>
          </a:xfrm>
        </p:grpSpPr>
        <p:pic>
          <p:nvPicPr>
            <p:cNvPr id="33809" name="Picture 6" descr="gold callout 2"/>
            <p:cNvPicPr>
              <a:picLocks noChangeAspect="1" noChangeArrowheads="1"/>
            </p:cNvPicPr>
            <p:nvPr/>
          </p:nvPicPr>
          <p:blipFill>
            <a:blip r:embed="rId3" cstate="print"/>
            <a:srcRect/>
            <a:stretch>
              <a:fillRect/>
            </a:stretch>
          </p:blipFill>
          <p:spPr bwMode="auto">
            <a:xfrm>
              <a:off x="1100" y="1663"/>
              <a:ext cx="3660" cy="1210"/>
            </a:xfrm>
            <a:prstGeom prst="rect">
              <a:avLst/>
            </a:prstGeom>
            <a:noFill/>
            <a:ln w="9525">
              <a:noFill/>
              <a:miter lim="800000"/>
              <a:headEnd/>
              <a:tailEnd/>
            </a:ln>
          </p:spPr>
        </p:pic>
        <p:sp>
          <p:nvSpPr>
            <p:cNvPr id="23" name="Rectangle 7"/>
            <p:cNvSpPr>
              <a:spLocks noChangeArrowheads="1"/>
            </p:cNvSpPr>
            <p:nvPr/>
          </p:nvSpPr>
          <p:spPr bwMode="auto">
            <a:xfrm>
              <a:off x="3122" y="1797"/>
              <a:ext cx="1383" cy="944"/>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Dynamic</a:t>
              </a:r>
              <a:br>
                <a:rPr lang="en-US" dirty="0">
                  <a:solidFill>
                    <a:srgbClr val="000000"/>
                  </a:solidFill>
                  <a:latin typeface="Segoe Semibold" pitchFamily="34" charset="0"/>
                  <a:cs typeface="+mn-cs"/>
                </a:rPr>
              </a:br>
              <a:r>
                <a:rPr lang="en-US" dirty="0">
                  <a:solidFill>
                    <a:srgbClr val="000000"/>
                  </a:solidFill>
                  <a:latin typeface="Segoe Semibold" pitchFamily="34" charset="0"/>
                  <a:cs typeface="+mn-cs"/>
                </a:rPr>
                <a:t>Documents</a:t>
              </a:r>
            </a:p>
          </p:txBody>
        </p:sp>
      </p:grpSp>
      <p:grpSp>
        <p:nvGrpSpPr>
          <p:cNvPr id="3" name="Group 11"/>
          <p:cNvGrpSpPr>
            <a:grpSpLocks/>
          </p:cNvGrpSpPr>
          <p:nvPr/>
        </p:nvGrpSpPr>
        <p:grpSpPr bwMode="auto">
          <a:xfrm>
            <a:off x="6172200" y="5029200"/>
            <a:ext cx="2703513" cy="685800"/>
            <a:chOff x="952" y="4320"/>
            <a:chExt cx="2024" cy="912"/>
          </a:xfrm>
        </p:grpSpPr>
        <p:pic>
          <p:nvPicPr>
            <p:cNvPr id="33807" name="Picture 12" descr="gold callout 3"/>
            <p:cNvPicPr>
              <a:picLocks noChangeAspect="1" noChangeArrowheads="1"/>
            </p:cNvPicPr>
            <p:nvPr/>
          </p:nvPicPr>
          <p:blipFill>
            <a:blip r:embed="rId4" cstate="print"/>
            <a:srcRect/>
            <a:stretch>
              <a:fillRect/>
            </a:stretch>
          </p:blipFill>
          <p:spPr bwMode="auto">
            <a:xfrm flipV="1">
              <a:off x="952" y="4320"/>
              <a:ext cx="2024" cy="912"/>
            </a:xfrm>
            <a:prstGeom prst="rect">
              <a:avLst/>
            </a:prstGeom>
            <a:noFill/>
            <a:ln w="9525">
              <a:noFill/>
              <a:miter lim="800000"/>
              <a:headEnd/>
              <a:tailEnd/>
            </a:ln>
          </p:spPr>
        </p:pic>
        <p:sp>
          <p:nvSpPr>
            <p:cNvPr id="26" name="Rectangle 13"/>
            <p:cNvSpPr>
              <a:spLocks noChangeArrowheads="1"/>
            </p:cNvSpPr>
            <p:nvPr/>
          </p:nvSpPr>
          <p:spPr bwMode="auto">
            <a:xfrm>
              <a:off x="1320" y="4666"/>
              <a:ext cx="1488" cy="338"/>
            </a:xfrm>
            <a:prstGeom prst="rect">
              <a:avLst/>
            </a:prstGeom>
            <a:noFill/>
            <a:ln w="9525" algn="ctr">
              <a:noFill/>
              <a:miter lim="800000"/>
              <a:headEnd/>
              <a:tailEnd/>
            </a:ln>
            <a:effectLst/>
          </p:spPr>
          <p:txBody>
            <a:bodyPr anchor="ctr">
              <a:spAutoFit/>
            </a:bodyPr>
            <a:lstStyle/>
            <a:p>
              <a:pPr algn="ctr">
                <a:lnSpc>
                  <a:spcPct val="80000"/>
                </a:lnSpc>
                <a:defRPr/>
              </a:pPr>
              <a:r>
                <a:rPr lang="en-US" dirty="0">
                  <a:solidFill>
                    <a:srgbClr val="000000"/>
                  </a:solidFill>
                  <a:latin typeface="Segoe Semibold" pitchFamily="34" charset="0"/>
                  <a:cs typeface="+mn-cs"/>
                </a:rPr>
                <a:t>Reputation</a:t>
              </a:r>
            </a:p>
            <a:p>
              <a:pPr algn="ctr">
                <a:lnSpc>
                  <a:spcPct val="80000"/>
                </a:lnSpc>
                <a:defRPr/>
              </a:pPr>
              <a:r>
                <a:rPr lang="en-US" dirty="0">
                  <a:solidFill>
                    <a:srgbClr val="000000"/>
                  </a:solidFill>
                  <a:latin typeface="Segoe Semibold" pitchFamily="34" charset="0"/>
                  <a:cs typeface="+mn-cs"/>
                </a:rPr>
                <a:t>&amp; Influence</a:t>
              </a:r>
            </a:p>
          </p:txBody>
        </p:sp>
      </p:grpSp>
      <p:pic>
        <p:nvPicPr>
          <p:cNvPr id="30" name="Picture 12" descr="gold callout 3"/>
          <p:cNvPicPr>
            <a:picLocks noChangeAspect="1" noChangeArrowheads="1"/>
          </p:cNvPicPr>
          <p:nvPr/>
        </p:nvPicPr>
        <p:blipFill>
          <a:blip r:embed="rId5" cstate="print"/>
          <a:srcRect/>
          <a:stretch>
            <a:fillRect/>
          </a:stretch>
        </p:blipFill>
        <p:spPr bwMode="auto">
          <a:xfrm>
            <a:off x="5983288" y="2057400"/>
            <a:ext cx="2398712" cy="838200"/>
          </a:xfrm>
          <a:prstGeom prst="rect">
            <a:avLst/>
          </a:prstGeom>
          <a:noFill/>
          <a:ln w="9525">
            <a:noFill/>
            <a:miter lim="800000"/>
            <a:headEnd/>
            <a:tailEnd/>
          </a:ln>
        </p:spPr>
      </p:pic>
      <p:sp>
        <p:nvSpPr>
          <p:cNvPr id="31" name="Rectangle 13"/>
          <p:cNvSpPr>
            <a:spLocks noChangeArrowheads="1"/>
          </p:cNvSpPr>
          <p:nvPr/>
        </p:nvSpPr>
        <p:spPr bwMode="auto">
          <a:xfrm>
            <a:off x="6059488" y="2209800"/>
            <a:ext cx="1987550" cy="534988"/>
          </a:xfrm>
          <a:prstGeom prst="rect">
            <a:avLst/>
          </a:prstGeom>
          <a:noFill/>
          <a:ln w="9525" algn="ctr">
            <a:noFill/>
            <a:miter lim="800000"/>
            <a:headEnd/>
            <a:tailEnd/>
          </a:ln>
          <a:effectLst/>
        </p:spPr>
        <p:txBody>
          <a:bodyPr anchor="ctr">
            <a:spAutoFit/>
          </a:bodyPr>
          <a:lstStyle/>
          <a:p>
            <a:pPr algn="ctr">
              <a:lnSpc>
                <a:spcPct val="80000"/>
              </a:lnSpc>
              <a:defRPr/>
            </a:pPr>
            <a:r>
              <a:rPr lang="en-US" dirty="0">
                <a:solidFill>
                  <a:srgbClr val="000000"/>
                </a:solidFill>
                <a:latin typeface="Segoe Semibold" pitchFamily="34" charset="0"/>
                <a:cs typeface="+mn-cs"/>
              </a:rPr>
              <a:t>Reproducible </a:t>
            </a:r>
          </a:p>
          <a:p>
            <a:pPr algn="ctr">
              <a:lnSpc>
                <a:spcPct val="80000"/>
              </a:lnSpc>
              <a:defRPr/>
            </a:pPr>
            <a:r>
              <a:rPr lang="en-US" dirty="0">
                <a:solidFill>
                  <a:srgbClr val="000000"/>
                </a:solidFill>
                <a:latin typeface="Segoe Semibold" pitchFamily="34" charset="0"/>
                <a:cs typeface="+mn-cs"/>
              </a:rPr>
              <a:t>Research</a:t>
            </a:r>
          </a:p>
        </p:txBody>
      </p:sp>
      <p:grpSp>
        <p:nvGrpSpPr>
          <p:cNvPr id="4" name="Group 9"/>
          <p:cNvGrpSpPr>
            <a:grpSpLocks/>
          </p:cNvGrpSpPr>
          <p:nvPr/>
        </p:nvGrpSpPr>
        <p:grpSpPr bwMode="auto">
          <a:xfrm>
            <a:off x="4343400" y="3124200"/>
            <a:ext cx="2324100" cy="838200"/>
            <a:chOff x="1600" y="664"/>
            <a:chExt cx="1848" cy="912"/>
          </a:xfrm>
        </p:grpSpPr>
        <p:pic>
          <p:nvPicPr>
            <p:cNvPr id="33805" name="Picture 10" descr="gold callout 3"/>
            <p:cNvPicPr>
              <a:picLocks noChangeAspect="1" noChangeArrowheads="1"/>
            </p:cNvPicPr>
            <p:nvPr/>
          </p:nvPicPr>
          <p:blipFill>
            <a:blip r:embed="rId4" cstate="print"/>
            <a:srcRect/>
            <a:stretch>
              <a:fillRect/>
            </a:stretch>
          </p:blipFill>
          <p:spPr bwMode="auto">
            <a:xfrm flipH="1">
              <a:off x="1600" y="664"/>
              <a:ext cx="1848" cy="912"/>
            </a:xfrm>
            <a:prstGeom prst="rect">
              <a:avLst/>
            </a:prstGeom>
            <a:noFill/>
            <a:ln w="9525">
              <a:noFill/>
              <a:miter lim="800000"/>
              <a:headEnd/>
              <a:tailEnd/>
            </a:ln>
          </p:spPr>
        </p:pic>
        <p:sp>
          <p:nvSpPr>
            <p:cNvPr id="34" name="Rectangle 11"/>
            <p:cNvSpPr>
              <a:spLocks noChangeArrowheads="1"/>
            </p:cNvSpPr>
            <p:nvPr/>
          </p:nvSpPr>
          <p:spPr bwMode="auto">
            <a:xfrm flipH="1">
              <a:off x="2024" y="990"/>
              <a:ext cx="827" cy="337"/>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Interactive </a:t>
              </a:r>
              <a:br>
                <a:rPr lang="en-US" dirty="0">
                  <a:solidFill>
                    <a:srgbClr val="000000"/>
                  </a:solidFill>
                  <a:latin typeface="Segoe Semibold" pitchFamily="34" charset="0"/>
                  <a:cs typeface="+mn-cs"/>
                </a:rPr>
              </a:br>
              <a:r>
                <a:rPr lang="en-US" dirty="0">
                  <a:solidFill>
                    <a:srgbClr val="000000"/>
                  </a:solidFill>
                  <a:latin typeface="Segoe Semibold" pitchFamily="34" charset="0"/>
                  <a:cs typeface="+mn-cs"/>
                </a:rPr>
                <a:t>Data</a:t>
              </a:r>
            </a:p>
          </p:txBody>
        </p:sp>
      </p:grpSp>
      <p:grpSp>
        <p:nvGrpSpPr>
          <p:cNvPr id="6" name="Group 5"/>
          <p:cNvGrpSpPr>
            <a:grpSpLocks/>
          </p:cNvGrpSpPr>
          <p:nvPr/>
        </p:nvGrpSpPr>
        <p:grpSpPr bwMode="auto">
          <a:xfrm>
            <a:off x="6845300" y="2997200"/>
            <a:ext cx="2374900" cy="812800"/>
            <a:chOff x="3608" y="720"/>
            <a:chExt cx="1718" cy="912"/>
          </a:xfrm>
        </p:grpSpPr>
        <p:pic>
          <p:nvPicPr>
            <p:cNvPr id="33803" name="Picture 6" descr="gold callout 3"/>
            <p:cNvPicPr>
              <a:picLocks noChangeAspect="1" noChangeArrowheads="1"/>
            </p:cNvPicPr>
            <p:nvPr/>
          </p:nvPicPr>
          <p:blipFill>
            <a:blip r:embed="rId4" cstate="print"/>
            <a:srcRect/>
            <a:stretch>
              <a:fillRect/>
            </a:stretch>
          </p:blipFill>
          <p:spPr bwMode="auto">
            <a:xfrm>
              <a:off x="3608" y="720"/>
              <a:ext cx="1718" cy="912"/>
            </a:xfrm>
            <a:prstGeom prst="rect">
              <a:avLst/>
            </a:prstGeom>
            <a:noFill/>
            <a:ln w="9525">
              <a:noFill/>
              <a:miter lim="800000"/>
              <a:headEnd/>
              <a:tailEnd/>
            </a:ln>
          </p:spPr>
        </p:pic>
        <p:sp>
          <p:nvSpPr>
            <p:cNvPr id="37" name="Rectangle 7"/>
            <p:cNvSpPr>
              <a:spLocks noChangeArrowheads="1"/>
            </p:cNvSpPr>
            <p:nvPr/>
          </p:nvSpPr>
          <p:spPr bwMode="auto">
            <a:xfrm>
              <a:off x="4113" y="1055"/>
              <a:ext cx="904" cy="242"/>
            </a:xfrm>
            <a:prstGeom prst="rect">
              <a:avLst/>
            </a:prstGeom>
            <a:noFill/>
            <a:ln w="9525" algn="ctr">
              <a:noFill/>
              <a:miter lim="800000"/>
              <a:headEnd/>
              <a:tailEnd/>
            </a:ln>
            <a:effectLst/>
          </p:spPr>
          <p:txBody>
            <a:bodyPr wrap="none" anchor="ctr">
              <a:spAutoFit/>
            </a:bodyPr>
            <a:lstStyle/>
            <a:p>
              <a:pPr algn="ctr">
                <a:lnSpc>
                  <a:spcPct val="80000"/>
                </a:lnSpc>
                <a:defRPr/>
              </a:pPr>
              <a:r>
                <a:rPr lang="en-US" dirty="0">
                  <a:solidFill>
                    <a:srgbClr val="000000"/>
                  </a:solidFill>
                  <a:latin typeface="Segoe Semibold" pitchFamily="34" charset="0"/>
                  <a:cs typeface="+mn-cs"/>
                </a:rPr>
                <a:t>Collaboration</a:t>
              </a:r>
              <a:endParaRPr lang="en-US" sz="2400" dirty="0">
                <a:solidFill>
                  <a:srgbClr val="000000"/>
                </a:solidFill>
                <a:latin typeface="Segoe Semibold" pitchFamily="34" charset="0"/>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6629400" cy="5181600"/>
          </a:xfrm>
        </p:spPr>
        <p:txBody>
          <a:bodyPr>
            <a:noAutofit/>
          </a:bodyPr>
          <a:lstStyle/>
          <a:p>
            <a:pPr>
              <a:buNone/>
            </a:pPr>
            <a:r>
              <a:rPr lang="en-US" sz="1800" b="1" dirty="0" smtClean="0">
                <a:hlinkClick r:id="rId2"/>
              </a:rPr>
              <a:t>Elsevier's Article of the Future Competition</a:t>
            </a:r>
            <a:endParaRPr lang="en-US" sz="1800" b="1" dirty="0" smtClean="0"/>
          </a:p>
          <a:p>
            <a:pPr>
              <a:buNone/>
            </a:pPr>
            <a:r>
              <a:rPr lang="en-US" sz="1600" dirty="0" smtClean="0"/>
              <a:t>	</a:t>
            </a:r>
            <a:r>
              <a:rPr lang="en-US" sz="1400" dirty="0" smtClean="0"/>
              <a:t>Grand Challenge &amp; Article </a:t>
            </a:r>
            <a:r>
              <a:rPr lang="en-US" sz="1400" dirty="0" smtClean="0"/>
              <a:t>of the Future </a:t>
            </a:r>
            <a:r>
              <a:rPr lang="en-US" sz="1400" dirty="0" smtClean="0"/>
              <a:t>contest -- </a:t>
            </a:r>
            <a:r>
              <a:rPr lang="en-US" sz="1400" dirty="0" smtClean="0"/>
              <a:t>ongoing collaboration between Elsevier and the scientific community to redefine how a scientific article is presented </a:t>
            </a:r>
            <a:r>
              <a:rPr lang="en-US" sz="1400" dirty="0" smtClean="0"/>
              <a:t>online.</a:t>
            </a:r>
            <a:endParaRPr lang="en-US" sz="1600" dirty="0" smtClean="0"/>
          </a:p>
          <a:p>
            <a:pPr>
              <a:buNone/>
            </a:pPr>
            <a:r>
              <a:rPr lang="en-US" sz="1800" b="1" dirty="0" smtClean="0">
                <a:hlinkClick r:id="rId3"/>
              </a:rPr>
              <a:t>PLoS Currents: Influenza </a:t>
            </a:r>
            <a:endParaRPr lang="en-US" sz="1800" b="1" dirty="0" smtClean="0"/>
          </a:p>
          <a:p>
            <a:pPr>
              <a:buNone/>
            </a:pPr>
            <a:r>
              <a:rPr lang="en-US" sz="1400" dirty="0" smtClean="0"/>
              <a:t>	In conjunction with NIH &amp; Google </a:t>
            </a:r>
            <a:r>
              <a:rPr lang="en-US" sz="1400" dirty="0" err="1" smtClean="0"/>
              <a:t>Knol</a:t>
            </a:r>
            <a:r>
              <a:rPr lang="en-US" sz="1400" dirty="0" smtClean="0"/>
              <a:t> – a rapid </a:t>
            </a:r>
            <a:r>
              <a:rPr lang="en-US" sz="1400" dirty="0" smtClean="0"/>
              <a:t>r</a:t>
            </a:r>
            <a:r>
              <a:rPr lang="en-US" sz="1400" dirty="0" smtClean="0"/>
              <a:t>esearch note service, e</a:t>
            </a:r>
            <a:r>
              <a:rPr lang="en-US" sz="1400" dirty="0" smtClean="0"/>
              <a:t>nable </a:t>
            </a:r>
            <a:r>
              <a:rPr lang="en-US" sz="1400" dirty="0" smtClean="0"/>
              <a:t>this exchange by providing an open-access online resource for immediate, open communication and discussion of new scientific data, analyses, and ideas in the field of influenza. All content is moderated by an expert group of influenza researchers, but in the interest of timeliness, does not undergo in-depth peer </a:t>
            </a:r>
            <a:r>
              <a:rPr lang="en-US" sz="1400" dirty="0" smtClean="0"/>
              <a:t>review. </a:t>
            </a:r>
            <a:endParaRPr lang="en-US" sz="1400" dirty="0" smtClean="0"/>
          </a:p>
          <a:p>
            <a:pPr>
              <a:buNone/>
            </a:pPr>
            <a:r>
              <a:rPr lang="en-US" sz="1800" b="1" dirty="0" smtClean="0">
                <a:hlinkClick r:id="rId4"/>
              </a:rPr>
              <a:t>Nature </a:t>
            </a:r>
            <a:r>
              <a:rPr lang="en-US" sz="1800" b="1" dirty="0" err="1" smtClean="0">
                <a:hlinkClick r:id="rId4"/>
              </a:rPr>
              <a:t>Preceedings</a:t>
            </a:r>
            <a:r>
              <a:rPr lang="en-US" sz="1800" b="1" dirty="0" smtClean="0">
                <a:hlinkClick r:id="rId4"/>
              </a:rPr>
              <a:t> </a:t>
            </a:r>
            <a:endParaRPr lang="en-US" sz="1800" dirty="0" smtClean="0"/>
          </a:p>
          <a:p>
            <a:pPr>
              <a:buNone/>
            </a:pPr>
            <a:r>
              <a:rPr lang="en-US" sz="1400" dirty="0" smtClean="0"/>
              <a:t>	Connects </a:t>
            </a:r>
            <a:r>
              <a:rPr lang="en-US" sz="1400" dirty="0" smtClean="0"/>
              <a:t>thousands of researchers and provides a platform for sharing new and preliminary findings with colleagues on a global </a:t>
            </a:r>
            <a:r>
              <a:rPr lang="en-US" sz="1400" dirty="0" smtClean="0"/>
              <a:t>scale – via pre-print </a:t>
            </a:r>
            <a:r>
              <a:rPr lang="en-US" sz="1400" dirty="0" smtClean="0"/>
              <a:t>manuscripts, posters and </a:t>
            </a:r>
            <a:r>
              <a:rPr lang="en-US" sz="1400" dirty="0" smtClean="0"/>
              <a:t>presentations.  Claim </a:t>
            </a:r>
            <a:r>
              <a:rPr lang="en-US" sz="1400" dirty="0" smtClean="0"/>
              <a:t>priority and receive feedback on your findings prior to formal publication. </a:t>
            </a:r>
            <a:endParaRPr lang="en-US" sz="1400" dirty="0" smtClean="0"/>
          </a:p>
          <a:p>
            <a:pPr>
              <a:buNone/>
            </a:pPr>
            <a:r>
              <a:rPr lang="en-US" sz="1800" b="1" dirty="0" smtClean="0">
                <a:hlinkClick r:id="rId5"/>
              </a:rPr>
              <a:t>Google </a:t>
            </a:r>
            <a:r>
              <a:rPr lang="en-US" sz="1800" b="1" dirty="0" smtClean="0">
                <a:hlinkClick r:id="rId5"/>
              </a:rPr>
              <a:t>Wave</a:t>
            </a:r>
            <a:endParaRPr lang="en-US" sz="1800" b="1" dirty="0" smtClean="0"/>
          </a:p>
          <a:p>
            <a:pPr>
              <a:buNone/>
            </a:pPr>
            <a:r>
              <a:rPr lang="en-US" sz="1600" dirty="0" smtClean="0"/>
              <a:t>	</a:t>
            </a:r>
            <a:r>
              <a:rPr lang="en-US" sz="1400" dirty="0" smtClean="0"/>
              <a:t>Concurrent </a:t>
            </a:r>
            <a:r>
              <a:rPr lang="en-US" sz="1400" dirty="0" smtClean="0"/>
              <a:t>rich-text </a:t>
            </a:r>
            <a:r>
              <a:rPr lang="en-US" sz="1400" dirty="0" smtClean="0"/>
              <a:t>editing; Real-time collaboration; Natural </a:t>
            </a:r>
            <a:r>
              <a:rPr lang="en-US" sz="1400" dirty="0" smtClean="0"/>
              <a:t>language </a:t>
            </a:r>
            <a:r>
              <a:rPr lang="en-US" sz="1400" dirty="0" smtClean="0"/>
              <a:t>tools; Extensions with APIs</a:t>
            </a:r>
            <a:endParaRPr lang="en-US" sz="1600" dirty="0" smtClean="0"/>
          </a:p>
          <a:p>
            <a:pPr>
              <a:buNone/>
            </a:pPr>
            <a:r>
              <a:rPr lang="en-US" sz="1800" b="1" dirty="0" smtClean="0">
                <a:hlinkClick r:id="rId6"/>
              </a:rPr>
              <a:t>Mendeley</a:t>
            </a:r>
            <a:r>
              <a:rPr lang="en-US" sz="1800" dirty="0" smtClean="0">
                <a:hlinkClick r:id="rId6"/>
              </a:rPr>
              <a:t> </a:t>
            </a:r>
            <a:r>
              <a:rPr lang="en-US" sz="1800" dirty="0" smtClean="0"/>
              <a:t>(and </a:t>
            </a:r>
            <a:r>
              <a:rPr lang="en-US" sz="1800" dirty="0" smtClean="0">
                <a:hlinkClick r:id="rId7"/>
              </a:rPr>
              <a:t>Papers</a:t>
            </a:r>
            <a:r>
              <a:rPr lang="en-US" sz="1800" dirty="0" smtClean="0"/>
              <a:t>)</a:t>
            </a:r>
          </a:p>
          <a:p>
            <a:pPr>
              <a:buNone/>
            </a:pPr>
            <a:r>
              <a:rPr lang="en-US" sz="1600" dirty="0" smtClean="0"/>
              <a:t>	</a:t>
            </a:r>
            <a:r>
              <a:rPr lang="en-US" sz="1400" dirty="0" smtClean="0"/>
              <a:t>Called “iTunes” for academic papers; around </a:t>
            </a:r>
            <a:r>
              <a:rPr lang="en-US" sz="1400" dirty="0" smtClean="0"/>
              <a:t>60,000 people have already signed up and a staggering 4m scientific papers have been uploaded, doubling every 10 weeks</a:t>
            </a:r>
            <a:endParaRPr lang="en-US" sz="1400" dirty="0"/>
          </a:p>
        </p:txBody>
      </p:sp>
      <p:sp>
        <p:nvSpPr>
          <p:cNvPr id="3" name="Title 2"/>
          <p:cNvSpPr>
            <a:spLocks noGrp="1"/>
          </p:cNvSpPr>
          <p:nvPr>
            <p:ph type="title"/>
          </p:nvPr>
        </p:nvSpPr>
        <p:spPr>
          <a:xfrm>
            <a:off x="228600" y="0"/>
            <a:ext cx="8686800" cy="762000"/>
          </a:xfrm>
        </p:spPr>
        <p:txBody>
          <a:bodyPr/>
          <a:lstStyle/>
          <a:p>
            <a:r>
              <a:rPr lang="en-US" dirty="0" smtClean="0"/>
              <a:t>Recent developments of interest</a:t>
            </a:r>
            <a:endParaRPr lang="en-US" dirty="0"/>
          </a:p>
        </p:txBody>
      </p:sp>
      <p:pic>
        <p:nvPicPr>
          <p:cNvPr id="5122" name="Picture 2" descr="http://www.digimantra.com/blog/wp-content/uploads/2009/08/google_wave_logo.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67600" y="4343400"/>
            <a:ext cx="1066800" cy="1066800"/>
          </a:xfrm>
          <a:prstGeom prst="rect">
            <a:avLst/>
          </a:prstGeom>
          <a:noFill/>
        </p:spPr>
      </p:pic>
      <p:pic>
        <p:nvPicPr>
          <p:cNvPr id="5126" name="Picture 6" descr="PLoS">
            <a:hlinkClick r:id="rId9"/>
          </p:cNvPr>
          <p:cNvPicPr>
            <a:picLocks noChangeAspect="1" noChangeArrowheads="1"/>
          </p:cNvPicPr>
          <p:nvPr/>
        </p:nvPicPr>
        <p:blipFill>
          <a:blip r:embed="rId10" cstate="print"/>
          <a:srcRect/>
          <a:stretch>
            <a:fillRect/>
          </a:stretch>
        </p:blipFill>
        <p:spPr bwMode="auto">
          <a:xfrm>
            <a:off x="7620000" y="2209799"/>
            <a:ext cx="762000" cy="762001"/>
          </a:xfrm>
          <a:prstGeom prst="rect">
            <a:avLst/>
          </a:prstGeom>
          <a:noFill/>
        </p:spPr>
      </p:pic>
      <p:pic>
        <p:nvPicPr>
          <p:cNvPr id="5130" name="Picture 10" descr="Elsevier"/>
          <p:cNvPicPr>
            <a:picLocks noChangeAspect="1" noChangeArrowheads="1"/>
          </p:cNvPicPr>
          <p:nvPr/>
        </p:nvPicPr>
        <p:blipFill>
          <a:blip r:embed="rId11" cstate="print"/>
          <a:srcRect/>
          <a:stretch>
            <a:fillRect/>
          </a:stretch>
        </p:blipFill>
        <p:spPr bwMode="auto">
          <a:xfrm>
            <a:off x="7543800" y="762000"/>
            <a:ext cx="838200" cy="931333"/>
          </a:xfrm>
          <a:prstGeom prst="rect">
            <a:avLst/>
          </a:prstGeom>
          <a:noFill/>
        </p:spPr>
      </p:pic>
      <p:pic>
        <p:nvPicPr>
          <p:cNvPr id="5134" name="Picture 14" descr="Mendeley Logo (lowres) (1 ... "/>
          <p:cNvPicPr>
            <a:picLocks noChangeAspect="1" noChangeArrowheads="1"/>
          </p:cNvPicPr>
          <p:nvPr/>
        </p:nvPicPr>
        <p:blipFill>
          <a:blip r:embed="rId12" cstate="print"/>
          <a:srcRect/>
          <a:stretch>
            <a:fillRect/>
          </a:stretch>
        </p:blipFill>
        <p:spPr bwMode="auto">
          <a:xfrm>
            <a:off x="7532318" y="5334000"/>
            <a:ext cx="1002082" cy="914400"/>
          </a:xfrm>
          <a:prstGeom prst="rect">
            <a:avLst/>
          </a:prstGeom>
          <a:noFill/>
        </p:spPr>
      </p:pic>
      <p:pic>
        <p:nvPicPr>
          <p:cNvPr id="5136" name="Picture 16" descr="http://www.signaling-gateway.org/slices/logo_npg_2.gi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96200" y="3352800"/>
            <a:ext cx="676275" cy="9144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4800600" cy="1143000"/>
          </a:xfrm>
        </p:spPr>
        <p:txBody>
          <a:bodyPr/>
          <a:lstStyle/>
          <a:p>
            <a:pPr lvl="0"/>
            <a:r>
              <a:rPr lang="en-US" sz="5400" dirty="0" smtClean="0"/>
              <a:t>Services</a:t>
            </a:r>
          </a:p>
        </p:txBody>
      </p:sp>
      <p:pic>
        <p:nvPicPr>
          <p:cNvPr id="152580" name="Picture 4" descr="http://www.hillmanb2.com/images/Service%20Bel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8600" y="1905000"/>
            <a:ext cx="4429125" cy="4000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eResearch: </a:t>
            </a:r>
            <a:r>
              <a:rPr lang="en-US" dirty="0" smtClean="0">
                <a:solidFill>
                  <a:schemeClr val="accent6">
                    <a:lumMod val="75000"/>
                  </a:schemeClr>
                </a:solidFill>
              </a:rPr>
              <a:t>data is easily shareable</a:t>
            </a:r>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304800" y="457200"/>
            <a:ext cx="5314699" cy="42942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4820" name="Picture 4"/>
          <p:cNvPicPr>
            <a:picLocks noChangeAspect="1" noChangeArrowheads="1"/>
          </p:cNvPicPr>
          <p:nvPr/>
        </p:nvPicPr>
        <p:blipFill>
          <a:blip r:embed="rId4" cstate="print"/>
          <a:srcRect/>
          <a:stretch>
            <a:fillRect/>
          </a:stretch>
        </p:blipFill>
        <p:spPr bwMode="auto">
          <a:xfrm>
            <a:off x="2122966" y="1751550"/>
            <a:ext cx="5397110" cy="4302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4819" name="Picture 3"/>
          <p:cNvPicPr>
            <a:picLocks noChangeAspect="1" noChangeArrowheads="1"/>
          </p:cNvPicPr>
          <p:nvPr/>
        </p:nvPicPr>
        <p:blipFill>
          <a:blip r:embed="rId5" cstate="print"/>
          <a:srcRect/>
          <a:stretch>
            <a:fillRect/>
          </a:stretch>
        </p:blipFill>
        <p:spPr bwMode="auto">
          <a:xfrm>
            <a:off x="4212246" y="1151908"/>
            <a:ext cx="4559525" cy="36347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270" name="TextBox 6"/>
          <p:cNvSpPr txBox="1">
            <a:spLocks noChangeArrowheads="1"/>
          </p:cNvSpPr>
          <p:nvPr/>
        </p:nvSpPr>
        <p:spPr bwMode="auto">
          <a:xfrm>
            <a:off x="152400" y="5867400"/>
            <a:ext cx="2971800" cy="523875"/>
          </a:xfrm>
          <a:prstGeom prst="rect">
            <a:avLst/>
          </a:prstGeom>
          <a:noFill/>
          <a:ln w="9525">
            <a:noFill/>
            <a:miter lim="800000"/>
            <a:headEnd/>
            <a:tailEnd/>
          </a:ln>
        </p:spPr>
        <p:txBody>
          <a:bodyPr>
            <a:spAutoFit/>
          </a:bodyPr>
          <a:lstStyle/>
          <a:p>
            <a:pPr>
              <a:defRPr/>
            </a:pPr>
            <a:r>
              <a:rPr lang="en-US" sz="1400" dirty="0">
                <a:solidFill>
                  <a:prstClr val="black">
                    <a:lumMod val="50000"/>
                    <a:lumOff val="50000"/>
                  </a:prstClr>
                </a:solidFill>
                <a:latin typeface="Arial" charset="0"/>
                <a:cs typeface="+mn-cs"/>
              </a:rPr>
              <a:t>Sloan Digital Sky Server/</a:t>
            </a:r>
            <a:r>
              <a:rPr lang="en-US" sz="1400" dirty="0" err="1">
                <a:solidFill>
                  <a:prstClr val="black">
                    <a:lumMod val="50000"/>
                    <a:lumOff val="50000"/>
                  </a:prstClr>
                </a:solidFill>
                <a:latin typeface="Arial" charset="0"/>
                <a:cs typeface="+mn-cs"/>
              </a:rPr>
              <a:t>SkyServer</a:t>
            </a:r>
            <a:endParaRPr lang="en-US" sz="1400" b="1" dirty="0">
              <a:solidFill>
                <a:prstClr val="black">
                  <a:lumMod val="50000"/>
                  <a:lumOff val="50000"/>
                </a:prstClr>
              </a:solidFill>
              <a:latin typeface="Arial" charset="0"/>
              <a:cs typeface="+mn-cs"/>
            </a:endParaRPr>
          </a:p>
          <a:p>
            <a:pPr>
              <a:defRPr/>
            </a:pPr>
            <a:r>
              <a:rPr lang="en-US" sz="1400" dirty="0">
                <a:solidFill>
                  <a:prstClr val="black">
                    <a:lumMod val="50000"/>
                    <a:lumOff val="50000"/>
                  </a:prstClr>
                </a:solidFill>
                <a:latin typeface="Arial" charset="0"/>
                <a:cs typeface="+mn-cs"/>
                <a:hlinkClick r:id="rId6"/>
              </a:rPr>
              <a:t>http://cas.sdss.org/dr5/en/</a:t>
            </a:r>
            <a:r>
              <a:rPr lang="en-US" sz="1400" dirty="0">
                <a:solidFill>
                  <a:prstClr val="black">
                    <a:lumMod val="50000"/>
                    <a:lumOff val="50000"/>
                  </a:prstClr>
                </a:solidFill>
                <a:latin typeface="Arial" charset="0"/>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a:t>SkyServer</a:t>
            </a:r>
          </a:p>
        </p:txBody>
      </p:sp>
      <p:sp>
        <p:nvSpPr>
          <p:cNvPr id="1028" name="Rectangle 3"/>
          <p:cNvSpPr>
            <a:spLocks noGrp="1" noChangeArrowheads="1"/>
          </p:cNvSpPr>
          <p:nvPr>
            <p:ph type="body" idx="1"/>
          </p:nvPr>
        </p:nvSpPr>
        <p:spPr>
          <a:xfrm>
            <a:off x="228600" y="990600"/>
            <a:ext cx="8686800" cy="5715000"/>
          </a:xfrm>
        </p:spPr>
        <p:txBody>
          <a:bodyPr/>
          <a:lstStyle/>
          <a:p>
            <a:pPr eaLnBrk="1" hangingPunct="1">
              <a:lnSpc>
                <a:spcPct val="90000"/>
              </a:lnSpc>
              <a:spcBef>
                <a:spcPct val="10000"/>
              </a:spcBef>
            </a:pPr>
            <a:r>
              <a:rPr lang="en-US" sz="2500" b="1" dirty="0" smtClean="0"/>
              <a:t>Sloan Digital Sky Survey: </a:t>
            </a:r>
            <a:r>
              <a:rPr lang="en-US" sz="2500" dirty="0" smtClean="0"/>
              <a:t>Pixels + Objects</a:t>
            </a:r>
          </a:p>
          <a:p>
            <a:pPr eaLnBrk="1" hangingPunct="1">
              <a:lnSpc>
                <a:spcPct val="90000"/>
              </a:lnSpc>
              <a:spcBef>
                <a:spcPct val="10000"/>
              </a:spcBef>
            </a:pPr>
            <a:r>
              <a:rPr lang="en-US" sz="2500" dirty="0" smtClean="0"/>
              <a:t>About 500 attributes per “object”, 300M objects</a:t>
            </a:r>
          </a:p>
          <a:p>
            <a:pPr eaLnBrk="1" hangingPunct="1">
              <a:lnSpc>
                <a:spcPct val="90000"/>
              </a:lnSpc>
              <a:spcBef>
                <a:spcPct val="10000"/>
              </a:spcBef>
            </a:pPr>
            <a:r>
              <a:rPr lang="en-US" sz="2500" dirty="0" smtClean="0"/>
              <a:t>Spectra for 1M objects</a:t>
            </a:r>
          </a:p>
          <a:p>
            <a:pPr eaLnBrk="1" hangingPunct="1">
              <a:lnSpc>
                <a:spcPct val="90000"/>
              </a:lnSpc>
              <a:spcBef>
                <a:spcPct val="10000"/>
              </a:spcBef>
            </a:pPr>
            <a:r>
              <a:rPr lang="en-US" sz="2500" dirty="0" smtClean="0"/>
              <a:t>Currently 3TB+ fully public</a:t>
            </a:r>
          </a:p>
          <a:p>
            <a:pPr eaLnBrk="1" hangingPunct="1">
              <a:lnSpc>
                <a:spcPct val="90000"/>
              </a:lnSpc>
              <a:spcBef>
                <a:spcPct val="10000"/>
              </a:spcBef>
            </a:pPr>
            <a:r>
              <a:rPr lang="en-US" sz="2500" dirty="0" smtClean="0"/>
              <a:t>From 13 institutions (nodes)</a:t>
            </a:r>
          </a:p>
          <a:p>
            <a:pPr eaLnBrk="1" hangingPunct="1">
              <a:lnSpc>
                <a:spcPct val="90000"/>
              </a:lnSpc>
              <a:spcBef>
                <a:spcPct val="10000"/>
              </a:spcBef>
            </a:pPr>
            <a:r>
              <a:rPr lang="en-US" sz="2500" dirty="0" smtClean="0"/>
              <a:t>Prototype eScience lab</a:t>
            </a:r>
          </a:p>
          <a:p>
            <a:pPr lvl="1" eaLnBrk="1" hangingPunct="1">
              <a:lnSpc>
                <a:spcPct val="90000"/>
              </a:lnSpc>
              <a:spcBef>
                <a:spcPct val="10000"/>
              </a:spcBef>
            </a:pPr>
            <a:r>
              <a:rPr lang="en-US" sz="2400" dirty="0" smtClean="0"/>
              <a:t>Moving analysis to the data</a:t>
            </a:r>
          </a:p>
          <a:p>
            <a:pPr lvl="1" eaLnBrk="1" hangingPunct="1">
              <a:lnSpc>
                <a:spcPct val="90000"/>
              </a:lnSpc>
              <a:spcBef>
                <a:spcPct val="10000"/>
              </a:spcBef>
            </a:pPr>
            <a:r>
              <a:rPr lang="en-US" sz="2400" dirty="0" smtClean="0"/>
              <a:t>Fast searches: color, spatial</a:t>
            </a:r>
          </a:p>
          <a:p>
            <a:pPr eaLnBrk="1" hangingPunct="1">
              <a:lnSpc>
                <a:spcPct val="90000"/>
              </a:lnSpc>
              <a:spcBef>
                <a:spcPct val="10000"/>
              </a:spcBef>
            </a:pPr>
            <a:r>
              <a:rPr lang="en-US" sz="2500" dirty="0" smtClean="0"/>
              <a:t>Visual tools</a:t>
            </a:r>
          </a:p>
          <a:p>
            <a:pPr lvl="1" eaLnBrk="1" hangingPunct="1">
              <a:lnSpc>
                <a:spcPct val="90000"/>
              </a:lnSpc>
              <a:spcBef>
                <a:spcPct val="10000"/>
              </a:spcBef>
            </a:pPr>
            <a:r>
              <a:rPr lang="en-US" sz="2400" dirty="0" smtClean="0"/>
              <a:t>Join pixels with objects</a:t>
            </a:r>
          </a:p>
          <a:p>
            <a:pPr lvl="1" eaLnBrk="1" hangingPunct="1">
              <a:lnSpc>
                <a:spcPct val="90000"/>
              </a:lnSpc>
              <a:spcBef>
                <a:spcPct val="10000"/>
              </a:spcBef>
              <a:buFont typeface="Arial" pitchFamily="34" charset="0"/>
              <a:buNone/>
            </a:pPr>
            <a:endParaRPr lang="en-US" sz="2400" dirty="0" smtClean="0">
              <a:hlinkClick r:id="rId4"/>
            </a:endParaRPr>
          </a:p>
          <a:p>
            <a:pPr lvl="1" eaLnBrk="1" hangingPunct="1">
              <a:lnSpc>
                <a:spcPct val="90000"/>
              </a:lnSpc>
              <a:spcBef>
                <a:spcPct val="10000"/>
              </a:spcBef>
              <a:buFont typeface="Arial" pitchFamily="34" charset="0"/>
              <a:buNone/>
            </a:pPr>
            <a:r>
              <a:rPr lang="en-US" sz="2400" dirty="0" smtClean="0">
                <a:hlinkClick r:id="rId4"/>
              </a:rPr>
              <a:t>http://skyserver.sdss.org/</a:t>
            </a:r>
            <a:endParaRPr lang="en-US" sz="2400" dirty="0" smtClean="0"/>
          </a:p>
          <a:p>
            <a:pPr lvl="1" eaLnBrk="1" hangingPunct="1">
              <a:lnSpc>
                <a:spcPct val="90000"/>
              </a:lnSpc>
              <a:spcBef>
                <a:spcPct val="10000"/>
              </a:spcBef>
              <a:buFontTx/>
              <a:buNone/>
            </a:pPr>
            <a:r>
              <a:rPr lang="en-US" sz="2400" dirty="0" smtClean="0">
                <a:hlinkClick r:id="rId5"/>
              </a:rPr>
              <a:t>http://www.skyquery.net/</a:t>
            </a:r>
            <a:r>
              <a:rPr lang="en-US" sz="2400" dirty="0" smtClean="0"/>
              <a:t> </a:t>
            </a:r>
          </a:p>
        </p:txBody>
      </p:sp>
      <p:pic>
        <p:nvPicPr>
          <p:cNvPr id="1029" name="Picture 4" descr="skyserver"/>
          <p:cNvPicPr>
            <a:picLocks noGrp="1" noChangeAspect="1" noChangeArrowheads="1"/>
          </p:cNvPicPr>
          <p:nvPr>
            <p:ph sz="quarter" idx="4294967295"/>
          </p:nvPr>
        </p:nvPicPr>
        <p:blipFill>
          <a:blip r:embed="rId6" cstate="print"/>
          <a:srcRect/>
          <a:stretch>
            <a:fillRect/>
          </a:stretch>
        </p:blipFill>
        <p:spPr>
          <a:xfrm>
            <a:off x="5334000" y="2057400"/>
            <a:ext cx="3068638" cy="2209800"/>
          </a:xfrm>
        </p:spPr>
      </p:pic>
      <p:graphicFrame>
        <p:nvGraphicFramePr>
          <p:cNvPr id="1026" name="Object 2"/>
          <p:cNvGraphicFramePr>
            <a:graphicFrameLocks noChangeAspect="1"/>
          </p:cNvGraphicFramePr>
          <p:nvPr>
            <p:ph sz="quarter" idx="4294967295"/>
          </p:nvPr>
        </p:nvGraphicFramePr>
        <p:xfrm>
          <a:off x="6324600" y="4351337"/>
          <a:ext cx="2362200" cy="1668463"/>
        </p:xfrm>
        <a:graphic>
          <a:graphicData uri="http://schemas.openxmlformats.org/presentationml/2006/ole">
            <p:oleObj spid="_x0000_s1026" name="Chart" r:id="rId7" imgW="5162544" imgH="3648231" progId="Excel.Sheet.8">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152400" y="1143000"/>
            <a:ext cx="8686800" cy="5181600"/>
          </a:xfrm>
        </p:spPr>
        <p:txBody>
          <a:bodyPr>
            <a:normAutofit fontScale="92500" lnSpcReduction="20000"/>
          </a:bodyPr>
          <a:lstStyle/>
          <a:p>
            <a:pPr eaLnBrk="1" hangingPunct="1">
              <a:buFont typeface="Arial" charset="0"/>
              <a:buChar char="•"/>
              <a:defRPr/>
            </a:pPr>
            <a:r>
              <a:rPr lang="en-US" b="1" dirty="0" smtClean="0"/>
              <a:t>Prototype in data publishing</a:t>
            </a:r>
          </a:p>
          <a:p>
            <a:pPr lvl="1" eaLnBrk="1" hangingPunct="1">
              <a:buFont typeface="Arial" charset="0"/>
              <a:buChar char="–"/>
              <a:defRPr/>
            </a:pPr>
            <a:r>
              <a:rPr lang="en-US" dirty="0" smtClean="0"/>
              <a:t>350 million web hits in 6 years</a:t>
            </a:r>
          </a:p>
          <a:p>
            <a:pPr lvl="1" eaLnBrk="1" hangingPunct="1">
              <a:buFont typeface="Arial" charset="0"/>
              <a:buChar char="–"/>
              <a:defRPr/>
            </a:pPr>
            <a:r>
              <a:rPr lang="en-US" dirty="0" smtClean="0"/>
              <a:t>930,000 distinct users</a:t>
            </a:r>
            <a:br>
              <a:rPr lang="en-US" dirty="0" smtClean="0"/>
            </a:br>
            <a:r>
              <a:rPr lang="en-US" dirty="0" smtClean="0"/>
              <a:t>vs. 10,000 astronomers</a:t>
            </a:r>
          </a:p>
          <a:p>
            <a:pPr lvl="1" eaLnBrk="1" hangingPunct="1">
              <a:buFont typeface="Arial" charset="0"/>
              <a:buChar char="–"/>
              <a:defRPr/>
            </a:pPr>
            <a:r>
              <a:rPr lang="en-US" dirty="0" smtClean="0"/>
              <a:t>Delivered 50,000 hours</a:t>
            </a:r>
            <a:br>
              <a:rPr lang="en-US" dirty="0" smtClean="0"/>
            </a:br>
            <a:r>
              <a:rPr lang="en-US" dirty="0" smtClean="0"/>
              <a:t>of lectures to high schools</a:t>
            </a:r>
          </a:p>
          <a:p>
            <a:pPr lvl="1" eaLnBrk="1" hangingPunct="1">
              <a:buFont typeface="Arial" charset="0"/>
              <a:buChar char="–"/>
              <a:defRPr/>
            </a:pPr>
            <a:r>
              <a:rPr lang="en-US" dirty="0" smtClean="0"/>
              <a:t>Delivered 100B rows of data</a:t>
            </a:r>
          </a:p>
          <a:p>
            <a:pPr eaLnBrk="1" hangingPunct="1">
              <a:buFont typeface="Arial" charset="0"/>
              <a:buChar char="•"/>
              <a:defRPr/>
            </a:pPr>
            <a:endParaRPr lang="en-US" dirty="0" smtClean="0"/>
          </a:p>
          <a:p>
            <a:pPr eaLnBrk="1" hangingPunct="1">
              <a:buFont typeface="Arial" charset="0"/>
              <a:buChar char="•"/>
              <a:defRPr/>
            </a:pPr>
            <a:r>
              <a:rPr lang="en-US" b="1" dirty="0" smtClean="0"/>
              <a:t>GalaxyZoo.org</a:t>
            </a:r>
          </a:p>
          <a:p>
            <a:pPr lvl="1" eaLnBrk="1" hangingPunct="1">
              <a:buFont typeface="Arial" charset="0"/>
              <a:buChar char="–"/>
              <a:defRPr/>
            </a:pPr>
            <a:r>
              <a:rPr lang="en-US" dirty="0" smtClean="0"/>
              <a:t>27 million visual galaxy classifications by the public</a:t>
            </a:r>
          </a:p>
          <a:p>
            <a:pPr lvl="1" eaLnBrk="1" hangingPunct="1">
              <a:buFont typeface="Arial" charset="0"/>
              <a:buChar char="–"/>
              <a:defRPr/>
            </a:pPr>
            <a:r>
              <a:rPr lang="en-US" dirty="0" smtClean="0"/>
              <a:t>Enormous publicity (CNN, Times, Washington Post, BBC)</a:t>
            </a:r>
          </a:p>
          <a:p>
            <a:pPr lvl="1" eaLnBrk="1" hangingPunct="1">
              <a:buFont typeface="Arial" charset="0"/>
              <a:buChar char="–"/>
              <a:defRPr/>
            </a:pPr>
            <a:r>
              <a:rPr lang="en-US" dirty="0" smtClean="0"/>
              <a:t>100,000 people participating, blogs, etc…</a:t>
            </a:r>
            <a:endParaRPr lang="en-US" dirty="0"/>
          </a:p>
        </p:txBody>
      </p:sp>
      <p:sp>
        <p:nvSpPr>
          <p:cNvPr id="225282" name="Rectangle 2"/>
          <p:cNvSpPr>
            <a:spLocks noGrp="1" noChangeArrowheads="1"/>
          </p:cNvSpPr>
          <p:nvPr>
            <p:ph type="title"/>
          </p:nvPr>
        </p:nvSpPr>
        <p:spPr/>
        <p:txBody>
          <a:bodyPr/>
          <a:lstStyle/>
          <a:p>
            <a:pPr eaLnBrk="1" hangingPunct="1">
              <a:defRPr/>
            </a:pPr>
            <a:r>
              <a:rPr lang="en-US" dirty="0" smtClean="0"/>
              <a:t>Public use of the </a:t>
            </a:r>
            <a:r>
              <a:rPr lang="en-US" dirty="0" err="1" smtClean="0"/>
              <a:t>SkyServer</a:t>
            </a:r>
            <a:endParaRPr lang="en-US" dirty="0"/>
          </a:p>
        </p:txBody>
      </p:sp>
      <p:pic>
        <p:nvPicPr>
          <p:cNvPr id="39940" name="Picture 2" descr="http://www.sdss.org/iotw/M51_thumbnail.jpg"/>
          <p:cNvPicPr>
            <a:picLocks noChangeAspect="1" noChangeArrowheads="1"/>
          </p:cNvPicPr>
          <p:nvPr/>
        </p:nvPicPr>
        <p:blipFill>
          <a:blip r:embed="rId3" cstate="print"/>
          <a:srcRect/>
          <a:stretch>
            <a:fillRect/>
          </a:stretch>
        </p:blipFill>
        <p:spPr bwMode="auto">
          <a:xfrm>
            <a:off x="5486400" y="1046163"/>
            <a:ext cx="2057400" cy="1468437"/>
          </a:xfrm>
          <a:prstGeom prst="rect">
            <a:avLst/>
          </a:prstGeom>
          <a:noFill/>
          <a:ln w="9525">
            <a:noFill/>
            <a:miter lim="800000"/>
            <a:headEnd/>
            <a:tailEnd/>
          </a:ln>
        </p:spPr>
      </p:pic>
      <p:pic>
        <p:nvPicPr>
          <p:cNvPr id="39941" name="Picture 6" descr="http://www.sdss.org/photos/98_649.tn2.jpg">
            <a:hlinkClick r:id="rId4"/>
          </p:cNvPr>
          <p:cNvPicPr>
            <a:picLocks noChangeAspect="1" noChangeArrowheads="1"/>
          </p:cNvPicPr>
          <p:nvPr/>
        </p:nvPicPr>
        <p:blipFill>
          <a:blip r:embed="rId5" cstate="print"/>
          <a:srcRect/>
          <a:stretch>
            <a:fillRect/>
          </a:stretch>
        </p:blipFill>
        <p:spPr bwMode="auto">
          <a:xfrm>
            <a:off x="6781800" y="2590800"/>
            <a:ext cx="1562100" cy="1952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924800" cy="5181600"/>
          </a:xfrm>
        </p:spPr>
        <p:txBody>
          <a:bodyPr>
            <a:normAutofit fontScale="92500" lnSpcReduction="10000"/>
          </a:bodyPr>
          <a:lstStyle/>
          <a:p>
            <a:pPr lvl="0"/>
            <a:r>
              <a:rPr lang="en-US" dirty="0" smtClean="0"/>
              <a:t>Data tidal wave </a:t>
            </a:r>
          </a:p>
          <a:p>
            <a:pPr lvl="0"/>
            <a:r>
              <a:rPr lang="en-US" dirty="0" smtClean="0"/>
              <a:t>Moving upstream  </a:t>
            </a:r>
          </a:p>
          <a:p>
            <a:pPr lvl="0"/>
            <a:r>
              <a:rPr lang="en-US" dirty="0" smtClean="0"/>
              <a:t>Integration into existing tools / workflows </a:t>
            </a:r>
          </a:p>
          <a:p>
            <a:pPr lvl="0"/>
            <a:r>
              <a:rPr lang="en-US" dirty="0" smtClean="0"/>
              <a:t>Enabling semantic computing </a:t>
            </a:r>
          </a:p>
          <a:p>
            <a:r>
              <a:rPr lang="en-US" dirty="0" smtClean="0"/>
              <a:t>Provision of services </a:t>
            </a:r>
          </a:p>
          <a:p>
            <a:pPr lvl="1"/>
            <a:r>
              <a:rPr lang="en-US" dirty="0" smtClean="0"/>
              <a:t>Data analysis</a:t>
            </a:r>
          </a:p>
          <a:p>
            <a:pPr lvl="1"/>
            <a:r>
              <a:rPr lang="en-US" dirty="0" smtClean="0"/>
              <a:t>Collaboration </a:t>
            </a:r>
          </a:p>
          <a:p>
            <a:pPr lvl="1"/>
            <a:r>
              <a:rPr lang="en-US" dirty="0" smtClean="0"/>
              <a:t>Preservation &amp; Provenance </a:t>
            </a:r>
          </a:p>
          <a:p>
            <a:pPr lvl="0"/>
            <a:r>
              <a:rPr lang="en-US" dirty="0" smtClean="0"/>
              <a:t>The potential for cloud services </a:t>
            </a:r>
          </a:p>
          <a:p>
            <a:pPr lvl="0"/>
            <a:r>
              <a:rPr lang="en-US" dirty="0" smtClean="0"/>
              <a:t>The role of software </a:t>
            </a:r>
          </a:p>
        </p:txBody>
      </p:sp>
      <p:sp>
        <p:nvSpPr>
          <p:cNvPr id="3" name="Title 2"/>
          <p:cNvSpPr>
            <a:spLocks noGrp="1"/>
          </p:cNvSpPr>
          <p:nvPr>
            <p:ph type="title"/>
          </p:nvPr>
        </p:nvSpPr>
        <p:spPr/>
        <p:txBody>
          <a:bodyPr/>
          <a:lstStyle/>
          <a:p>
            <a:r>
              <a:rPr lang="en-US" sz="3600" dirty="0" smtClean="0"/>
              <a:t>Themes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pPr>
              <a:defRPr/>
            </a:pPr>
            <a:r>
              <a:rPr lang="en-US" sz="4000" dirty="0" smtClean="0"/>
              <a:t>Concerns with Data Sharing</a:t>
            </a:r>
            <a:endParaRPr lang="en-US" sz="4000" dirty="0"/>
          </a:p>
        </p:txBody>
      </p:sp>
      <p:sp>
        <p:nvSpPr>
          <p:cNvPr id="3" name="Content Placeholder 2"/>
          <p:cNvSpPr>
            <a:spLocks noGrp="1"/>
          </p:cNvSpPr>
          <p:nvPr>
            <p:ph idx="1"/>
          </p:nvPr>
        </p:nvSpPr>
        <p:spPr>
          <a:xfrm>
            <a:off x="304800" y="1219200"/>
            <a:ext cx="8534400" cy="5105400"/>
          </a:xfrm>
        </p:spPr>
        <p:txBody>
          <a:bodyPr>
            <a:normAutofit lnSpcReduction="10000"/>
          </a:bodyPr>
          <a:lstStyle/>
          <a:p>
            <a:pPr>
              <a:buFont typeface="Arial" charset="0"/>
              <a:buChar char="•"/>
              <a:defRPr/>
            </a:pPr>
            <a:r>
              <a:rPr lang="en-US" sz="2800" b="1" dirty="0" smtClean="0"/>
              <a:t>Data integration / interoperability</a:t>
            </a:r>
          </a:p>
          <a:p>
            <a:pPr lvl="1">
              <a:buFont typeface="Arial" charset="0"/>
              <a:buChar char="–"/>
              <a:defRPr/>
            </a:pPr>
            <a:r>
              <a:rPr lang="en-US" sz="2400" dirty="0" smtClean="0"/>
              <a:t>Linking together data from various sources</a:t>
            </a:r>
          </a:p>
          <a:p>
            <a:pPr>
              <a:buFont typeface="Arial" charset="0"/>
              <a:buChar char="•"/>
              <a:defRPr/>
            </a:pPr>
            <a:r>
              <a:rPr lang="en-US" sz="2800" b="1" dirty="0" smtClean="0"/>
              <a:t>Annotation</a:t>
            </a:r>
            <a:r>
              <a:rPr lang="en-US" sz="2400" b="1" dirty="0" smtClean="0"/>
              <a:t> </a:t>
            </a:r>
            <a:endParaRPr lang="en-US" sz="2800" b="1" dirty="0" smtClean="0"/>
          </a:p>
          <a:p>
            <a:pPr lvl="1">
              <a:buFont typeface="Arial" charset="0"/>
              <a:buChar char="–"/>
              <a:defRPr/>
            </a:pPr>
            <a:r>
              <a:rPr lang="en-US" sz="2400" dirty="0" smtClean="0"/>
              <a:t>Adding comments/observations to existing data</a:t>
            </a:r>
          </a:p>
          <a:p>
            <a:pPr>
              <a:buFont typeface="Arial" charset="0"/>
              <a:buChar char="•"/>
              <a:defRPr/>
            </a:pPr>
            <a:r>
              <a:rPr lang="en-US" sz="2800" b="1" dirty="0" smtClean="0"/>
              <a:t>Provenance (and quality)</a:t>
            </a:r>
            <a:endParaRPr lang="en-US" b="1" dirty="0" smtClean="0"/>
          </a:p>
          <a:p>
            <a:pPr lvl="1">
              <a:buFont typeface="Arial" charset="0"/>
              <a:buChar char="–"/>
              <a:defRPr/>
            </a:pPr>
            <a:r>
              <a:rPr lang="en-US" sz="2400" dirty="0" smtClean="0"/>
              <a:t>‘Where did this data come from?’</a:t>
            </a:r>
          </a:p>
          <a:p>
            <a:pPr>
              <a:buFont typeface="Arial" charset="0"/>
              <a:buChar char="•"/>
              <a:defRPr/>
            </a:pPr>
            <a:r>
              <a:rPr lang="en-US" sz="2800" b="1" dirty="0" smtClean="0"/>
              <a:t>Exporting/publishing in agreed formats</a:t>
            </a:r>
          </a:p>
          <a:p>
            <a:pPr lvl="1">
              <a:buFont typeface="Arial" charset="0"/>
              <a:buChar char="–"/>
              <a:defRPr/>
            </a:pPr>
            <a:r>
              <a:rPr lang="en-US" sz="2400" dirty="0" smtClean="0"/>
              <a:t>To other programs, as well as people</a:t>
            </a:r>
            <a:r>
              <a:rPr lang="en-US" dirty="0" smtClean="0"/>
              <a:t> </a:t>
            </a:r>
          </a:p>
          <a:p>
            <a:pPr>
              <a:buFont typeface="Arial" charset="0"/>
              <a:buChar char="•"/>
              <a:defRPr/>
            </a:pPr>
            <a:r>
              <a:rPr lang="en-US" sz="2800" b="1" dirty="0" smtClean="0"/>
              <a:t>Security</a:t>
            </a:r>
            <a:endParaRPr lang="en-US" b="1" dirty="0" smtClean="0"/>
          </a:p>
          <a:p>
            <a:pPr lvl="1">
              <a:buFont typeface="Arial" charset="0"/>
              <a:buChar char="–"/>
              <a:defRPr/>
            </a:pPr>
            <a:r>
              <a:rPr lang="en-US" sz="2400" dirty="0" smtClean="0"/>
              <a:t>Specifying or enforcing read/write access to your data (or </a:t>
            </a:r>
            <a:r>
              <a:rPr lang="en-US" sz="2400" i="1" dirty="0" smtClean="0"/>
              <a:t>parts</a:t>
            </a:r>
            <a:r>
              <a:rPr lang="en-US" sz="2400" dirty="0" smtClean="0"/>
              <a:t> of your data)</a:t>
            </a:r>
          </a:p>
        </p:txBody>
      </p:sp>
      <p:pic>
        <p:nvPicPr>
          <p:cNvPr id="9" name="Picture 5"/>
          <p:cNvPicPr>
            <a:picLocks noChangeAspect="1" noChangeArrowheads="1"/>
          </p:cNvPicPr>
          <p:nvPr/>
        </p:nvPicPr>
        <p:blipFill>
          <a:blip r:embed="rId2" cstate="print"/>
          <a:srcRect/>
          <a:stretch>
            <a:fillRect/>
          </a:stretch>
        </p:blipFill>
        <p:spPr bwMode="auto">
          <a:xfrm>
            <a:off x="6656588" y="3352800"/>
            <a:ext cx="2240816" cy="1447800"/>
          </a:xfrm>
          <a:prstGeom prst="rect">
            <a:avLst/>
          </a:prstGeom>
          <a:noFill/>
          <a:ln w="9525">
            <a:noFill/>
            <a:miter lim="800000"/>
            <a:headEnd/>
            <a:tailEnd/>
          </a:ln>
          <a:effectLst>
            <a:innerShdw blurRad="63500" dist="50800" dir="2700000">
              <a:prstClr val="black">
                <a:alpha val="50000"/>
              </a:prstClr>
            </a:innerShdw>
          </a:effectLst>
          <a:scene3d>
            <a:camera prst="perspectiveContrastingLeftFacing"/>
            <a:lightRig rig="threePt" dir="t"/>
          </a:scene3d>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defRPr/>
            </a:pPr>
            <a:r>
              <a:rPr lang="en-US" sz="3600" dirty="0" smtClean="0"/>
              <a:t>Existing Sharing + Analysis Services</a:t>
            </a:r>
            <a:endParaRPr lang="en-US" sz="3600" dirty="0"/>
          </a:p>
        </p:txBody>
      </p:sp>
      <p:sp>
        <p:nvSpPr>
          <p:cNvPr id="28675" name="Content Placeholder 2"/>
          <p:cNvSpPr>
            <a:spLocks noGrp="1"/>
          </p:cNvSpPr>
          <p:nvPr>
            <p:ph idx="1"/>
          </p:nvPr>
        </p:nvSpPr>
        <p:spPr>
          <a:xfrm>
            <a:off x="457200" y="1447800"/>
            <a:ext cx="7772400" cy="4114800"/>
          </a:xfrm>
        </p:spPr>
        <p:txBody>
          <a:bodyPr/>
          <a:lstStyle/>
          <a:p>
            <a:r>
              <a:rPr lang="en-US" smtClean="0"/>
              <a:t>Swivel</a:t>
            </a:r>
          </a:p>
          <a:p>
            <a:r>
              <a:rPr lang="en-US" smtClean="0"/>
              <a:t>IBM’s “Many Eyes”</a:t>
            </a:r>
          </a:p>
          <a:p>
            <a:r>
              <a:rPr lang="en-US" smtClean="0"/>
              <a:t>Google’s “Gapminder”</a:t>
            </a:r>
          </a:p>
          <a:p>
            <a:r>
              <a:rPr lang="en-US" smtClean="0"/>
              <a:t>Metaweb’s “Freebase”</a:t>
            </a:r>
          </a:p>
          <a:p>
            <a:r>
              <a:rPr lang="en-US" smtClean="0"/>
              <a:t>And others…</a:t>
            </a:r>
          </a:p>
          <a:p>
            <a:pPr lvl="1"/>
            <a:r>
              <a:rPr lang="en-US" smtClean="0"/>
              <a:t>CSA’s “Illustrata” </a:t>
            </a:r>
          </a:p>
        </p:txBody>
      </p:sp>
      <p:pic>
        <p:nvPicPr>
          <p:cNvPr id="28676" name="Picture 4" descr="Logo">
            <a:hlinkClick r:id="rId3"/>
          </p:cNvPr>
          <p:cNvPicPr>
            <a:picLocks noChangeAspect="1" noChangeArrowheads="1"/>
          </p:cNvPicPr>
          <p:nvPr/>
        </p:nvPicPr>
        <p:blipFill>
          <a:blip r:embed="rId4" cstate="print"/>
          <a:srcRect/>
          <a:stretch>
            <a:fillRect/>
          </a:stretch>
        </p:blipFill>
        <p:spPr bwMode="auto">
          <a:xfrm>
            <a:off x="6324600" y="1371600"/>
            <a:ext cx="2028825" cy="685800"/>
          </a:xfrm>
          <a:prstGeom prst="rect">
            <a:avLst/>
          </a:prstGeom>
          <a:noFill/>
          <a:ln w="9525">
            <a:noFill/>
            <a:miter lim="800000"/>
            <a:headEnd/>
            <a:tailEnd/>
          </a:ln>
        </p:spPr>
      </p:pic>
      <p:pic>
        <p:nvPicPr>
          <p:cNvPr id="28677" name="Picture 10" descr="http://services.alphaworks.ibm.com/manyeyes/images2/blog_this_caption.jpg"/>
          <p:cNvPicPr>
            <a:picLocks noChangeAspect="1" noChangeArrowheads="1"/>
          </p:cNvPicPr>
          <p:nvPr/>
        </p:nvPicPr>
        <p:blipFill>
          <a:blip r:embed="rId5" cstate="print"/>
          <a:srcRect/>
          <a:stretch>
            <a:fillRect/>
          </a:stretch>
        </p:blipFill>
        <p:spPr bwMode="auto">
          <a:xfrm>
            <a:off x="5943600" y="2209800"/>
            <a:ext cx="2716213" cy="685800"/>
          </a:xfrm>
          <a:prstGeom prst="rect">
            <a:avLst/>
          </a:prstGeom>
          <a:noFill/>
          <a:ln w="9525">
            <a:noFill/>
            <a:miter lim="800000"/>
            <a:headEnd/>
            <a:tailEnd/>
          </a:ln>
        </p:spPr>
      </p:pic>
      <p:pic>
        <p:nvPicPr>
          <p:cNvPr id="28678" name="Picture 12" descr="http://www.freebase.com/resources/images/chrome/freebase_logo.gif"/>
          <p:cNvPicPr>
            <a:picLocks noChangeAspect="1" noChangeArrowheads="1"/>
          </p:cNvPicPr>
          <p:nvPr/>
        </p:nvPicPr>
        <p:blipFill>
          <a:blip r:embed="rId6" cstate="print"/>
          <a:srcRect/>
          <a:stretch>
            <a:fillRect/>
          </a:stretch>
        </p:blipFill>
        <p:spPr bwMode="auto">
          <a:xfrm>
            <a:off x="6400800" y="3810000"/>
            <a:ext cx="1666875" cy="609600"/>
          </a:xfrm>
          <a:prstGeom prst="rect">
            <a:avLst/>
          </a:prstGeom>
          <a:noFill/>
          <a:ln w="9525">
            <a:noFill/>
            <a:miter lim="800000"/>
            <a:headEnd/>
            <a:tailEnd/>
          </a:ln>
        </p:spPr>
      </p:pic>
      <p:pic>
        <p:nvPicPr>
          <p:cNvPr id="28679" name="Picture 14" descr="http://libweb.anglia.ac.uk/images/csa.jpg">
            <a:hlinkClick r:id="rId7"/>
          </p:cNvPr>
          <p:cNvPicPr>
            <a:picLocks noChangeAspect="1" noChangeArrowheads="1"/>
          </p:cNvPicPr>
          <p:nvPr/>
        </p:nvPicPr>
        <p:blipFill>
          <a:blip r:embed="rId8" cstate="print"/>
          <a:srcRect/>
          <a:stretch>
            <a:fillRect/>
          </a:stretch>
        </p:blipFill>
        <p:spPr bwMode="auto">
          <a:xfrm>
            <a:off x="6248400" y="4876800"/>
            <a:ext cx="1905000" cy="1104900"/>
          </a:xfrm>
          <a:prstGeom prst="rect">
            <a:avLst/>
          </a:prstGeom>
          <a:noFill/>
          <a:ln w="9525">
            <a:noFill/>
            <a:miter lim="800000"/>
            <a:headEnd/>
            <a:tailEnd/>
          </a:ln>
        </p:spPr>
      </p:pic>
      <p:pic>
        <p:nvPicPr>
          <p:cNvPr id="28680" name="Picture 31"/>
          <p:cNvPicPr>
            <a:picLocks noChangeAspect="1" noChangeArrowheads="1"/>
          </p:cNvPicPr>
          <p:nvPr/>
        </p:nvPicPr>
        <p:blipFill>
          <a:blip r:embed="rId9" cstate="print"/>
          <a:srcRect/>
          <a:stretch>
            <a:fillRect/>
          </a:stretch>
        </p:blipFill>
        <p:spPr bwMode="auto">
          <a:xfrm>
            <a:off x="6172200" y="3200400"/>
            <a:ext cx="2117725" cy="276225"/>
          </a:xfrm>
          <a:prstGeom prst="rect">
            <a:avLst/>
          </a:prstGeom>
          <a:noFill/>
          <a:ln w="9525">
            <a:noFill/>
            <a:miter lim="800000"/>
            <a:headEnd/>
            <a:tailEnd/>
          </a:ln>
        </p:spPr>
      </p:pic>
      <p:sp>
        <p:nvSpPr>
          <p:cNvPr id="9" name="Rectangle 8"/>
          <p:cNvSpPr/>
          <p:nvPr/>
        </p:nvSpPr>
        <p:spPr>
          <a:xfrm>
            <a:off x="7467600" y="17526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Arial" charset="0"/>
              <a:buChar char="•"/>
              <a:defRPr/>
            </a:pPr>
            <a:r>
              <a:rPr lang="en-US" b="1" dirty="0" smtClean="0"/>
              <a:t>Publishing ecosystem shifts</a:t>
            </a:r>
          </a:p>
          <a:p>
            <a:pPr lvl="1">
              <a:buFont typeface="Arial" charset="0"/>
              <a:buChar char="–"/>
              <a:defRPr/>
            </a:pPr>
            <a:r>
              <a:rPr lang="en-US" dirty="0" smtClean="0"/>
              <a:t>Adding value with services</a:t>
            </a:r>
          </a:p>
          <a:p>
            <a:pPr lvl="1">
              <a:buFont typeface="Arial" charset="0"/>
              <a:buChar char="–"/>
              <a:defRPr/>
            </a:pPr>
            <a:r>
              <a:rPr lang="en-US" dirty="0" smtClean="0"/>
              <a:t>Model?  IBM and </a:t>
            </a:r>
            <a:r>
              <a:rPr lang="en-US" dirty="0" err="1" smtClean="0"/>
              <a:t>Redhat</a:t>
            </a:r>
            <a:r>
              <a:rPr lang="en-US" dirty="0" smtClean="0"/>
              <a:t> for open source</a:t>
            </a:r>
          </a:p>
          <a:p>
            <a:pPr lvl="1">
              <a:buFont typeface="Arial" charset="0"/>
              <a:buChar char="–"/>
              <a:defRPr/>
            </a:pPr>
            <a:r>
              <a:rPr lang="en-US" dirty="0" smtClean="0"/>
              <a:t>Enables rapid prototyping of new products/services</a:t>
            </a:r>
          </a:p>
          <a:p>
            <a:pPr>
              <a:buFont typeface="Arial" charset="0"/>
              <a:buChar char="•"/>
              <a:defRPr/>
            </a:pPr>
            <a:r>
              <a:rPr lang="en-US" b="1" dirty="0" smtClean="0"/>
              <a:t>Repositories will contain </a:t>
            </a:r>
          </a:p>
          <a:p>
            <a:pPr lvl="1">
              <a:buFont typeface="Arial" charset="0"/>
              <a:buChar char="–"/>
              <a:defRPr/>
            </a:pPr>
            <a:r>
              <a:rPr lang="en-US" dirty="0" smtClean="0"/>
              <a:t>Full text versions of research papers </a:t>
            </a:r>
          </a:p>
          <a:p>
            <a:pPr lvl="1">
              <a:buFont typeface="Arial" charset="0"/>
              <a:buChar char="–"/>
              <a:defRPr/>
            </a:pPr>
            <a:r>
              <a:rPr lang="en-US" dirty="0" smtClean="0"/>
              <a:t>‘Grey’ literature such as technical reports and theses</a:t>
            </a:r>
          </a:p>
          <a:p>
            <a:pPr lvl="1">
              <a:buFont typeface="Arial" charset="0"/>
              <a:buChar char="–"/>
              <a:defRPr/>
            </a:pPr>
            <a:r>
              <a:rPr lang="en-US" dirty="0" smtClean="0"/>
              <a:t>Real-time streaming data, images and software</a:t>
            </a:r>
          </a:p>
          <a:p>
            <a:pPr>
              <a:buFont typeface="Arial" charset="0"/>
              <a:buChar char="•"/>
              <a:defRPr/>
            </a:pPr>
            <a:r>
              <a:rPr lang="en-US" dirty="0" smtClean="0"/>
              <a:t>Assuming various flavors of repository software, </a:t>
            </a:r>
            <a:r>
              <a:rPr lang="en-US" b="1" i="1" dirty="0" smtClean="0"/>
              <a:t>enhanced interoperability protocols are necessary</a:t>
            </a:r>
            <a:endParaRPr lang="en-US" sz="2800" b="1" i="1" dirty="0" smtClean="0"/>
          </a:p>
        </p:txBody>
      </p:sp>
      <p:sp>
        <p:nvSpPr>
          <p:cNvPr id="3" name="Title 2"/>
          <p:cNvSpPr>
            <a:spLocks noGrp="1"/>
          </p:cNvSpPr>
          <p:nvPr>
            <p:ph type="title"/>
          </p:nvPr>
        </p:nvSpPr>
        <p:spPr/>
        <p:txBody>
          <a:bodyPr/>
          <a:lstStyle/>
          <a:p>
            <a:pPr>
              <a:defRPr/>
            </a:pPr>
            <a:r>
              <a:rPr lang="en-US" sz="4000" dirty="0" smtClean="0"/>
              <a:t>Shifting Models </a:t>
            </a:r>
            <a:endParaRPr lang="en-US" sz="4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34400" cy="5181600"/>
          </a:xfrm>
        </p:spPr>
        <p:txBody>
          <a:bodyPr>
            <a:noAutofit/>
          </a:bodyPr>
          <a:lstStyle/>
          <a:p>
            <a:r>
              <a:rPr lang="en-US" sz="2400" i="1" dirty="0" smtClean="0"/>
              <a:t>The purpose of Data.gov is to increase public access to high value, machine readable datasets generated by the Executive Branch of the Federal Government. Although the initial launch of Data.gov provides a limited portion of the rich variety of Federal datasets presently available, we invite you to actively participate in shaping the future of Data.gov by suggesting additional datasets and site enhancements to provide seamless access and use of your Federal data. </a:t>
            </a:r>
          </a:p>
          <a:p>
            <a:endParaRPr lang="en-US" sz="2400" i="1" dirty="0" smtClean="0"/>
          </a:p>
          <a:p>
            <a:r>
              <a:rPr lang="en-US" sz="2400" dirty="0" smtClean="0"/>
              <a:t>Data.gov includes a searchable </a:t>
            </a:r>
            <a:r>
              <a:rPr lang="en-US" sz="2400" dirty="0" smtClean="0">
                <a:hlinkClick r:id="rId2" action="ppaction://hlinkfile"/>
              </a:rPr>
              <a:t>data catalog</a:t>
            </a:r>
            <a:r>
              <a:rPr lang="en-US" sz="2400" dirty="0" smtClean="0"/>
              <a:t> that includes access to data in two ways: through the "raw" data catalog and using tools.</a:t>
            </a:r>
            <a:endParaRPr lang="en-US" sz="2400" dirty="0"/>
          </a:p>
        </p:txBody>
      </p:sp>
      <p:pic>
        <p:nvPicPr>
          <p:cNvPr id="97282" name="Picture 2" descr="Data.gov">
            <a:hlinkClick r:id="rId3" tooltip="Data.gov home"/>
          </p:cNvPr>
          <p:cNvPicPr>
            <a:picLocks noChangeAspect="1" noChangeArrowheads="1"/>
          </p:cNvPicPr>
          <p:nvPr/>
        </p:nvPicPr>
        <p:blipFill>
          <a:blip r:embed="rId4" cstate="print"/>
          <a:srcRect/>
          <a:stretch>
            <a:fillRect/>
          </a:stretch>
        </p:blipFill>
        <p:spPr bwMode="auto">
          <a:xfrm>
            <a:off x="3657600" y="152400"/>
            <a:ext cx="4267200" cy="552680"/>
          </a:xfrm>
          <a:prstGeom prst="rect">
            <a:avLst/>
          </a:prstGeom>
          <a:noFill/>
        </p:spPr>
      </p:pic>
      <p:sp>
        <p:nvSpPr>
          <p:cNvPr id="6" name="Rectangle 5"/>
          <p:cNvSpPr/>
          <p:nvPr/>
        </p:nvSpPr>
        <p:spPr>
          <a:xfrm>
            <a:off x="3460613" y="819090"/>
            <a:ext cx="2711587" cy="400110"/>
          </a:xfrm>
          <a:prstGeom prst="rect">
            <a:avLst/>
          </a:prstGeom>
        </p:spPr>
        <p:txBody>
          <a:bodyPr wrap="square">
            <a:spAutoFit/>
          </a:bodyPr>
          <a:lstStyle/>
          <a:p>
            <a:pPr algn="ctr"/>
            <a:r>
              <a:rPr lang="en-US" sz="2000" dirty="0" smtClean="0">
                <a:latin typeface="+mn-lt"/>
                <a:hlinkClick r:id="rId3"/>
              </a:rPr>
              <a:t>http://www.data.gov/</a:t>
            </a:r>
            <a:endParaRPr lang="en-US" sz="2000" dirty="0" smtClean="0">
              <a:latin typeface="+mn-l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800" cy="4572000"/>
          </a:xfrm>
        </p:spPr>
        <p:txBody>
          <a:bodyPr>
            <a:normAutofit fontScale="62500" lnSpcReduction="20000"/>
          </a:bodyPr>
          <a:lstStyle/>
          <a:p>
            <a:endParaRPr lang="en-US" dirty="0" smtClean="0"/>
          </a:p>
          <a:p>
            <a:endParaRPr lang="en-US" sz="2900" dirty="0" smtClean="0"/>
          </a:p>
          <a:p>
            <a:pPr>
              <a:buNone/>
            </a:pPr>
            <a:r>
              <a:rPr lang="en-US" sz="2900" b="1" i="1" dirty="0" smtClean="0"/>
              <a:t>	</a:t>
            </a:r>
            <a:r>
              <a:rPr lang="en-US" b="1" i="1" dirty="0" smtClean="0"/>
              <a:t>WorldWideScience.org</a:t>
            </a:r>
            <a:r>
              <a:rPr lang="en-US" dirty="0" smtClean="0"/>
              <a:t> is a global science gateway connecting you to national and international scientific databases and portals. </a:t>
            </a:r>
            <a:r>
              <a:rPr lang="en-US" b="1" i="1" dirty="0" smtClean="0"/>
              <a:t>WorldWideScience.org</a:t>
            </a:r>
            <a:r>
              <a:rPr lang="en-US" dirty="0" smtClean="0"/>
              <a:t> accelerates scientific discovery and progress by providing one-stop searching of global science sources. The </a:t>
            </a:r>
            <a:r>
              <a:rPr lang="en-US" dirty="0" err="1" smtClean="0">
                <a:hlinkClick r:id="rId2" action="ppaction://hlinkfile"/>
              </a:rPr>
              <a:t>WorldWideScience</a:t>
            </a:r>
            <a:r>
              <a:rPr lang="en-US" dirty="0" smtClean="0">
                <a:hlinkClick r:id="rId2" action="ppaction://hlinkfile"/>
              </a:rPr>
              <a:t> Alliance</a:t>
            </a:r>
            <a:r>
              <a:rPr lang="en-US" dirty="0" smtClean="0"/>
              <a:t>, a multilateral partnership, consists of participating member countries and provides the governance structure for </a:t>
            </a:r>
            <a:r>
              <a:rPr lang="en-US" b="1" dirty="0" smtClean="0"/>
              <a:t>WorldWideScience.org</a:t>
            </a:r>
            <a:r>
              <a:rPr lang="en-US" dirty="0" smtClean="0"/>
              <a:t>.</a:t>
            </a:r>
            <a:br>
              <a:rPr lang="en-US" dirty="0" smtClean="0"/>
            </a:br>
            <a:r>
              <a:rPr lang="en-US" dirty="0" smtClean="0"/>
              <a:t/>
            </a:r>
            <a:br>
              <a:rPr lang="en-US" dirty="0" smtClean="0"/>
            </a:br>
            <a:r>
              <a:rPr lang="en-US" dirty="0" smtClean="0"/>
              <a:t/>
            </a:r>
            <a:br>
              <a:rPr lang="en-US" dirty="0" smtClean="0"/>
            </a:br>
            <a:r>
              <a:rPr lang="en-US" b="1" i="1" dirty="0" smtClean="0"/>
              <a:t>WorldWideScience.org</a:t>
            </a:r>
            <a:r>
              <a:rPr lang="en-US" dirty="0" smtClean="0"/>
              <a:t> was developed and is maintained by the </a:t>
            </a:r>
            <a:r>
              <a:rPr lang="en-US" dirty="0" smtClean="0">
                <a:hlinkClick r:id="rId3"/>
              </a:rPr>
              <a:t>Office of Scientific and Technical Information (OSTI)</a:t>
            </a:r>
            <a:r>
              <a:rPr lang="en-US" dirty="0" smtClean="0"/>
              <a:t>, an element of the </a:t>
            </a:r>
            <a:r>
              <a:rPr lang="en-US" dirty="0" smtClean="0">
                <a:hlinkClick r:id="rId4"/>
              </a:rPr>
              <a:t>Office of Science</a:t>
            </a:r>
            <a:r>
              <a:rPr lang="en-US" dirty="0" smtClean="0"/>
              <a:t> within the </a:t>
            </a:r>
            <a:r>
              <a:rPr lang="en-US" dirty="0" smtClean="0">
                <a:hlinkClick r:id="rId5"/>
              </a:rPr>
              <a:t>U.S. Department of Energy</a:t>
            </a:r>
            <a:r>
              <a:rPr lang="en-US" dirty="0" smtClean="0"/>
              <a:t>. Please contact </a:t>
            </a:r>
            <a:r>
              <a:rPr lang="en-US" dirty="0" smtClean="0">
                <a:hlinkClick r:id="rId6"/>
              </a:rPr>
              <a:t>webmaster@worldwidescience.org</a:t>
            </a:r>
            <a:r>
              <a:rPr lang="en-US" dirty="0" smtClean="0"/>
              <a:t> if you represent a national or international science database or portal and would like your source searched by </a:t>
            </a:r>
            <a:r>
              <a:rPr lang="en-US" b="1" i="1" dirty="0" smtClean="0"/>
              <a:t>WorldWideScience.org.</a:t>
            </a:r>
            <a:r>
              <a:rPr lang="en-US" dirty="0" smtClean="0"/>
              <a:t> </a:t>
            </a:r>
            <a:endParaRPr lang="en-US" dirty="0"/>
          </a:p>
        </p:txBody>
      </p:sp>
      <p:pic>
        <p:nvPicPr>
          <p:cNvPr id="123906" name="Picture 2" descr="WorldWideScience.org"/>
          <p:cNvPicPr>
            <a:picLocks noChangeAspect="1" noChangeArrowheads="1"/>
          </p:cNvPicPr>
          <p:nvPr/>
        </p:nvPicPr>
        <p:blipFill>
          <a:blip r:embed="rId7" cstate="print"/>
          <a:srcRect/>
          <a:stretch>
            <a:fillRect/>
          </a:stretch>
        </p:blipFill>
        <p:spPr bwMode="auto">
          <a:xfrm>
            <a:off x="457200" y="381000"/>
            <a:ext cx="8220075" cy="1905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2" name="Picture 8" descr="http://lifeboat.com/images/semantic.png"/>
          <p:cNvPicPr>
            <a:picLocks noChangeAspect="1" noChangeArrowheads="1"/>
          </p:cNvPicPr>
          <p:nvPr/>
        </p:nvPicPr>
        <p:blipFill>
          <a:blip r:embed="rId2" cstate="print"/>
          <a:srcRect/>
          <a:stretch>
            <a:fillRect/>
          </a:stretch>
        </p:blipFill>
        <p:spPr bwMode="auto">
          <a:xfrm>
            <a:off x="-152400" y="-1295400"/>
            <a:ext cx="9296400" cy="9296400"/>
          </a:xfrm>
          <a:prstGeom prst="rect">
            <a:avLst/>
          </a:prstGeom>
          <a:noFill/>
        </p:spPr>
      </p:pic>
      <p:sp>
        <p:nvSpPr>
          <p:cNvPr id="2" name="Title 1"/>
          <p:cNvSpPr>
            <a:spLocks noGrp="1"/>
          </p:cNvSpPr>
          <p:nvPr>
            <p:ph type="title"/>
          </p:nvPr>
        </p:nvSpPr>
        <p:spPr>
          <a:xfrm>
            <a:off x="228600" y="4724400"/>
            <a:ext cx="8686800" cy="1828800"/>
          </a:xfrm>
        </p:spPr>
        <p:txBody>
          <a:bodyPr/>
          <a:lstStyle/>
          <a:p>
            <a:pPr lvl="0" algn="l"/>
            <a:r>
              <a:rPr lang="en-US" sz="6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Enabling </a:t>
            </a:r>
            <a:br>
              <a:rPr lang="en-US" sz="6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6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Semantic Computing </a:t>
            </a:r>
          </a:p>
        </p:txBody>
      </p:sp>
      <p:sp>
        <p:nvSpPr>
          <p:cNvPr id="1546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buFont typeface="Arial" charset="0"/>
              <a:buChar char="•"/>
              <a:defRPr/>
            </a:pPr>
            <a:r>
              <a:rPr lang="en-US" dirty="0" smtClean="0">
                <a:solidFill>
                  <a:schemeClr val="bg1">
                    <a:lumMod val="65000"/>
                  </a:schemeClr>
                </a:solidFill>
              </a:rPr>
              <a:t>What we are left with is the links themselves, arranged along a timeline. </a:t>
            </a:r>
            <a:r>
              <a:rPr lang="en-US" sz="3600" b="1" i="1" dirty="0" smtClean="0">
                <a:solidFill>
                  <a:schemeClr val="accent2"/>
                </a:solidFill>
              </a:rPr>
              <a:t>The laboratory record is reduced to a feed which describes the relationships between samples, procedures, and data. </a:t>
            </a:r>
            <a:r>
              <a:rPr lang="en-US" dirty="0" smtClean="0">
                <a:solidFill>
                  <a:schemeClr val="bg1">
                    <a:lumMod val="65000"/>
                  </a:schemeClr>
                </a:solidFill>
              </a:rPr>
              <a:t>This could be a simple feed containing links or a sophisticated and rich XML feed which points out in turn to one or more formal vocabularies to describe the semantic relationship between items. It can all be wired together, some parts less tightly coupled than others, but in principle it can at least be connected. And that takes us one significant step towards wiring up the data web that many of us dream of the beauty of this approach is that it doesn’t require users to shift from the applications and services that they are already using, like, and understand. What it does require is intelligent and </a:t>
            </a:r>
            <a:r>
              <a:rPr lang="en-US" i="1" dirty="0" smtClean="0">
                <a:solidFill>
                  <a:schemeClr val="bg1">
                    <a:lumMod val="65000"/>
                  </a:schemeClr>
                </a:solidFill>
              </a:rPr>
              <a:t>specific</a:t>
            </a:r>
            <a:r>
              <a:rPr lang="en-US" dirty="0" smtClean="0">
                <a:solidFill>
                  <a:schemeClr val="bg1">
                    <a:lumMod val="65000"/>
                  </a:schemeClr>
                </a:solidFill>
              </a:rPr>
              <a:t> repositories for the objects they generate that know enough about the object type to provide useful information and context. </a:t>
            </a:r>
            <a:r>
              <a:rPr lang="en-US" sz="3600" b="1" i="1" dirty="0" smtClean="0">
                <a:solidFill>
                  <a:schemeClr val="accent2"/>
                </a:solidFill>
              </a:rPr>
              <a:t>What it also requires is good plug-ins, applications, and services to help people generate the lab record feed. It also requires a minimal and arbitrarily extensible way of describing the relationships.</a:t>
            </a:r>
            <a:r>
              <a:rPr lang="en-US" sz="3600" i="1" dirty="0" smtClean="0"/>
              <a:t> </a:t>
            </a:r>
            <a:r>
              <a:rPr lang="en-US" dirty="0" smtClean="0">
                <a:solidFill>
                  <a:schemeClr val="bg1">
                    <a:lumMod val="65000"/>
                  </a:schemeClr>
                </a:solidFill>
              </a:rPr>
              <a:t>This could be as simple html links with tagging of the objects (once you know an object is a sample and it is linked to a procedure you know a lot about what is going on) but there is a logic in having a minimal vocabulary that describes relationships (what you don’t know explicitly in the tagging version is whether the sample is an input or an output). But it can also be fully semantic if that is what people want. And while the loosely tagged material won’t be easily and tightly coupled to the fully semantic material the connections will at least be there. A combination of both is not perfect, but it’s a step on the way towards the global data graph.</a:t>
            </a:r>
            <a:endParaRPr lang="en-US" dirty="0">
              <a:solidFill>
                <a:schemeClr val="bg1">
                  <a:lumMod val="65000"/>
                </a:schemeClr>
              </a:solidFill>
            </a:endParaRPr>
          </a:p>
        </p:txBody>
      </p:sp>
      <p:sp>
        <p:nvSpPr>
          <p:cNvPr id="3" name="Title 2"/>
          <p:cNvSpPr>
            <a:spLocks noGrp="1"/>
          </p:cNvSpPr>
          <p:nvPr>
            <p:ph type="title"/>
          </p:nvPr>
        </p:nvSpPr>
        <p:spPr/>
        <p:txBody>
          <a:bodyPr/>
          <a:lstStyle/>
          <a:p>
            <a:pPr>
              <a:defRPr/>
            </a:pPr>
            <a:r>
              <a:rPr lang="en-US" sz="2800" dirty="0" smtClean="0"/>
              <a:t>From Cameron </a:t>
            </a:r>
            <a:r>
              <a:rPr lang="en-US" sz="2800" dirty="0" err="1" smtClean="0"/>
              <a:t>Neylon’s</a:t>
            </a:r>
            <a:r>
              <a:rPr lang="en-US" sz="2800" dirty="0" smtClean="0"/>
              <a:t> “Science in the Open” Blog</a:t>
            </a:r>
            <a:r>
              <a:rPr lang="en-US" dirty="0" smtClean="0"/>
              <a:t>:</a:t>
            </a:r>
            <a:br>
              <a:rPr lang="en-US" dirty="0" smtClean="0"/>
            </a:br>
            <a:r>
              <a:rPr lang="en-US" sz="2400" b="0" i="1" dirty="0" smtClean="0"/>
              <a:t>The integrated lab record - or the web native lab notebook</a:t>
            </a:r>
            <a:endParaRPr lang="en-US" b="0" i="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5181600"/>
          </a:xfrm>
        </p:spPr>
        <p:txBody>
          <a:bodyPr>
            <a:normAutofit/>
          </a:bodyPr>
          <a:lstStyle/>
          <a:p>
            <a:r>
              <a:rPr lang="en-US" dirty="0" smtClean="0"/>
              <a:t>There is a distinction between the general approach of computing based on </a:t>
            </a:r>
            <a:r>
              <a:rPr lang="en-US" b="1" dirty="0" smtClean="0"/>
              <a:t>semantic technologies</a:t>
            </a:r>
            <a:r>
              <a:rPr lang="en-US" dirty="0" smtClean="0"/>
              <a:t> (e.g. machine learning, neural networks, ontologies, inference, etc.) and the </a:t>
            </a:r>
            <a:r>
              <a:rPr lang="en-US" b="1" dirty="0" smtClean="0"/>
              <a:t>semantic web</a:t>
            </a:r>
            <a:r>
              <a:rPr lang="en-US" dirty="0" smtClean="0"/>
              <a:t> – used to refer to a specific ecosystem of technologies, like RDF and </a:t>
            </a:r>
            <a:r>
              <a:rPr lang="en-US" dirty="0" smtClean="0"/>
              <a:t>OWL</a:t>
            </a:r>
            <a:endParaRPr lang="en-US" dirty="0" smtClean="0"/>
          </a:p>
          <a:p>
            <a:r>
              <a:rPr lang="en-US" i="1" dirty="0" smtClean="0">
                <a:solidFill>
                  <a:schemeClr val="accent2"/>
                </a:solidFill>
              </a:rPr>
              <a:t>The </a:t>
            </a:r>
            <a:r>
              <a:rPr lang="en-US" i="1" dirty="0" smtClean="0">
                <a:solidFill>
                  <a:schemeClr val="accent2"/>
                </a:solidFill>
              </a:rPr>
              <a:t>semantic web </a:t>
            </a:r>
            <a:r>
              <a:rPr lang="en-US" i="1" dirty="0" smtClean="0">
                <a:solidFill>
                  <a:schemeClr val="accent2"/>
                </a:solidFill>
              </a:rPr>
              <a:t>is just </a:t>
            </a:r>
            <a:r>
              <a:rPr lang="en-US" i="1" u="sng" dirty="0" smtClean="0">
                <a:solidFill>
                  <a:schemeClr val="accent2"/>
                </a:solidFill>
              </a:rPr>
              <a:t>one</a:t>
            </a:r>
            <a:r>
              <a:rPr lang="en-US" i="1" dirty="0" smtClean="0">
                <a:solidFill>
                  <a:schemeClr val="accent2"/>
                </a:solidFill>
              </a:rPr>
              <a:t> of the many tools at our disposal when building semantics-based </a:t>
            </a:r>
            <a:r>
              <a:rPr lang="en-US" i="1" dirty="0" smtClean="0">
                <a:solidFill>
                  <a:schemeClr val="accent2"/>
                </a:solidFill>
              </a:rPr>
              <a:t>solutions</a:t>
            </a:r>
            <a:endParaRPr lang="en-US" i="1" dirty="0" smtClean="0">
              <a:solidFill>
                <a:schemeClr val="accent2"/>
              </a:solidFill>
            </a:endParaRPr>
          </a:p>
          <a:p>
            <a:endParaRPr lang="en-US" dirty="0"/>
          </a:p>
        </p:txBody>
      </p:sp>
      <p:sp>
        <p:nvSpPr>
          <p:cNvPr id="3" name="Title 2"/>
          <p:cNvSpPr>
            <a:spLocks noGrp="1"/>
          </p:cNvSpPr>
          <p:nvPr>
            <p:ph type="title"/>
          </p:nvPr>
        </p:nvSpPr>
        <p:spPr>
          <a:xfrm>
            <a:off x="152400" y="457200"/>
            <a:ext cx="8686800" cy="762000"/>
          </a:xfrm>
        </p:spPr>
        <p:txBody>
          <a:bodyPr/>
          <a:lstStyle/>
          <a:p>
            <a:r>
              <a:rPr lang="en-US" dirty="0" smtClean="0"/>
              <a:t>“Semantics-based </a:t>
            </a:r>
            <a:r>
              <a:rPr lang="en-US" dirty="0" smtClean="0"/>
              <a:t>computing</a:t>
            </a:r>
            <a:r>
              <a:rPr lang="en-US" dirty="0" smtClean="0"/>
              <a:t>” </a:t>
            </a:r>
            <a:br>
              <a:rPr lang="en-US" dirty="0" smtClean="0"/>
            </a:br>
            <a:r>
              <a:rPr lang="en-US" dirty="0" smtClean="0"/>
              <a:t>vs. “Semantic </a:t>
            </a:r>
            <a:r>
              <a:rPr lang="en-US" dirty="0" smtClean="0"/>
              <a:t>web</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534400" cy="5181600"/>
          </a:xfrm>
        </p:spPr>
        <p:txBody>
          <a:bodyPr>
            <a:normAutofit fontScale="85000" lnSpcReduction="20000"/>
          </a:bodyPr>
          <a:lstStyle/>
          <a:p>
            <a:r>
              <a:rPr lang="en-US" b="1" dirty="0" smtClean="0"/>
              <a:t>Leveraging Collective Intelligence</a:t>
            </a:r>
          </a:p>
          <a:p>
            <a:pPr lvl="1"/>
            <a:r>
              <a:rPr lang="en-US" dirty="0" smtClean="0"/>
              <a:t>If </a:t>
            </a:r>
            <a:r>
              <a:rPr lang="en-US" u="sng" dirty="0" smtClean="0">
                <a:solidFill>
                  <a:srgbClr val="0070C0"/>
                </a:solidFill>
              </a:rPr>
              <a:t>last.fm</a:t>
            </a:r>
            <a:r>
              <a:rPr lang="en-US" dirty="0" smtClean="0"/>
              <a:t> can </a:t>
            </a:r>
            <a:r>
              <a:rPr lang="en-US" u="sng" dirty="0" smtClean="0"/>
              <a:t>recommend</a:t>
            </a:r>
            <a:r>
              <a:rPr lang="en-US" dirty="0" smtClean="0"/>
              <a:t> what song to broadcast to me based on what my friends are listening to, the </a:t>
            </a:r>
            <a:r>
              <a:rPr lang="en-US" dirty="0" err="1" smtClean="0"/>
              <a:t>cyberinfrastructure</a:t>
            </a:r>
            <a:r>
              <a:rPr lang="en-US" dirty="0" smtClean="0"/>
              <a:t> of the future should recommend articles of potential interest based on what the experts in the field that I respect are reading?</a:t>
            </a:r>
          </a:p>
          <a:p>
            <a:pPr lvl="1"/>
            <a:r>
              <a:rPr lang="en-US" dirty="0" smtClean="0"/>
              <a:t>Examples are emerging but the process is </a:t>
            </a:r>
            <a:r>
              <a:rPr lang="en-US" dirty="0" smtClean="0"/>
              <a:t>presently more </a:t>
            </a:r>
            <a:r>
              <a:rPr lang="en-US" i="1" dirty="0" smtClean="0"/>
              <a:t>manual</a:t>
            </a:r>
            <a:r>
              <a:rPr lang="en-US" dirty="0" smtClean="0"/>
              <a:t> – e.g</a:t>
            </a:r>
            <a:r>
              <a:rPr lang="en-US" dirty="0" smtClean="0"/>
              <a:t>. </a:t>
            </a:r>
            <a:r>
              <a:rPr lang="en-US" dirty="0" err="1" smtClean="0"/>
              <a:t>Connotea</a:t>
            </a:r>
            <a:r>
              <a:rPr lang="en-US" dirty="0" smtClean="0"/>
              <a:t>, </a:t>
            </a:r>
            <a:r>
              <a:rPr lang="en-US" dirty="0" err="1" smtClean="0"/>
              <a:t>BioMedCentral’s</a:t>
            </a:r>
            <a:r>
              <a:rPr lang="en-US" dirty="0" smtClean="0"/>
              <a:t> Faculty of 1000, etc. </a:t>
            </a:r>
          </a:p>
          <a:p>
            <a:r>
              <a:rPr lang="en-US" b="1" dirty="0" smtClean="0"/>
              <a:t>Semantic Computing</a:t>
            </a:r>
          </a:p>
          <a:p>
            <a:pPr lvl="1"/>
            <a:r>
              <a:rPr lang="en-US" dirty="0" smtClean="0"/>
              <a:t>Automatic correlation of scientific data</a:t>
            </a:r>
          </a:p>
          <a:p>
            <a:pPr lvl="1"/>
            <a:r>
              <a:rPr lang="en-US" dirty="0" smtClean="0"/>
              <a:t>Smart composition of services and </a:t>
            </a:r>
            <a:r>
              <a:rPr lang="en-US" dirty="0" smtClean="0"/>
              <a:t>functionality</a:t>
            </a:r>
          </a:p>
          <a:p>
            <a:pPr lvl="1">
              <a:buNone/>
            </a:pPr>
            <a:endParaRPr lang="en-US" dirty="0" smtClean="0"/>
          </a:p>
          <a:p>
            <a:r>
              <a:rPr lang="en-US" b="1" dirty="0" smtClean="0"/>
              <a:t>Leverage cloud </a:t>
            </a:r>
            <a:r>
              <a:rPr lang="en-US" b="1" dirty="0" smtClean="0"/>
              <a:t>computing to aggregate, process, analyze and visualize data</a:t>
            </a:r>
          </a:p>
        </p:txBody>
      </p:sp>
      <p:sp>
        <p:nvSpPr>
          <p:cNvPr id="3" name="Title 2"/>
          <p:cNvSpPr>
            <a:spLocks noGrp="1"/>
          </p:cNvSpPr>
          <p:nvPr>
            <p:ph type="title"/>
          </p:nvPr>
        </p:nvSpPr>
        <p:spPr/>
        <p:txBody>
          <a:bodyPr/>
          <a:lstStyle/>
          <a:p>
            <a:r>
              <a:rPr lang="en-US" sz="3600" dirty="0" smtClean="0"/>
              <a:t>Towards a smart </a:t>
            </a:r>
            <a:r>
              <a:rPr lang="en-US" sz="3600" dirty="0" err="1" smtClean="0"/>
              <a:t>cyberinfrastructure</a:t>
            </a:r>
            <a:r>
              <a:rPr lang="en-US" sz="3600" dirty="0" smtClean="0"/>
              <a:t>?</a:t>
            </a:r>
            <a:endParaRPr lang="en-US" sz="36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8/89/Linking-Open-Data-diagram_2007-09.png"/>
          <p:cNvPicPr>
            <a:picLocks noChangeAspect="1" noChangeArrowheads="1"/>
          </p:cNvPicPr>
          <p:nvPr/>
        </p:nvPicPr>
        <p:blipFill>
          <a:blip r:embed="rId2" cstate="print"/>
          <a:srcRect/>
          <a:stretch>
            <a:fillRect/>
          </a:stretch>
        </p:blipFill>
        <p:spPr bwMode="auto">
          <a:xfrm>
            <a:off x="4876801" y="3200400"/>
            <a:ext cx="3505200" cy="2771553"/>
          </a:xfrm>
          <a:prstGeom prst="roundRect">
            <a:avLst>
              <a:gd name="adj" fmla="val 16667"/>
            </a:avLst>
          </a:prstGeom>
          <a:noFill/>
          <a:ln w="9525">
            <a:no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ontent Placeholder 4"/>
          <p:cNvSpPr>
            <a:spLocks noGrp="1"/>
          </p:cNvSpPr>
          <p:nvPr>
            <p:ph sz="half" idx="1"/>
          </p:nvPr>
        </p:nvSpPr>
        <p:spPr>
          <a:xfrm>
            <a:off x="304800" y="3581400"/>
            <a:ext cx="4191000" cy="2620963"/>
          </a:xfrm>
        </p:spPr>
        <p:txBody>
          <a:bodyPr/>
          <a:lstStyle/>
          <a:p>
            <a:r>
              <a:rPr lang="en-US" sz="1800" b="1" dirty="0" smtClean="0"/>
              <a:t>Important/key considerations</a:t>
            </a:r>
          </a:p>
          <a:p>
            <a:pPr lvl="1"/>
            <a:r>
              <a:rPr lang="en-US" sz="1600" dirty="0" smtClean="0"/>
              <a:t>Formats or “well-known” representations</a:t>
            </a:r>
            <a:r>
              <a:rPr lang="el-GR" sz="1600" dirty="0" smtClean="0"/>
              <a:t> </a:t>
            </a:r>
            <a:r>
              <a:rPr lang="en-US" sz="1600" dirty="0" smtClean="0"/>
              <a:t>of data/information</a:t>
            </a:r>
          </a:p>
          <a:p>
            <a:pPr lvl="1"/>
            <a:r>
              <a:rPr lang="en-US" sz="1600" dirty="0" smtClean="0"/>
              <a:t>Pervasive access protocols are key (e.g. HTTP)</a:t>
            </a:r>
          </a:p>
          <a:p>
            <a:pPr lvl="1"/>
            <a:r>
              <a:rPr lang="en-US" sz="1600" dirty="0" smtClean="0"/>
              <a:t>Data/information is uniquely identified (e.g. URIs)</a:t>
            </a:r>
          </a:p>
          <a:p>
            <a:pPr lvl="1"/>
            <a:r>
              <a:rPr lang="en-US" sz="1600" dirty="0" smtClean="0"/>
              <a:t>Links/associations between data/informat</a:t>
            </a:r>
            <a:r>
              <a:rPr lang="en-US" sz="1400" dirty="0" smtClean="0"/>
              <a:t>ion</a:t>
            </a:r>
          </a:p>
        </p:txBody>
      </p:sp>
      <p:sp>
        <p:nvSpPr>
          <p:cNvPr id="6" name="Content Placeholder 5"/>
          <p:cNvSpPr>
            <a:spLocks noGrp="1"/>
          </p:cNvSpPr>
          <p:nvPr>
            <p:ph sz="half" idx="2"/>
          </p:nvPr>
        </p:nvSpPr>
        <p:spPr>
          <a:xfrm>
            <a:off x="4648200" y="1066800"/>
            <a:ext cx="4038600" cy="2590799"/>
          </a:xfrm>
        </p:spPr>
        <p:txBody>
          <a:bodyPr/>
          <a:lstStyle/>
          <a:p>
            <a:r>
              <a:rPr lang="en-US" sz="2000" dirty="0" smtClean="0"/>
              <a:t>Data/information is inter-connected through machine-interpretable information (e.g. </a:t>
            </a:r>
            <a:r>
              <a:rPr lang="en-US" sz="2000" dirty="0" smtClean="0">
                <a:solidFill>
                  <a:schemeClr val="accent1">
                    <a:lumMod val="75000"/>
                  </a:schemeClr>
                </a:solidFill>
              </a:rPr>
              <a:t>paper X</a:t>
            </a:r>
            <a:r>
              <a:rPr lang="en-US" sz="2000" dirty="0" smtClean="0"/>
              <a:t> </a:t>
            </a:r>
            <a:r>
              <a:rPr lang="en-US" sz="2000" b="1" dirty="0" smtClean="0">
                <a:solidFill>
                  <a:schemeClr val="accent3">
                    <a:lumMod val="50000"/>
                  </a:schemeClr>
                </a:solidFill>
              </a:rPr>
              <a:t>is about </a:t>
            </a:r>
            <a:r>
              <a:rPr lang="en-US" sz="2000" dirty="0" smtClean="0">
                <a:solidFill>
                  <a:schemeClr val="accent2">
                    <a:lumMod val="75000"/>
                  </a:schemeClr>
                </a:solidFill>
              </a:rPr>
              <a:t>star Y</a:t>
            </a:r>
            <a:r>
              <a:rPr lang="en-US" sz="2000" dirty="0" smtClean="0"/>
              <a:t>)</a:t>
            </a:r>
          </a:p>
          <a:p>
            <a:r>
              <a:rPr lang="en-US" sz="2000" dirty="0" smtClean="0"/>
              <a:t>Social networks are a special case of ‘data networks’</a:t>
            </a:r>
            <a:endParaRPr lang="en-US" sz="2000" dirty="0"/>
          </a:p>
        </p:txBody>
      </p:sp>
      <p:sp>
        <p:nvSpPr>
          <p:cNvPr id="3" name="Title 2"/>
          <p:cNvSpPr>
            <a:spLocks noGrp="1"/>
          </p:cNvSpPr>
          <p:nvPr>
            <p:ph type="title"/>
          </p:nvPr>
        </p:nvSpPr>
        <p:spPr/>
        <p:txBody>
          <a:bodyPr/>
          <a:lstStyle/>
          <a:p>
            <a:r>
              <a:rPr lang="en-US" sz="3600" dirty="0" smtClean="0"/>
              <a:t>A world where all data is linked…</a:t>
            </a:r>
            <a:endParaRPr lang="en-US" sz="3600" dirty="0"/>
          </a:p>
        </p:txBody>
      </p:sp>
      <p:pic>
        <p:nvPicPr>
          <p:cNvPr id="1026" name="Picture 2"/>
          <p:cNvPicPr>
            <a:picLocks noChangeAspect="1" noChangeArrowheads="1"/>
          </p:cNvPicPr>
          <p:nvPr/>
        </p:nvPicPr>
        <p:blipFill>
          <a:blip r:embed="rId3" cstate="print"/>
          <a:srcRect/>
          <a:stretch>
            <a:fillRect/>
          </a:stretch>
        </p:blipFill>
        <p:spPr bwMode="auto">
          <a:xfrm>
            <a:off x="533400" y="990600"/>
            <a:ext cx="4050684" cy="2502203"/>
          </a:xfrm>
          <a:prstGeom prst="rect">
            <a:avLst/>
          </a:prstGeom>
          <a:noFill/>
          <a:ln w="9525">
            <a:noFill/>
            <a:miter lim="800000"/>
            <a:headEnd/>
            <a:tailEnd/>
          </a:ln>
          <a:effectLst/>
        </p:spPr>
      </p:pic>
      <p:sp>
        <p:nvSpPr>
          <p:cNvPr id="8" name="TextBox 4"/>
          <p:cNvSpPr txBox="1">
            <a:spLocks noChangeArrowheads="1"/>
          </p:cNvSpPr>
          <p:nvPr/>
        </p:nvSpPr>
        <p:spPr bwMode="auto">
          <a:xfrm>
            <a:off x="5410200" y="6150936"/>
            <a:ext cx="3692036" cy="276999"/>
          </a:xfrm>
          <a:prstGeom prst="rect">
            <a:avLst/>
          </a:prstGeom>
          <a:noFill/>
          <a:ln w="9525">
            <a:noFill/>
            <a:miter lim="800000"/>
            <a:headEnd/>
            <a:tailEnd/>
          </a:ln>
        </p:spPr>
        <p:txBody>
          <a:bodyPr wrap="none">
            <a:spAutoFit/>
          </a:bodyPr>
          <a:lstStyle/>
          <a:p>
            <a:r>
              <a:rPr lang="en-US" sz="1200" dirty="0"/>
              <a:t>Attribution: </a:t>
            </a:r>
            <a:r>
              <a:rPr lang="en-US" sz="1200" dirty="0">
                <a:hlinkClick r:id="rId4"/>
              </a:rPr>
              <a:t>Richard </a:t>
            </a:r>
            <a:r>
              <a:rPr lang="en-US" sz="1200" dirty="0" err="1" smtClean="0">
                <a:hlinkClick r:id="rId4"/>
              </a:rPr>
              <a:t>Cyganiak</a:t>
            </a:r>
            <a:r>
              <a:rPr lang="en-US" sz="1200" dirty="0" smtClean="0"/>
              <a:t>; </a:t>
            </a:r>
            <a:r>
              <a:rPr lang="en-US" sz="1200" dirty="0" smtClean="0">
                <a:hlinkClick r:id="rId5"/>
              </a:rPr>
              <a:t>http://linkeddata.org/</a:t>
            </a:r>
            <a:r>
              <a:rPr lang="en-US" sz="1200" dirty="0" smtClean="0"/>
              <a:t> </a:t>
            </a:r>
            <a:endParaRPr 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0"/>
            <a:ext cx="8686800" cy="1828800"/>
          </a:xfrm>
        </p:spPr>
        <p:txBody>
          <a:bodyPr/>
          <a:lstStyle/>
          <a:p>
            <a:pPr lvl="0"/>
            <a:r>
              <a:rPr lang="en-US" sz="5400" dirty="0" smtClean="0"/>
              <a:t>Data Tidal Wave</a:t>
            </a:r>
            <a:endParaRPr lang="en-US" sz="5400" dirty="0"/>
          </a:p>
        </p:txBody>
      </p:sp>
      <p:pic>
        <p:nvPicPr>
          <p:cNvPr id="156674" name="Picture 2" descr="http://marinemetadata.org/files/mmi/ACM_frontmatter.png"/>
          <p:cNvPicPr>
            <a:picLocks noChangeAspect="1" noChangeArrowheads="1"/>
          </p:cNvPicPr>
          <p:nvPr/>
        </p:nvPicPr>
        <p:blipFill>
          <a:blip r:embed="rId2" cstate="print"/>
          <a:srcRect/>
          <a:stretch>
            <a:fillRect/>
          </a:stretch>
        </p:blipFill>
        <p:spPr bwMode="auto">
          <a:xfrm>
            <a:off x="3238500" y="838200"/>
            <a:ext cx="2705100" cy="36290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3352800" y="1676400"/>
            <a:ext cx="3962400" cy="3144838"/>
            <a:chOff x="3352800" y="1676400"/>
            <a:chExt cx="3962400" cy="3144426"/>
          </a:xfrm>
        </p:grpSpPr>
        <p:pic>
          <p:nvPicPr>
            <p:cNvPr id="41019"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4117660" y="1676400"/>
              <a:ext cx="2294580" cy="2294581"/>
            </a:xfrm>
            <a:prstGeom prst="rect">
              <a:avLst/>
            </a:prstGeom>
            <a:noFill/>
            <a:ln w="9525">
              <a:noFill/>
              <a:miter lim="800000"/>
              <a:headEnd/>
              <a:tailEnd/>
            </a:ln>
          </p:spPr>
        </p:pic>
        <p:pic>
          <p:nvPicPr>
            <p:cNvPr id="41020"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5020620" y="2356276"/>
              <a:ext cx="2294580" cy="2294581"/>
            </a:xfrm>
            <a:prstGeom prst="rect">
              <a:avLst/>
            </a:prstGeom>
            <a:noFill/>
            <a:ln w="9525">
              <a:noFill/>
              <a:miter lim="800000"/>
              <a:headEnd/>
              <a:tailEnd/>
            </a:ln>
          </p:spPr>
        </p:pic>
        <p:pic>
          <p:nvPicPr>
            <p:cNvPr id="41021"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3352800" y="2526245"/>
              <a:ext cx="2294580" cy="2294581"/>
            </a:xfrm>
            <a:prstGeom prst="rect">
              <a:avLst/>
            </a:prstGeom>
            <a:noFill/>
            <a:ln w="9525">
              <a:noFill/>
              <a:miter lim="800000"/>
              <a:headEnd/>
              <a:tailEnd/>
            </a:ln>
          </p:spPr>
        </p:pic>
      </p:grpSp>
      <p:sp>
        <p:nvSpPr>
          <p:cNvPr id="3" name="Title 2"/>
          <p:cNvSpPr>
            <a:spLocks noGrp="1"/>
          </p:cNvSpPr>
          <p:nvPr>
            <p:ph type="title"/>
          </p:nvPr>
        </p:nvSpPr>
        <p:spPr>
          <a:xfrm>
            <a:off x="228600" y="304800"/>
            <a:ext cx="8686800" cy="762000"/>
          </a:xfrm>
        </p:spPr>
        <p:txBody>
          <a:bodyPr/>
          <a:lstStyle/>
          <a:p>
            <a:pPr>
              <a:defRPr/>
            </a:pPr>
            <a:r>
              <a:rPr lang="en-US" sz="3600" dirty="0" smtClean="0">
                <a:effectLst>
                  <a:innerShdw blurRad="114300">
                    <a:prstClr val="black"/>
                  </a:innerShdw>
                </a:effectLst>
              </a:rPr>
              <a:t>…and stored/processed/analyzed in the cloud</a:t>
            </a:r>
            <a:endParaRPr lang="en-US" sz="3600" dirty="0">
              <a:effectLst>
                <a:innerShdw blurRad="114300">
                  <a:prstClr val="black"/>
                </a:innerShdw>
              </a:effectLst>
            </a:endParaRPr>
          </a:p>
        </p:txBody>
      </p:sp>
      <p:sp>
        <p:nvSpPr>
          <p:cNvPr id="34" name="Rounded Rectangle 33"/>
          <p:cNvSpPr/>
          <p:nvPr/>
        </p:nvSpPr>
        <p:spPr>
          <a:xfrm>
            <a:off x="6516688" y="1142946"/>
            <a:ext cx="1498267" cy="62394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scholarly communications</a:t>
            </a:r>
          </a:p>
        </p:txBody>
      </p:sp>
      <p:sp>
        <p:nvSpPr>
          <p:cNvPr id="35" name="Rounded Rectangle 34"/>
          <p:cNvSpPr/>
          <p:nvPr/>
        </p:nvSpPr>
        <p:spPr>
          <a:xfrm>
            <a:off x="4708525" y="1415731"/>
            <a:ext cx="1593172" cy="662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domain-specific services</a:t>
            </a:r>
          </a:p>
        </p:txBody>
      </p:sp>
      <p:grpSp>
        <p:nvGrpSpPr>
          <p:cNvPr id="4" name="Group 33"/>
          <p:cNvGrpSpPr/>
          <p:nvPr/>
        </p:nvGrpSpPr>
        <p:grpSpPr>
          <a:xfrm>
            <a:off x="1447800" y="2819400"/>
            <a:ext cx="2436404" cy="2538015"/>
            <a:chOff x="2743201" y="533400"/>
            <a:chExt cx="4953001" cy="5791202"/>
          </a:xfrm>
          <a:scene3d>
            <a:camera prst="perspectiveHeroicExtremeLeftFacing"/>
            <a:lightRig rig="threePt" dir="t"/>
          </a:scene3d>
        </p:grpSpPr>
        <p:grpSp>
          <p:nvGrpSpPr>
            <p:cNvPr id="5" name="Group 3"/>
            <p:cNvGrpSpPr/>
            <p:nvPr/>
          </p:nvGrpSpPr>
          <p:grpSpPr>
            <a:xfrm>
              <a:off x="2743201" y="533400"/>
              <a:ext cx="4953001" cy="5791202"/>
              <a:chOff x="5382490" y="-12470"/>
              <a:chExt cx="2161309" cy="2527070"/>
            </a:xfrm>
            <a:effectLst>
              <a:outerShdw blurRad="76200" dir="18900000" sy="23000" kx="-1200000" algn="bl" rotWithShape="0">
                <a:prstClr val="black">
                  <a:alpha val="20000"/>
                </a:prstClr>
              </a:outerShdw>
            </a:effectLst>
          </p:grpSpPr>
          <p:sp>
            <p:nvSpPr>
              <p:cNvPr id="58" name="Rectangle 57"/>
              <p:cNvSpPr/>
              <p:nvPr/>
            </p:nvSpPr>
            <p:spPr>
              <a:xfrm>
                <a:off x="5714999" y="220287"/>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9" name="Rectangle 58"/>
              <p:cNvSpPr/>
              <p:nvPr/>
            </p:nvSpPr>
            <p:spPr>
              <a:xfrm>
                <a:off x="5714999" y="519545"/>
                <a:ext cx="1828800" cy="1995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60" name="Picture 8" descr="http://spreadinternetexplorer.com/themes/spreadfirefox/images/IE7.png"/>
              <p:cNvPicPr>
                <a:picLocks noChangeAspect="1" noChangeArrowheads="1"/>
              </p:cNvPicPr>
              <p:nvPr/>
            </p:nvPicPr>
            <p:blipFill>
              <a:blip r:embed="rId3" cstate="print"/>
              <a:srcRect/>
              <a:stretch>
                <a:fillRect/>
              </a:stretch>
            </p:blipFill>
            <p:spPr bwMode="auto">
              <a:xfrm>
                <a:off x="5382490" y="-12470"/>
                <a:ext cx="567858" cy="565266"/>
              </a:xfrm>
              <a:prstGeom prst="rect">
                <a:avLst/>
              </a:prstGeom>
              <a:noFill/>
            </p:spPr>
          </p:pic>
        </p:grpSp>
        <p:pic>
          <p:nvPicPr>
            <p:cNvPr id="53" name="Picture 2"/>
            <p:cNvPicPr>
              <a:picLocks noChangeAspect="1" noChangeArrowheads="1"/>
            </p:cNvPicPr>
            <p:nvPr/>
          </p:nvPicPr>
          <p:blipFill>
            <a:blip r:embed="rId4" cstate="print"/>
            <a:srcRect/>
            <a:stretch>
              <a:fillRect/>
            </a:stretch>
          </p:blipFill>
          <p:spPr bwMode="auto">
            <a:xfrm>
              <a:off x="3657600" y="3048000"/>
              <a:ext cx="2422410" cy="914400"/>
            </a:xfrm>
            <a:prstGeom prst="rect">
              <a:avLst/>
            </a:prstGeom>
            <a:noFill/>
            <a:ln w="9525">
              <a:noFill/>
              <a:miter lim="800000"/>
              <a:headEnd/>
              <a:tailEnd/>
            </a:ln>
            <a:effectLst/>
          </p:spPr>
        </p:pic>
        <p:sp>
          <p:nvSpPr>
            <p:cNvPr id="54" name="Rectangle 53"/>
            <p:cNvSpPr/>
            <p:nvPr/>
          </p:nvSpPr>
          <p:spPr>
            <a:xfrm>
              <a:off x="4876800" y="4495800"/>
              <a:ext cx="2666999" cy="702281"/>
            </a:xfrm>
            <a:prstGeom prst="rect">
              <a:avLst/>
            </a:prstGeom>
          </p:spPr>
          <p:txBody>
            <a:bodyPr>
              <a:spAutoFit/>
            </a:bodyPr>
            <a:lstStyle/>
            <a:p>
              <a:pPr>
                <a:defRPr/>
              </a:pPr>
              <a:r>
                <a:rPr lang="en-US" sz="200" dirty="0">
                  <a:cs typeface="+mn-cs"/>
                </a:rPr>
                <a:t>The Microsoft Technical Computing mission to reduce time to scientific insights is exemplified by the June 13, 2007 release of a set of four free software tools designed to advance AIDS vaccine research. The code for the tools is available now via </a:t>
              </a:r>
              <a:r>
                <a:rPr lang="en-US" sz="200" dirty="0" err="1">
                  <a:cs typeface="+mn-cs"/>
                </a:rPr>
                <a:t>CodePlex</a:t>
              </a:r>
              <a:r>
                <a:rPr lang="en-US" sz="200" dirty="0">
                  <a:cs typeface="+mn-cs"/>
                </a:rPr>
                <a:t>, an online portal created by Microsoft in 2006 to foster collaborative software development projects and host shared source code. Microsoft researchers hope that the tools will help the worldwide scientific community take new strides toward an AIDS vaccine. See more. </a:t>
              </a:r>
            </a:p>
            <a:p>
              <a:pPr>
                <a:defRPr/>
              </a:pPr>
              <a:endParaRPr lang="en-US" sz="200" dirty="0">
                <a:cs typeface="+mn-cs"/>
              </a:endParaRPr>
            </a:p>
          </p:txBody>
        </p:sp>
        <p:pic>
          <p:nvPicPr>
            <p:cNvPr id="55" name="Picture 4"/>
            <p:cNvPicPr>
              <a:picLocks noChangeAspect="1" noChangeArrowheads="1"/>
            </p:cNvPicPr>
            <p:nvPr/>
          </p:nvPicPr>
          <p:blipFill>
            <a:blip r:embed="rId5" cstate="print"/>
            <a:srcRect/>
            <a:stretch>
              <a:fillRect/>
            </a:stretch>
          </p:blipFill>
          <p:spPr bwMode="auto">
            <a:xfrm>
              <a:off x="3810000" y="5105400"/>
              <a:ext cx="1019175" cy="1011395"/>
            </a:xfrm>
            <a:prstGeom prst="rect">
              <a:avLst/>
            </a:prstGeom>
            <a:noFill/>
            <a:ln w="9525">
              <a:noFill/>
              <a:miter lim="800000"/>
              <a:headEnd/>
              <a:tailEnd/>
            </a:ln>
            <a:effectLst/>
          </p:spPr>
        </p:pic>
        <p:pic>
          <p:nvPicPr>
            <p:cNvPr id="56" name="Picture 55" descr="http://www.microsoft.com/mscorp/tc/images/tc-at-microsoft.png"/>
            <p:cNvPicPr>
              <a:picLocks noChangeAspect="1" noChangeArrowheads="1"/>
            </p:cNvPicPr>
            <p:nvPr/>
          </p:nvPicPr>
          <p:blipFill>
            <a:blip r:embed="rId6" cstate="print"/>
            <a:srcRect/>
            <a:stretch>
              <a:fillRect/>
            </a:stretch>
          </p:blipFill>
          <p:spPr bwMode="auto">
            <a:xfrm>
              <a:off x="4495800" y="4191000"/>
              <a:ext cx="3124200" cy="371319"/>
            </a:xfrm>
            <a:prstGeom prst="rect">
              <a:avLst/>
            </a:prstGeom>
            <a:noFill/>
          </p:spPr>
        </p:pic>
        <p:pic>
          <p:nvPicPr>
            <p:cNvPr id="57" name="Picture 9" descr="http://www.microsoft.com/mscorp/tc/images/home.jpg"/>
            <p:cNvPicPr>
              <a:picLocks noChangeAspect="1" noChangeArrowheads="1"/>
            </p:cNvPicPr>
            <p:nvPr/>
          </p:nvPicPr>
          <p:blipFill>
            <a:blip r:embed="rId7" cstate="print"/>
            <a:srcRect/>
            <a:stretch>
              <a:fillRect/>
            </a:stretch>
          </p:blipFill>
          <p:spPr bwMode="auto">
            <a:xfrm>
              <a:off x="3657600" y="1828800"/>
              <a:ext cx="3886200" cy="1060243"/>
            </a:xfrm>
            <a:prstGeom prst="rect">
              <a:avLst/>
            </a:prstGeom>
            <a:noFill/>
          </p:spPr>
        </p:pic>
      </p:grpSp>
      <p:pic>
        <p:nvPicPr>
          <p:cNvPr id="40971" name="Picture 13" descr="C:\Users\savasp\AppData\Local\Microsoft\Windows\Temporary Internet Files\Low\Content.IE5\37XVNZRC\j0432657[1].png"/>
          <p:cNvPicPr>
            <a:picLocks noChangeAspect="1" noChangeArrowheads="1"/>
          </p:cNvPicPr>
          <p:nvPr/>
        </p:nvPicPr>
        <p:blipFill>
          <a:blip r:embed="rId8" cstate="print"/>
          <a:srcRect/>
          <a:stretch>
            <a:fillRect/>
          </a:stretch>
        </p:blipFill>
        <p:spPr bwMode="auto">
          <a:xfrm>
            <a:off x="-457200" y="4038600"/>
            <a:ext cx="2751138" cy="2451100"/>
          </a:xfrm>
          <a:prstGeom prst="rect">
            <a:avLst/>
          </a:prstGeom>
          <a:noFill/>
          <a:ln w="9525">
            <a:noFill/>
            <a:miter lim="800000"/>
            <a:headEnd/>
            <a:tailEnd/>
          </a:ln>
        </p:spPr>
      </p:pic>
      <p:pic>
        <p:nvPicPr>
          <p:cNvPr id="39" name="Picture 17" descr="http://www.underconsideration.com/brandnew/archives/silverlight_detail.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93753" y="2887362"/>
            <a:ext cx="1004275" cy="663970"/>
          </a:xfrm>
          <a:prstGeom prst="rect">
            <a:avLst/>
          </a:prstGeom>
          <a:noFill/>
          <a:scene3d>
            <a:camera prst="perspectiveHeroicExtremeLeftFacing"/>
            <a:lightRig rig="threePt" dir="t"/>
          </a:scene3d>
        </p:spPr>
      </p:pic>
      <p:sp>
        <p:nvSpPr>
          <p:cNvPr id="40" name="Rounded Rectangle 39"/>
          <p:cNvSpPr/>
          <p:nvPr/>
        </p:nvSpPr>
        <p:spPr>
          <a:xfrm>
            <a:off x="7086600" y="2590800"/>
            <a:ext cx="1108556" cy="55730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instant messaging</a:t>
            </a:r>
          </a:p>
        </p:txBody>
      </p:sp>
      <p:sp>
        <p:nvSpPr>
          <p:cNvPr id="41" name="Rounded Rectangle 40"/>
          <p:cNvSpPr/>
          <p:nvPr/>
        </p:nvSpPr>
        <p:spPr>
          <a:xfrm>
            <a:off x="6359524" y="2978056"/>
            <a:ext cx="1106537" cy="55730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identity</a:t>
            </a:r>
          </a:p>
        </p:txBody>
      </p:sp>
      <p:sp>
        <p:nvSpPr>
          <p:cNvPr id="42" name="Rounded Rectangle 41"/>
          <p:cNvSpPr/>
          <p:nvPr/>
        </p:nvSpPr>
        <p:spPr>
          <a:xfrm>
            <a:off x="7772400" y="3657600"/>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document store</a:t>
            </a:r>
          </a:p>
        </p:txBody>
      </p:sp>
      <p:sp>
        <p:nvSpPr>
          <p:cNvPr id="43" name="Rounded Rectangle 42"/>
          <p:cNvSpPr/>
          <p:nvPr/>
        </p:nvSpPr>
        <p:spPr>
          <a:xfrm>
            <a:off x="6202363" y="1787000"/>
            <a:ext cx="1199420" cy="5593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blogs &amp;</a:t>
            </a:r>
            <a:br>
              <a:rPr lang="en-US" sz="1000" dirty="0"/>
            </a:br>
            <a:r>
              <a:rPr lang="en-US" sz="1000" dirty="0"/>
              <a:t>social networking</a:t>
            </a:r>
          </a:p>
        </p:txBody>
      </p:sp>
      <p:sp>
        <p:nvSpPr>
          <p:cNvPr id="44" name="Rounded Rectangle 43"/>
          <p:cNvSpPr/>
          <p:nvPr/>
        </p:nvSpPr>
        <p:spPr>
          <a:xfrm>
            <a:off x="7616825" y="3047475"/>
            <a:ext cx="1106536" cy="5593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mail</a:t>
            </a:r>
          </a:p>
        </p:txBody>
      </p:sp>
      <p:sp>
        <p:nvSpPr>
          <p:cNvPr id="45" name="Rounded Rectangle 44"/>
          <p:cNvSpPr/>
          <p:nvPr/>
        </p:nvSpPr>
        <p:spPr>
          <a:xfrm>
            <a:off x="6908799" y="3328893"/>
            <a:ext cx="1108557" cy="557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notification</a:t>
            </a:r>
          </a:p>
        </p:txBody>
      </p:sp>
      <p:sp>
        <p:nvSpPr>
          <p:cNvPr id="46" name="Rounded Rectangle 45"/>
          <p:cNvSpPr/>
          <p:nvPr/>
        </p:nvSpPr>
        <p:spPr>
          <a:xfrm>
            <a:off x="7391400" y="1600200"/>
            <a:ext cx="1251922" cy="55730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search</a:t>
            </a:r>
          </a:p>
          <a:p>
            <a:pPr algn="ctr">
              <a:defRPr/>
            </a:pPr>
            <a:r>
              <a:rPr lang="en-US" sz="1000" dirty="0"/>
              <a:t>books</a:t>
            </a:r>
          </a:p>
          <a:p>
            <a:pPr algn="ctr">
              <a:defRPr/>
            </a:pPr>
            <a:r>
              <a:rPr lang="en-US" sz="1000" dirty="0"/>
              <a:t>citations</a:t>
            </a:r>
          </a:p>
        </p:txBody>
      </p:sp>
      <p:sp>
        <p:nvSpPr>
          <p:cNvPr id="47" name="Rounded Rectangle 46"/>
          <p:cNvSpPr/>
          <p:nvPr/>
        </p:nvSpPr>
        <p:spPr>
          <a:xfrm>
            <a:off x="5180013" y="914400"/>
            <a:ext cx="1399324" cy="71278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visualization and analysis services</a:t>
            </a:r>
          </a:p>
        </p:txBody>
      </p:sp>
      <p:sp>
        <p:nvSpPr>
          <p:cNvPr id="48" name="Rounded Rectangle 47"/>
          <p:cNvSpPr/>
          <p:nvPr/>
        </p:nvSpPr>
        <p:spPr>
          <a:xfrm>
            <a:off x="6437312" y="4014734"/>
            <a:ext cx="1300383" cy="62394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storage/data services</a:t>
            </a:r>
          </a:p>
        </p:txBody>
      </p:sp>
      <p:sp>
        <p:nvSpPr>
          <p:cNvPr id="49" name="Rounded Rectangle 48"/>
          <p:cNvSpPr/>
          <p:nvPr/>
        </p:nvSpPr>
        <p:spPr>
          <a:xfrm>
            <a:off x="7010400" y="4572000"/>
            <a:ext cx="1500287" cy="62394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compute</a:t>
            </a:r>
          </a:p>
          <a:p>
            <a:pPr algn="ctr">
              <a:defRPr/>
            </a:pPr>
            <a:r>
              <a:rPr lang="en-US" sz="1000" dirty="0"/>
              <a:t>services</a:t>
            </a:r>
          </a:p>
          <a:p>
            <a:pPr algn="ctr">
              <a:defRPr/>
            </a:pPr>
            <a:r>
              <a:rPr lang="en-US" sz="1000" dirty="0"/>
              <a:t>virtualization</a:t>
            </a:r>
          </a:p>
        </p:txBody>
      </p:sp>
      <p:sp>
        <p:nvSpPr>
          <p:cNvPr id="50" name="Rounded Rectangle 49"/>
          <p:cNvSpPr/>
          <p:nvPr/>
        </p:nvSpPr>
        <p:spPr>
          <a:xfrm>
            <a:off x="685800" y="3048000"/>
            <a:ext cx="1181168" cy="6016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Project </a:t>
            </a:r>
            <a:r>
              <a:rPr lang="en-US" sz="1000" dirty="0" smtClean="0"/>
              <a:t>management</a:t>
            </a:r>
            <a:endParaRPr lang="en-US" sz="1000" dirty="0"/>
          </a:p>
        </p:txBody>
      </p:sp>
      <p:sp>
        <p:nvSpPr>
          <p:cNvPr id="51" name="Rounded Rectangle 50"/>
          <p:cNvSpPr/>
          <p:nvPr/>
        </p:nvSpPr>
        <p:spPr>
          <a:xfrm>
            <a:off x="304800" y="2514600"/>
            <a:ext cx="1181167" cy="59995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Reference management</a:t>
            </a:r>
          </a:p>
        </p:txBody>
      </p:sp>
      <p:sp>
        <p:nvSpPr>
          <p:cNvPr id="31" name="Rounded Rectangle 30"/>
          <p:cNvSpPr/>
          <p:nvPr/>
        </p:nvSpPr>
        <p:spPr>
          <a:xfrm>
            <a:off x="4953000" y="4452843"/>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knowledge management</a:t>
            </a:r>
          </a:p>
        </p:txBody>
      </p:sp>
      <p:sp>
        <p:nvSpPr>
          <p:cNvPr id="32" name="Rounded Rectangle 31"/>
          <p:cNvSpPr/>
          <p:nvPr/>
        </p:nvSpPr>
        <p:spPr>
          <a:xfrm>
            <a:off x="5486400" y="4876800"/>
            <a:ext cx="1251922" cy="5573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000" dirty="0"/>
              <a:t>knowledge discovery</a:t>
            </a:r>
          </a:p>
        </p:txBody>
      </p:sp>
      <p:pic>
        <p:nvPicPr>
          <p:cNvPr id="71" name="Picture 18"/>
          <p:cNvPicPr>
            <a:picLocks noChangeAspect="1" noChangeArrowheads="1"/>
          </p:cNvPicPr>
          <p:nvPr/>
        </p:nvPicPr>
        <p:blipFill>
          <a:blip r:embed="rId10" cstate="print"/>
          <a:srcRect/>
          <a:stretch>
            <a:fillRect/>
          </a:stretch>
        </p:blipFill>
        <p:spPr bwMode="auto">
          <a:xfrm>
            <a:off x="2286000" y="4572000"/>
            <a:ext cx="2667000" cy="1609725"/>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lightRig rig="threePt" dir="t"/>
          </a:scene3d>
        </p:spPr>
      </p:pic>
      <p:sp>
        <p:nvSpPr>
          <p:cNvPr id="36" name="TextBox 35"/>
          <p:cNvSpPr txBox="1"/>
          <p:nvPr/>
        </p:nvSpPr>
        <p:spPr>
          <a:xfrm>
            <a:off x="457200" y="1143000"/>
            <a:ext cx="3040256" cy="923330"/>
          </a:xfrm>
          <a:prstGeom prst="rect">
            <a:avLst/>
          </a:prstGeom>
          <a:noFill/>
        </p:spPr>
        <p:txBody>
          <a:bodyPr wrap="none" rtlCol="0">
            <a:spAutoFit/>
          </a:bodyPr>
          <a:lstStyle/>
          <a:p>
            <a:r>
              <a:rPr lang="en-US" b="1" dirty="0" smtClean="0"/>
              <a:t>Vision of Future Research</a:t>
            </a:r>
          </a:p>
          <a:p>
            <a:r>
              <a:rPr lang="en-US" b="1" dirty="0" smtClean="0"/>
              <a:t>Environment with both</a:t>
            </a:r>
          </a:p>
          <a:p>
            <a:r>
              <a:rPr lang="en-US" b="1" dirty="0" smtClean="0"/>
              <a:t>Software + Services</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eaLnBrk="1" hangingPunct="1">
              <a:buFont typeface="Arial" charset="0"/>
              <a:buChar char="•"/>
              <a:defRPr/>
            </a:pPr>
            <a:r>
              <a:rPr lang="en-US" sz="3600" b="1" dirty="0" smtClean="0">
                <a:solidFill>
                  <a:schemeClr val="accent2"/>
                </a:solidFill>
              </a:rPr>
              <a:t>Utility computing </a:t>
            </a:r>
            <a:r>
              <a:rPr lang="en-US" sz="3600" dirty="0" smtClean="0">
                <a:solidFill>
                  <a:schemeClr val="accent2"/>
                </a:solidFill>
              </a:rPr>
              <a:t>[infrastructure] </a:t>
            </a:r>
          </a:p>
          <a:p>
            <a:pPr lvl="1" eaLnBrk="1" hangingPunct="1">
              <a:buFont typeface="Arial" charset="0"/>
              <a:buChar char="–"/>
              <a:defRPr/>
            </a:pPr>
            <a:r>
              <a:rPr lang="en-US" dirty="0" smtClean="0"/>
              <a:t>Amazon's success in providing virtual machine instances, storage, and computation at pay-as-you-go utility pricing was the breakthrough in this category, and now everyone wants to play. Developers, not end-users, are the target of this kind of cloud computing. </a:t>
            </a:r>
            <a:r>
              <a:rPr lang="en-US" sz="2200" dirty="0" smtClean="0">
                <a:solidFill>
                  <a:schemeClr val="tx1">
                    <a:lumMod val="50000"/>
                    <a:lumOff val="50000"/>
                  </a:schemeClr>
                </a:solidFill>
              </a:rPr>
              <a:t>[No network effects]</a:t>
            </a:r>
            <a:endParaRPr lang="en-US" dirty="0" smtClean="0">
              <a:solidFill>
                <a:schemeClr val="tx1">
                  <a:lumMod val="50000"/>
                  <a:lumOff val="50000"/>
                </a:schemeClr>
              </a:solidFill>
            </a:endParaRPr>
          </a:p>
          <a:p>
            <a:pPr eaLnBrk="1" hangingPunct="1">
              <a:buFont typeface="Arial" charset="0"/>
              <a:buChar char="•"/>
              <a:defRPr/>
            </a:pPr>
            <a:r>
              <a:rPr lang="en-US" sz="3600" b="1" dirty="0" smtClean="0">
                <a:solidFill>
                  <a:schemeClr val="accent2"/>
                </a:solidFill>
              </a:rPr>
              <a:t>Platform as a Service</a:t>
            </a:r>
            <a:r>
              <a:rPr lang="en-US" dirty="0" smtClean="0"/>
              <a:t> </a:t>
            </a:r>
            <a:r>
              <a:rPr lang="en-US" dirty="0" smtClean="0">
                <a:solidFill>
                  <a:schemeClr val="accent2"/>
                </a:solidFill>
              </a:rPr>
              <a:t>[platform] </a:t>
            </a:r>
            <a:endParaRPr lang="en-US" dirty="0" smtClean="0"/>
          </a:p>
          <a:p>
            <a:pPr lvl="1" eaLnBrk="1" hangingPunct="1">
              <a:buFont typeface="Arial" charset="0"/>
              <a:buChar char="–"/>
              <a:defRPr/>
            </a:pPr>
            <a:r>
              <a:rPr lang="en-US" dirty="0" smtClean="0"/>
              <a:t>One step up from pure utility computing are platforms like Google </a:t>
            </a:r>
            <a:r>
              <a:rPr lang="en-US" u="sng" dirty="0" err="1" smtClean="0">
                <a:hlinkClick r:id="rId2"/>
              </a:rPr>
              <a:t>AppEngine</a:t>
            </a:r>
            <a:r>
              <a:rPr lang="en-US" dirty="0" smtClean="0"/>
              <a:t> and </a:t>
            </a:r>
            <a:r>
              <a:rPr lang="en-US" dirty="0" err="1" smtClean="0"/>
              <a:t>Salesforce's</a:t>
            </a:r>
            <a:r>
              <a:rPr lang="en-US" dirty="0" smtClean="0"/>
              <a:t> </a:t>
            </a:r>
            <a:r>
              <a:rPr lang="en-US" u="sng" dirty="0" smtClean="0">
                <a:hlinkClick r:id="rId3"/>
              </a:rPr>
              <a:t>force.com</a:t>
            </a:r>
            <a:r>
              <a:rPr lang="en-US" dirty="0" smtClean="0"/>
              <a:t>, which hide machine instances behind higher-level APIs. Porting an application from one of these platforms to another is more like porting from Mac to Windows than from one Linux distribution to another.</a:t>
            </a:r>
          </a:p>
          <a:p>
            <a:pPr eaLnBrk="1" hangingPunct="1">
              <a:buFont typeface="Arial" charset="0"/>
              <a:buChar char="•"/>
              <a:defRPr/>
            </a:pPr>
            <a:r>
              <a:rPr lang="en-US" sz="3600" b="1" dirty="0" smtClean="0">
                <a:solidFill>
                  <a:schemeClr val="accent2"/>
                </a:solidFill>
              </a:rPr>
              <a:t>End-user applications </a:t>
            </a:r>
            <a:r>
              <a:rPr lang="en-US" sz="3600" dirty="0" smtClean="0">
                <a:solidFill>
                  <a:schemeClr val="accent2"/>
                </a:solidFill>
              </a:rPr>
              <a:t>[software] </a:t>
            </a:r>
          </a:p>
          <a:p>
            <a:pPr lvl="1" eaLnBrk="1" hangingPunct="1">
              <a:buFont typeface="Arial" charset="0"/>
              <a:buChar char="–"/>
              <a:defRPr/>
            </a:pPr>
            <a:r>
              <a:rPr lang="en-US" dirty="0" smtClean="0"/>
              <a:t>Any web application is a cloud application in the sense that it resides in the cloud. Google, Amazon, </a:t>
            </a:r>
            <a:r>
              <a:rPr lang="en-US" dirty="0" err="1" smtClean="0"/>
              <a:t>Facebook</a:t>
            </a:r>
            <a:r>
              <a:rPr lang="en-US" dirty="0" smtClean="0"/>
              <a:t>, twitter, </a:t>
            </a:r>
            <a:r>
              <a:rPr lang="en-US" dirty="0" err="1" smtClean="0"/>
              <a:t>flickr</a:t>
            </a:r>
            <a:r>
              <a:rPr lang="en-US" dirty="0" smtClean="0"/>
              <a:t>, and virtually every other Web 2.0 application is a cloud application in this sense.</a:t>
            </a:r>
            <a:endParaRPr lang="en-US" dirty="0"/>
          </a:p>
        </p:txBody>
      </p:sp>
      <p:sp>
        <p:nvSpPr>
          <p:cNvPr id="3" name="Title 2"/>
          <p:cNvSpPr>
            <a:spLocks noGrp="1"/>
          </p:cNvSpPr>
          <p:nvPr>
            <p:ph type="title"/>
          </p:nvPr>
        </p:nvSpPr>
        <p:spPr/>
        <p:txBody>
          <a:bodyPr/>
          <a:lstStyle/>
          <a:p>
            <a:pPr eaLnBrk="1" hangingPunct="1">
              <a:defRPr/>
            </a:pPr>
            <a:r>
              <a:rPr lang="en-US" sz="3600" dirty="0" smtClean="0"/>
              <a:t>Types of Cloud Computing </a:t>
            </a:r>
            <a:endParaRPr lang="en-US" sz="3600" dirty="0"/>
          </a:p>
        </p:txBody>
      </p:sp>
      <p:sp>
        <p:nvSpPr>
          <p:cNvPr id="4" name="TextBox 3"/>
          <p:cNvSpPr txBox="1"/>
          <p:nvPr/>
        </p:nvSpPr>
        <p:spPr>
          <a:xfrm>
            <a:off x="2346325" y="6092825"/>
            <a:ext cx="6492875" cy="307975"/>
          </a:xfrm>
          <a:prstGeom prst="rect">
            <a:avLst/>
          </a:prstGeom>
          <a:noFill/>
        </p:spPr>
        <p:txBody>
          <a:bodyPr wrap="none">
            <a:spAutoFit/>
          </a:bodyPr>
          <a:lstStyle/>
          <a:p>
            <a:pPr>
              <a:defRPr/>
            </a:pPr>
            <a:r>
              <a:rPr lang="en-US" sz="1400" dirty="0">
                <a:solidFill>
                  <a:schemeClr val="tx1">
                    <a:lumMod val="50000"/>
                    <a:lumOff val="50000"/>
                  </a:schemeClr>
                </a:solidFill>
                <a:latin typeface="Arial" charset="0"/>
                <a:cs typeface="Arial" charset="0"/>
              </a:rPr>
              <a:t>From: Tim O'Reilly, O'Reilly Radar (10/26/08)—”Web 2.0 and Cloud Computing”</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534400" cy="5181600"/>
          </a:xfrm>
        </p:spPr>
        <p:txBody>
          <a:bodyPr>
            <a:normAutofit fontScale="77500" lnSpcReduction="20000"/>
          </a:bodyPr>
          <a:lstStyle/>
          <a:p>
            <a:pPr eaLnBrk="1" hangingPunct="1">
              <a:buFont typeface="Arial" charset="0"/>
              <a:buChar char="•"/>
              <a:defRPr/>
            </a:pPr>
            <a:r>
              <a:rPr lang="en-US" b="1" dirty="0" smtClean="0"/>
              <a:t>We can expect research environments will follow similar trends to the commercial sector</a:t>
            </a:r>
          </a:p>
          <a:p>
            <a:pPr lvl="1" eaLnBrk="1" hangingPunct="1">
              <a:buFont typeface="Arial" charset="0"/>
              <a:buChar char="–"/>
              <a:defRPr/>
            </a:pPr>
            <a:r>
              <a:rPr lang="en-US" dirty="0" smtClean="0"/>
              <a:t>Leverage computing and data storage in the cloud</a:t>
            </a:r>
          </a:p>
          <a:p>
            <a:pPr lvl="1" eaLnBrk="1" hangingPunct="1">
              <a:buFont typeface="Arial" charset="0"/>
              <a:buChar char="–"/>
              <a:defRPr/>
            </a:pPr>
            <a:r>
              <a:rPr lang="en-US" dirty="0" smtClean="0"/>
              <a:t>Small organizations need access to large scale resources</a:t>
            </a:r>
          </a:p>
          <a:p>
            <a:pPr lvl="1" eaLnBrk="1" hangingPunct="1">
              <a:buFont typeface="Arial" charset="0"/>
              <a:buChar char="–"/>
              <a:defRPr/>
            </a:pPr>
            <a:r>
              <a:rPr lang="en-US" dirty="0" smtClean="0"/>
              <a:t>Scientists already experimenting with Amazon S3 and EC2 services</a:t>
            </a:r>
          </a:p>
          <a:p>
            <a:pPr eaLnBrk="1" hangingPunct="1">
              <a:buFont typeface="Arial" charset="0"/>
              <a:buChar char="•"/>
              <a:defRPr/>
            </a:pPr>
            <a:r>
              <a:rPr lang="en-US" b="1" dirty="0" smtClean="0"/>
              <a:t>For many of the </a:t>
            </a:r>
            <a:r>
              <a:rPr lang="en-US" b="1" u="sng" dirty="0" smtClean="0"/>
              <a:t>same reasons</a:t>
            </a:r>
          </a:p>
          <a:p>
            <a:pPr lvl="1" eaLnBrk="1" hangingPunct="1">
              <a:buFont typeface="Arial" charset="0"/>
              <a:buChar char="–"/>
              <a:defRPr/>
            </a:pPr>
            <a:r>
              <a:rPr lang="en-US" dirty="0" smtClean="0"/>
              <a:t>Small, </a:t>
            </a:r>
            <a:r>
              <a:rPr lang="en-US" dirty="0" err="1" smtClean="0"/>
              <a:t>silo’ed</a:t>
            </a:r>
            <a:r>
              <a:rPr lang="en-US" dirty="0" smtClean="0"/>
              <a:t> research teams</a:t>
            </a:r>
          </a:p>
          <a:p>
            <a:pPr lvl="1" eaLnBrk="1" hangingPunct="1">
              <a:buFont typeface="Arial" charset="0"/>
              <a:buChar char="–"/>
              <a:defRPr/>
            </a:pPr>
            <a:r>
              <a:rPr lang="en-US" dirty="0" smtClean="0"/>
              <a:t>Little/no resource-sharing across labs</a:t>
            </a:r>
          </a:p>
          <a:p>
            <a:pPr lvl="1" eaLnBrk="1" hangingPunct="1">
              <a:buFont typeface="Arial" charset="0"/>
              <a:buChar char="–"/>
              <a:defRPr/>
            </a:pPr>
            <a:r>
              <a:rPr lang="en-US" dirty="0" smtClean="0"/>
              <a:t>High storage costs</a:t>
            </a:r>
          </a:p>
          <a:p>
            <a:pPr lvl="1" eaLnBrk="1" hangingPunct="1">
              <a:buFont typeface="Arial" charset="0"/>
              <a:buChar char="–"/>
              <a:defRPr/>
            </a:pPr>
            <a:r>
              <a:rPr lang="en-US" dirty="0" smtClean="0"/>
              <a:t>Physical space limitations</a:t>
            </a:r>
          </a:p>
          <a:p>
            <a:pPr lvl="1" eaLnBrk="1" hangingPunct="1">
              <a:buFont typeface="Arial" charset="0"/>
              <a:buChar char="–"/>
              <a:defRPr/>
            </a:pPr>
            <a:r>
              <a:rPr lang="en-US" dirty="0" smtClean="0"/>
              <a:t>Low resource utilization</a:t>
            </a:r>
          </a:p>
          <a:p>
            <a:pPr lvl="1" eaLnBrk="1" hangingPunct="1">
              <a:buFont typeface="Arial" charset="0"/>
              <a:buChar char="–"/>
              <a:defRPr/>
            </a:pPr>
            <a:r>
              <a:rPr lang="en-US" dirty="0" smtClean="0"/>
              <a:t>Excess capacity</a:t>
            </a:r>
          </a:p>
          <a:p>
            <a:pPr lvl="1" eaLnBrk="1" hangingPunct="1">
              <a:buFont typeface="Arial" charset="0"/>
              <a:buChar char="–"/>
              <a:defRPr/>
            </a:pPr>
            <a:r>
              <a:rPr lang="en-US" dirty="0" smtClean="0"/>
              <a:t>High costs of acquiring, operating and reliably maintaining  machines is prohibitive</a:t>
            </a:r>
          </a:p>
          <a:p>
            <a:pPr lvl="1" eaLnBrk="1" hangingPunct="1">
              <a:buFont typeface="Arial" charset="0"/>
              <a:buChar char="–"/>
              <a:defRPr/>
            </a:pPr>
            <a:r>
              <a:rPr lang="en-US" dirty="0" smtClean="0"/>
              <a:t>Little support for developers, system operators</a:t>
            </a:r>
          </a:p>
          <a:p>
            <a:pPr lvl="1" eaLnBrk="1" hangingPunct="1">
              <a:buFont typeface="Arial" charset="0"/>
              <a:buChar char="–"/>
              <a:defRPr/>
            </a:pPr>
            <a:endParaRPr lang="en-US" dirty="0" smtClean="0"/>
          </a:p>
        </p:txBody>
      </p:sp>
      <p:sp>
        <p:nvSpPr>
          <p:cNvPr id="3" name="Slide Number Placeholder 2"/>
          <p:cNvSpPr>
            <a:spLocks noGrp="1"/>
          </p:cNvSpPr>
          <p:nvPr>
            <p:ph type="sldNum" sz="quarter" idx="12"/>
          </p:nvPr>
        </p:nvSpPr>
        <p:spPr/>
        <p:txBody>
          <a:bodyPr/>
          <a:lstStyle/>
          <a:p>
            <a:pPr>
              <a:defRPr/>
            </a:pPr>
            <a:fld id="{B89A6964-4C74-47F3-813C-18EDCE44B4AB}" type="slidenum">
              <a:rPr lang="en-US" smtClean="0"/>
              <a:pPr>
                <a:defRPr/>
              </a:pPr>
              <a:t>32</a:t>
            </a:fld>
            <a:endParaRPr lang="en-US"/>
          </a:p>
        </p:txBody>
      </p:sp>
      <p:sp>
        <p:nvSpPr>
          <p:cNvPr id="4" name="Title 3"/>
          <p:cNvSpPr>
            <a:spLocks noGrp="1"/>
          </p:cNvSpPr>
          <p:nvPr>
            <p:ph type="title"/>
          </p:nvPr>
        </p:nvSpPr>
        <p:spPr/>
        <p:txBody>
          <a:bodyPr/>
          <a:lstStyle/>
          <a:p>
            <a:pPr eaLnBrk="1" hangingPunct="1">
              <a:defRPr/>
            </a:pPr>
            <a:r>
              <a:rPr lang="en-US" dirty="0" smtClean="0"/>
              <a:t>The Rationale for Cloud Computing in eResearch</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5181600"/>
          </a:xfrm>
        </p:spPr>
        <p:txBody>
          <a:bodyPr>
            <a:normAutofit fontScale="85000" lnSpcReduction="10000"/>
          </a:bodyPr>
          <a:lstStyle/>
          <a:p>
            <a:pPr>
              <a:buFont typeface="Arial" charset="0"/>
              <a:buChar char="•"/>
              <a:defRPr/>
            </a:pPr>
            <a:r>
              <a:rPr lang="en-US" b="1" dirty="0" smtClean="0"/>
              <a:t>Tools are available</a:t>
            </a:r>
          </a:p>
          <a:p>
            <a:pPr lvl="1">
              <a:buFont typeface="Arial" charset="0"/>
              <a:buChar char="–"/>
              <a:defRPr/>
            </a:pPr>
            <a:r>
              <a:rPr lang="en-US" sz="2900" dirty="0" err="1" smtClean="0"/>
              <a:t>Flickr</a:t>
            </a:r>
            <a:r>
              <a:rPr lang="en-US" sz="2900" dirty="0" smtClean="0"/>
              <a:t>, </a:t>
            </a:r>
            <a:r>
              <a:rPr lang="en-US" sz="2900" dirty="0" err="1" smtClean="0"/>
              <a:t>SmugMug</a:t>
            </a:r>
            <a:r>
              <a:rPr lang="en-US" sz="2900" dirty="0" smtClean="0"/>
              <a:t>, and many others for photos</a:t>
            </a:r>
          </a:p>
          <a:p>
            <a:pPr lvl="1">
              <a:buFont typeface="Arial" charset="0"/>
              <a:buChar char="–"/>
              <a:defRPr/>
            </a:pPr>
            <a:r>
              <a:rPr lang="en-US" sz="2900" dirty="0" smtClean="0"/>
              <a:t>YouTube, </a:t>
            </a:r>
            <a:r>
              <a:rPr lang="en-US" sz="2900" dirty="0" err="1" smtClean="0"/>
              <a:t>SciVee</a:t>
            </a:r>
            <a:r>
              <a:rPr lang="en-US" sz="2900" dirty="0" smtClean="0"/>
              <a:t>, </a:t>
            </a:r>
            <a:r>
              <a:rPr lang="en-US" sz="2900" dirty="0" err="1" smtClean="0"/>
              <a:t>Viddler</a:t>
            </a:r>
            <a:r>
              <a:rPr lang="en-US" sz="2900" dirty="0" smtClean="0"/>
              <a:t>, </a:t>
            </a:r>
            <a:r>
              <a:rPr lang="en-US" sz="2900" dirty="0" err="1" smtClean="0"/>
              <a:t>Bioscreencast</a:t>
            </a:r>
            <a:r>
              <a:rPr lang="en-US" sz="2900" dirty="0" smtClean="0"/>
              <a:t> for video</a:t>
            </a:r>
          </a:p>
          <a:p>
            <a:pPr lvl="1">
              <a:buFont typeface="Arial" charset="0"/>
              <a:buChar char="–"/>
              <a:defRPr/>
            </a:pPr>
            <a:r>
              <a:rPr lang="en-US" sz="2900" dirty="0" err="1" smtClean="0"/>
              <a:t>Slideshare</a:t>
            </a:r>
            <a:r>
              <a:rPr lang="en-US" sz="2900" dirty="0" smtClean="0"/>
              <a:t> for presentations</a:t>
            </a:r>
          </a:p>
          <a:p>
            <a:pPr lvl="1">
              <a:buFont typeface="Arial" charset="0"/>
              <a:buChar char="–"/>
              <a:defRPr/>
            </a:pPr>
            <a:r>
              <a:rPr lang="en-US" sz="2900" dirty="0" smtClean="0"/>
              <a:t>Google Docs for word processing and spreadsheets</a:t>
            </a:r>
          </a:p>
          <a:p>
            <a:pPr>
              <a:buFont typeface="Arial" charset="0"/>
              <a:buChar char="•"/>
              <a:defRPr/>
            </a:pPr>
            <a:r>
              <a:rPr lang="en-US" b="1" dirty="0" smtClean="0"/>
              <a:t>Data Hosting Services &amp; Compute Services</a:t>
            </a:r>
          </a:p>
          <a:p>
            <a:pPr lvl="1">
              <a:buFont typeface="Arial" charset="0"/>
              <a:buChar char="–"/>
              <a:defRPr/>
            </a:pPr>
            <a:r>
              <a:rPr lang="en-US" sz="2900" dirty="0" smtClean="0"/>
              <a:t>Amazon’s S3 and EC2 offerings</a:t>
            </a:r>
          </a:p>
          <a:p>
            <a:pPr>
              <a:buFont typeface="Arial" charset="0"/>
              <a:buChar char="•"/>
              <a:defRPr/>
            </a:pPr>
            <a:r>
              <a:rPr lang="en-US" b="1" dirty="0" smtClean="0"/>
              <a:t>Archiving / Preservation </a:t>
            </a:r>
          </a:p>
          <a:p>
            <a:pPr lvl="1">
              <a:buFont typeface="Arial" charset="0"/>
              <a:buChar char="–"/>
              <a:defRPr/>
            </a:pPr>
            <a:r>
              <a:rPr lang="en-US" sz="2900" dirty="0" smtClean="0"/>
              <a:t>“</a:t>
            </a:r>
            <a:r>
              <a:rPr lang="en-US" sz="2900" dirty="0" err="1" smtClean="0"/>
              <a:t>DuraCloud</a:t>
            </a:r>
            <a:r>
              <a:rPr lang="en-US" sz="2900" dirty="0" smtClean="0"/>
              <a:t>” Project </a:t>
            </a:r>
            <a:r>
              <a:rPr lang="en-US" dirty="0" smtClean="0"/>
              <a:t>(in planning by DuraSpace organization)</a:t>
            </a:r>
            <a:endParaRPr lang="en-US" sz="2900" dirty="0" smtClean="0"/>
          </a:p>
          <a:p>
            <a:pPr>
              <a:buFont typeface="Arial" charset="0"/>
              <a:buChar char="•"/>
              <a:defRPr/>
            </a:pPr>
            <a:r>
              <a:rPr lang="en-US" b="1" dirty="0" smtClean="0"/>
              <a:t>Developing business models</a:t>
            </a:r>
          </a:p>
          <a:p>
            <a:pPr lvl="1">
              <a:buFont typeface="Arial" charset="0"/>
              <a:buChar char="–"/>
              <a:defRPr/>
            </a:pPr>
            <a:r>
              <a:rPr lang="en-US" sz="2900" dirty="0" smtClean="0"/>
              <a:t>Service-provision (sustainability) </a:t>
            </a:r>
          </a:p>
          <a:p>
            <a:pPr lvl="1">
              <a:buFont typeface="Arial" charset="0"/>
              <a:buChar char="–"/>
              <a:defRPr/>
            </a:pPr>
            <a:r>
              <a:rPr lang="en-US" dirty="0" smtClean="0"/>
              <a:t>NSF’s “DataNet” – developing a culture, new organizations</a:t>
            </a:r>
          </a:p>
          <a:p>
            <a:pPr>
              <a:buFont typeface="Arial" charset="0"/>
              <a:buChar char="•"/>
              <a:defRPr/>
            </a:pPr>
            <a:endParaRPr lang="en-US" dirty="0"/>
          </a:p>
        </p:txBody>
      </p:sp>
      <p:sp>
        <p:nvSpPr>
          <p:cNvPr id="3" name="Title 2"/>
          <p:cNvSpPr>
            <a:spLocks noGrp="1"/>
          </p:cNvSpPr>
          <p:nvPr>
            <p:ph type="title"/>
          </p:nvPr>
        </p:nvSpPr>
        <p:spPr/>
        <p:txBody>
          <a:bodyPr/>
          <a:lstStyle/>
          <a:p>
            <a:pPr>
              <a:defRPr/>
            </a:pPr>
            <a:r>
              <a:rPr lang="en-US" dirty="0" smtClean="0"/>
              <a:t>Cloud Landscape Still Developing</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www.johnlewis.com/jl_assets/product/23022878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0"/>
            <a:ext cx="6553200" cy="6553200"/>
          </a:xfrm>
          <a:prstGeom prst="rect">
            <a:avLst/>
          </a:prstGeom>
          <a:noFill/>
        </p:spPr>
      </p:pic>
      <p:sp>
        <p:nvSpPr>
          <p:cNvPr id="2" name="Title 1"/>
          <p:cNvSpPr>
            <a:spLocks noGrp="1"/>
          </p:cNvSpPr>
          <p:nvPr>
            <p:ph type="title"/>
          </p:nvPr>
        </p:nvSpPr>
        <p:spPr>
          <a:xfrm>
            <a:off x="2362200" y="2209800"/>
            <a:ext cx="4343400" cy="1828800"/>
          </a:xfrm>
        </p:spPr>
        <p:txBody>
          <a:bodyPr/>
          <a:lstStyle/>
          <a:p>
            <a:pPr lvl="0"/>
            <a:r>
              <a:rPr lang="en-US" sz="3600" dirty="0" smtClean="0"/>
              <a:t>Preservation </a:t>
            </a:r>
            <a:br>
              <a:rPr lang="en-US" sz="3600" dirty="0" smtClean="0"/>
            </a:br>
            <a:r>
              <a:rPr lang="en-US" sz="3600" dirty="0" smtClean="0"/>
              <a:t>&amp; Provenance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DurableStorage.pdf"/>
          <p:cNvPicPr>
            <a:picLocks noChangeAspect="1" noChangeArrowheads="1"/>
          </p:cNvPicPr>
          <p:nvPr/>
        </p:nvPicPr>
        <p:blipFill>
          <a:blip r:embed="rId2" cstate="print"/>
          <a:srcRect/>
          <a:stretch>
            <a:fillRect/>
          </a:stretch>
        </p:blipFill>
        <p:spPr bwMode="auto">
          <a:xfrm>
            <a:off x="-381000" y="-381000"/>
            <a:ext cx="9906000" cy="7591425"/>
          </a:xfrm>
          <a:prstGeom prst="rect">
            <a:avLst/>
          </a:prstGeom>
          <a:noFill/>
          <a:ln w="9525">
            <a:noFill/>
            <a:miter lim="800000"/>
            <a:headEnd/>
            <a:tailEnd/>
          </a:ln>
        </p:spPr>
      </p:pic>
      <p:sp>
        <p:nvSpPr>
          <p:cNvPr id="3" name="TextBox 2"/>
          <p:cNvSpPr txBox="1"/>
          <p:nvPr/>
        </p:nvSpPr>
        <p:spPr>
          <a:xfrm>
            <a:off x="6324600" y="87868"/>
            <a:ext cx="2743200" cy="369332"/>
          </a:xfrm>
          <a:prstGeom prst="rect">
            <a:avLst/>
          </a:prstGeom>
          <a:noFill/>
        </p:spPr>
        <p:txBody>
          <a:bodyPr wrap="square">
            <a:spAutoFit/>
          </a:bodyPr>
          <a:lstStyle/>
          <a:p>
            <a:pPr algn="ctr">
              <a:defRPr/>
            </a:pPr>
            <a:r>
              <a:rPr lang="en-US" b="1" u="sng" dirty="0" smtClean="0">
                <a:solidFill>
                  <a:srgbClr val="FFC000"/>
                </a:solidFill>
                <a:effectLst>
                  <a:outerShdw blurRad="38100" dist="38100" dir="2700000" algn="tl">
                    <a:srgbClr val="000000">
                      <a:alpha val="43137"/>
                    </a:srgbClr>
                  </a:outerShdw>
                </a:effectLst>
                <a:latin typeface="Arial" charset="0"/>
                <a:cs typeface="Arial" charset="0"/>
              </a:rPr>
              <a:t>Courtesy</a:t>
            </a:r>
            <a:r>
              <a:rPr lang="en-US" b="1" dirty="0" smtClean="0">
                <a:solidFill>
                  <a:srgbClr val="FFC000"/>
                </a:solidFill>
                <a:effectLst>
                  <a:outerShdw blurRad="38100" dist="38100" dir="2700000" algn="tl">
                    <a:srgbClr val="000000">
                      <a:alpha val="43137"/>
                    </a:srgbClr>
                  </a:outerShdw>
                </a:effectLst>
                <a:latin typeface="Arial" charset="0"/>
                <a:cs typeface="Arial" charset="0"/>
              </a:rPr>
              <a:t>: </a:t>
            </a:r>
            <a:r>
              <a:rPr lang="en-US" b="1" dirty="0" err="1" smtClean="0">
                <a:solidFill>
                  <a:srgbClr val="FFC000"/>
                </a:solidFill>
                <a:effectLst>
                  <a:outerShdw blurRad="38100" dist="38100" dir="2700000" algn="tl">
                    <a:srgbClr val="000000">
                      <a:alpha val="43137"/>
                    </a:srgbClr>
                  </a:outerShdw>
                </a:effectLst>
                <a:latin typeface="Arial" charset="0"/>
                <a:cs typeface="Arial" charset="0"/>
              </a:rPr>
              <a:t>DuraCloud</a:t>
            </a:r>
            <a:r>
              <a:rPr lang="en-US" b="1" dirty="0" smtClean="0">
                <a:solidFill>
                  <a:srgbClr val="FFC000"/>
                </a:solidFill>
                <a:effectLst>
                  <a:outerShdw blurRad="38100" dist="38100" dir="2700000" algn="tl">
                    <a:srgbClr val="000000">
                      <a:alpha val="43137"/>
                    </a:srgbClr>
                  </a:outerShdw>
                </a:effectLst>
                <a:latin typeface="Arial" charset="0"/>
                <a:cs typeface="Arial" charset="0"/>
              </a:rPr>
              <a:t> </a:t>
            </a:r>
            <a:endParaRPr lang="en-US" b="1" dirty="0">
              <a:solidFill>
                <a:srgbClr val="FFC0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5181600"/>
          </a:xfrm>
        </p:spPr>
        <p:txBody>
          <a:bodyPr>
            <a:normAutofit fontScale="70000" lnSpcReduction="20000"/>
          </a:bodyPr>
          <a:lstStyle/>
          <a:p>
            <a:pPr>
              <a:defRPr/>
            </a:pPr>
            <a:r>
              <a:rPr lang="en-US" b="1" dirty="0" smtClean="0"/>
              <a:t>There is a network that we can use for sharing scientific data: the Internet. </a:t>
            </a:r>
            <a:r>
              <a:rPr lang="en-US" dirty="0" smtClean="0">
                <a:solidFill>
                  <a:schemeClr val="bg1">
                    <a:lumMod val="65000"/>
                  </a:schemeClr>
                </a:solidFill>
              </a:rPr>
              <a:t>What’s missing here is infrastructure — but not in the purely technical sense. </a:t>
            </a:r>
            <a:r>
              <a:rPr lang="en-US" b="1" i="1" dirty="0" smtClean="0">
                <a:solidFill>
                  <a:schemeClr val="accent2"/>
                </a:solidFill>
              </a:rPr>
              <a:t>We need more than computers, software, routers and fiber to share scientific information more efficiently; we need a legal and policy infrastructure that supports (and better yet, rewards) sharing.  </a:t>
            </a:r>
            <a:r>
              <a:rPr lang="en-US" dirty="0" smtClean="0">
                <a:solidFill>
                  <a:schemeClr val="bg1">
                    <a:lumMod val="65000"/>
                  </a:schemeClr>
                </a:solidFill>
              </a:rPr>
              <a:t>We use the term “cyberinfrastructure” — and more often, “collaborative infrastructure” — in this broader sense. </a:t>
            </a:r>
            <a:r>
              <a:rPr lang="en-US" b="1" i="1" dirty="0" smtClean="0">
                <a:solidFill>
                  <a:schemeClr val="accent2"/>
                </a:solidFill>
              </a:rPr>
              <a:t>Elements of an infrastructure can include everything from software and web protocols to licensing regimes and development policies. </a:t>
            </a:r>
          </a:p>
          <a:p>
            <a:pPr>
              <a:defRPr/>
            </a:pPr>
            <a:r>
              <a:rPr lang="en-US" dirty="0" smtClean="0">
                <a:solidFill>
                  <a:schemeClr val="bg1">
                    <a:lumMod val="65000"/>
                  </a:schemeClr>
                </a:solidFill>
              </a:rPr>
              <a:t>Science Commons is working to facilitate the emergence of an open, decentralized infrastructure designed to foster knowledge re-use and discovery — one that can be implemented in a way that respects the autonomy of each collaborator. </a:t>
            </a:r>
            <a:r>
              <a:rPr lang="en-US" b="1" i="1" dirty="0" smtClean="0">
                <a:solidFill>
                  <a:schemeClr val="accent2"/>
                </a:solidFill>
              </a:rPr>
              <a:t>We believe that this approach holds the most promise as we continue the transition from a world where scientific research is carried out by large teams with supercomputers to a world where small teams — perhaps even individuals — can effectively use the network to find, analyze and build on one another’s data. ...</a:t>
            </a:r>
          </a:p>
          <a:p>
            <a:pPr>
              <a:defRPr/>
            </a:pPr>
            <a:endParaRPr lang="en-US" dirty="0"/>
          </a:p>
        </p:txBody>
      </p:sp>
      <p:sp>
        <p:nvSpPr>
          <p:cNvPr id="3" name="Title 2"/>
          <p:cNvSpPr>
            <a:spLocks noGrp="1"/>
          </p:cNvSpPr>
          <p:nvPr>
            <p:ph type="title"/>
          </p:nvPr>
        </p:nvSpPr>
        <p:spPr>
          <a:xfrm>
            <a:off x="228600" y="228600"/>
            <a:ext cx="8686800" cy="762000"/>
          </a:xfrm>
        </p:spPr>
        <p:txBody>
          <a:bodyPr/>
          <a:lstStyle/>
          <a:p>
            <a:pPr>
              <a:defRPr/>
            </a:pPr>
            <a:r>
              <a:rPr lang="en-US" dirty="0" smtClean="0"/>
              <a:t>John Wilbanks on “Cyberinfrastructure”</a:t>
            </a:r>
            <a:br>
              <a:rPr lang="en-US" dirty="0" smtClean="0"/>
            </a:br>
            <a:r>
              <a:rPr lang="en-US" b="0" dirty="0" smtClean="0"/>
              <a:t>From the </a:t>
            </a:r>
            <a:r>
              <a:rPr lang="en-US" b="0" i="1" dirty="0" smtClean="0">
                <a:solidFill>
                  <a:schemeClr val="accent2"/>
                </a:solidFill>
              </a:rPr>
              <a:t>Science Commons </a:t>
            </a:r>
            <a:r>
              <a:rPr lang="en-US" b="0" dirty="0" smtClean="0"/>
              <a:t>blog…</a:t>
            </a:r>
            <a:endParaRPr lang="en-US"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vend123.com/images/cms/Image/software%20binary%20cod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114800" y="1752600"/>
            <a:ext cx="4876800" cy="2057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n-lt"/>
                <a:ea typeface="+mj-ea"/>
                <a:cs typeface="+mj-cs"/>
              </a:rPr>
              <a:t>Software (alone)</a:t>
            </a:r>
            <a:r>
              <a:rPr kumimoji="0" lang="en-US" sz="4800" b="1" i="0" u="none" strike="noStrike" kern="1200" cap="none" spc="0" normalizeH="0" noProof="0" dirty="0" smtClean="0">
                <a:ln>
                  <a:noFill/>
                </a:ln>
                <a:solidFill>
                  <a:schemeClr val="bg1"/>
                </a:solidFill>
                <a:effectLst/>
                <a:uLnTx/>
                <a:uFillTx/>
                <a:latin typeface="+mn-lt"/>
                <a:ea typeface="+mj-ea"/>
                <a:cs typeface="+mj-cs"/>
              </a:rPr>
              <a:t> is </a:t>
            </a:r>
            <a:r>
              <a:rPr kumimoji="0" lang="en-US" sz="4800" b="1" i="0" u="sng" strike="noStrike" kern="1200" cap="none" spc="0" normalizeH="0" noProof="0" dirty="0" smtClean="0">
                <a:ln>
                  <a:noFill/>
                </a:ln>
                <a:solidFill>
                  <a:schemeClr val="bg1"/>
                </a:solidFill>
                <a:effectLst/>
                <a:uLnTx/>
                <a:uFillTx/>
                <a:latin typeface="+mn-lt"/>
                <a:ea typeface="+mj-ea"/>
                <a:cs typeface="+mj-cs"/>
              </a:rPr>
              <a:t>not</a:t>
            </a:r>
            <a:r>
              <a:rPr kumimoji="0" lang="en-US" sz="4800" b="1" i="0" u="none" strike="noStrike" kern="1200" cap="none" spc="0" normalizeH="0" noProof="0" dirty="0" smtClean="0">
                <a:ln>
                  <a:noFill/>
                </a:ln>
                <a:solidFill>
                  <a:schemeClr val="bg1"/>
                </a:solidFill>
                <a:effectLst/>
                <a:uLnTx/>
                <a:uFillTx/>
                <a:latin typeface="+mn-lt"/>
                <a:ea typeface="+mj-ea"/>
                <a:cs typeface="+mj-cs"/>
              </a:rPr>
              <a:t> the answer.</a:t>
            </a:r>
            <a:endParaRPr kumimoji="0" lang="en-US" sz="4800" b="1" i="0" u="none" strike="noStrike" kern="1200" cap="none" spc="0" normalizeH="0" baseline="0" noProof="0" dirty="0" smtClean="0">
              <a:ln>
                <a:noFill/>
              </a:ln>
              <a:solidFill>
                <a:schemeClr val="bg1"/>
              </a:solidFill>
              <a:effectLst/>
              <a:uLnTx/>
              <a:uFillTx/>
              <a:latin typeface="+mn-lt"/>
              <a:ea typeface="+mj-ea"/>
              <a:cs typeface="+mj-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5800" y="1828800"/>
            <a:ext cx="3581400" cy="3022600"/>
          </a:xfrm>
        </p:spPr>
        <p:txBody>
          <a:bodyPr/>
          <a:lstStyle/>
          <a:p>
            <a:pPr marL="114300" indent="4763">
              <a:buNone/>
            </a:pPr>
            <a:r>
              <a:rPr lang="en-US" sz="2400" dirty="0" smtClean="0"/>
              <a:t>This site contains information about and access to downloads of relevant tools and resources for the worldwide academic research </a:t>
            </a:r>
            <a:r>
              <a:rPr lang="en-US" sz="2400" dirty="0" smtClean="0"/>
              <a:t>community.</a:t>
            </a:r>
            <a:endParaRPr lang="en-US" sz="2400" dirty="0"/>
          </a:p>
        </p:txBody>
      </p:sp>
      <p:pic>
        <p:nvPicPr>
          <p:cNvPr id="68610" name="Picture 2"/>
          <p:cNvPicPr>
            <a:picLocks noChangeAspect="1" noChangeArrowheads="1"/>
          </p:cNvPicPr>
          <p:nvPr/>
        </p:nvPicPr>
        <p:blipFill>
          <a:blip r:embed="rId3" cstate="print"/>
          <a:srcRect/>
          <a:stretch>
            <a:fillRect/>
          </a:stretch>
        </p:blipFill>
        <p:spPr bwMode="auto">
          <a:xfrm>
            <a:off x="4724400" y="673793"/>
            <a:ext cx="3505200" cy="5650807"/>
          </a:xfrm>
          <a:prstGeom prst="roundRect">
            <a:avLst>
              <a:gd name="adj" fmla="val 16667"/>
            </a:avLst>
          </a:prstGeom>
          <a:noFill/>
          <a:ln w="9525">
            <a:no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2133600" y="188893"/>
            <a:ext cx="4762842" cy="954107"/>
          </a:xfrm>
          <a:prstGeom prst="rect">
            <a:avLst/>
          </a:prstGeom>
          <a:noFill/>
        </p:spPr>
        <p:txBody>
          <a:bodyPr wrap="none" rtlCol="0">
            <a:spAutoFit/>
          </a:bodyPr>
          <a:lstStyle/>
          <a:p>
            <a:pPr algn="ctr"/>
            <a:r>
              <a:rPr lang="en-US" sz="3200" b="1" dirty="0" smtClean="0">
                <a:solidFill>
                  <a:schemeClr val="tx2"/>
                </a:solidFill>
                <a:latin typeface="+mn-lt"/>
              </a:rPr>
              <a:t>Information and Resources</a:t>
            </a:r>
          </a:p>
          <a:p>
            <a:pPr algn="ctr"/>
            <a:r>
              <a:rPr lang="en-US" sz="2400" dirty="0" smtClean="0">
                <a:latin typeface="+mn-lt"/>
                <a:hlinkClick r:id="rId4"/>
              </a:rPr>
              <a:t>http://research.microsoft.com/</a:t>
            </a:r>
            <a:r>
              <a:rPr lang="en-US" sz="2400" dirty="0" smtClean="0">
                <a:latin typeface="+mn-lt"/>
              </a:rPr>
              <a:t> </a:t>
            </a:r>
            <a:endParaRPr lang="en-US" sz="2400"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800" cy="2667000"/>
          </a:xfrm>
        </p:spPr>
        <p:txBody>
          <a:bodyPr>
            <a:normAutofit fontScale="92500" lnSpcReduction="20000"/>
          </a:bodyPr>
          <a:lstStyle/>
          <a:p>
            <a:pPr algn="ctr">
              <a:buFont typeface="Arial" charset="0"/>
              <a:buNone/>
              <a:defRPr/>
            </a:pPr>
            <a:r>
              <a:rPr lang="en-US" b="1" dirty="0" smtClean="0"/>
              <a:t>Lee Dirks</a:t>
            </a:r>
          </a:p>
          <a:p>
            <a:pPr algn="ctr">
              <a:buFont typeface="Arial" charset="0"/>
              <a:buNone/>
              <a:defRPr/>
            </a:pPr>
            <a:r>
              <a:rPr lang="en-US" sz="2800" dirty="0" smtClean="0">
                <a:solidFill>
                  <a:schemeClr val="tx1">
                    <a:lumMod val="50000"/>
                    <a:lumOff val="50000"/>
                  </a:schemeClr>
                </a:solidFill>
              </a:rPr>
              <a:t>Director—Education &amp; Scholarly Communication</a:t>
            </a:r>
          </a:p>
          <a:p>
            <a:pPr algn="ctr">
              <a:buFont typeface="Arial" charset="0"/>
              <a:buNone/>
              <a:defRPr/>
            </a:pPr>
            <a:r>
              <a:rPr lang="en-US" sz="2800" dirty="0" smtClean="0">
                <a:solidFill>
                  <a:schemeClr val="tx1">
                    <a:lumMod val="50000"/>
                    <a:lumOff val="50000"/>
                  </a:schemeClr>
                </a:solidFill>
              </a:rPr>
              <a:t>Microsoft External Research</a:t>
            </a:r>
          </a:p>
          <a:p>
            <a:pPr algn="ctr">
              <a:buFont typeface="Arial" charset="0"/>
              <a:buNone/>
              <a:defRPr/>
            </a:pPr>
            <a:r>
              <a:rPr lang="en-US" sz="2800" dirty="0" smtClean="0">
                <a:solidFill>
                  <a:schemeClr val="bg1">
                    <a:lumMod val="50000"/>
                  </a:schemeClr>
                </a:solidFill>
                <a:hlinkClick r:id="rId2"/>
              </a:rPr>
              <a:t>ldirks@microsoft.com</a:t>
            </a:r>
            <a:r>
              <a:rPr lang="en-US" sz="2800" dirty="0" smtClean="0">
                <a:solidFill>
                  <a:schemeClr val="bg1">
                    <a:lumMod val="50000"/>
                  </a:schemeClr>
                </a:solidFill>
              </a:rPr>
              <a:t> </a:t>
            </a:r>
          </a:p>
          <a:p>
            <a:pPr algn="ctr">
              <a:buFont typeface="Arial" charset="0"/>
              <a:buNone/>
              <a:defRPr/>
            </a:pPr>
            <a:endParaRPr lang="en-US" sz="2800" dirty="0" smtClean="0">
              <a:solidFill>
                <a:schemeClr val="bg1">
                  <a:lumMod val="50000"/>
                </a:schemeClr>
              </a:solidFill>
            </a:endParaRPr>
          </a:p>
          <a:p>
            <a:pPr algn="ctr">
              <a:buFont typeface="Arial" charset="0"/>
              <a:buNone/>
              <a:defRPr/>
            </a:pPr>
            <a:r>
              <a:rPr lang="en-US" sz="2800" dirty="0" smtClean="0"/>
              <a:t>URL – </a:t>
            </a:r>
            <a:r>
              <a:rPr lang="en-US" sz="2800" dirty="0" smtClean="0">
                <a:hlinkClick r:id="rId3"/>
              </a:rPr>
              <a:t>http://www.microsoft.com/scholarlycomm/</a:t>
            </a:r>
            <a:r>
              <a:rPr lang="en-US" sz="2800" dirty="0" smtClean="0"/>
              <a:t> </a:t>
            </a:r>
            <a:endParaRPr lang="en-US" sz="2800" dirty="0" smtClean="0">
              <a:solidFill>
                <a:schemeClr val="bg1">
                  <a:lumMod val="50000"/>
                </a:schemeClr>
              </a:solidFill>
            </a:endParaRPr>
          </a:p>
          <a:p>
            <a:pPr>
              <a:buFont typeface="Arial" charset="0"/>
              <a:buChar char="•"/>
              <a:defRPr/>
            </a:pPr>
            <a:endParaRPr lang="en-US" dirty="0"/>
          </a:p>
        </p:txBody>
      </p:sp>
      <p:sp>
        <p:nvSpPr>
          <p:cNvPr id="3" name="Title 2"/>
          <p:cNvSpPr>
            <a:spLocks noGrp="1"/>
          </p:cNvSpPr>
          <p:nvPr>
            <p:ph type="title"/>
          </p:nvPr>
        </p:nvSpPr>
        <p:spPr>
          <a:xfrm>
            <a:off x="228600" y="304800"/>
            <a:ext cx="8686800" cy="762000"/>
          </a:xfrm>
        </p:spPr>
        <p:txBody>
          <a:bodyPr/>
          <a:lstStyle/>
          <a:p>
            <a:pPr>
              <a:defRPr/>
            </a:pPr>
            <a:r>
              <a:rPr lang="en-US" sz="3600" i="1" dirty="0" smtClean="0"/>
              <a:t>Questions?</a:t>
            </a:r>
            <a:endParaRPr lang="en-US" sz="3600" i="1" dirty="0"/>
          </a:p>
        </p:txBody>
      </p:sp>
      <p:pic>
        <p:nvPicPr>
          <p:cNvPr id="4" name="Picture 3" descr="Microsoft logo and tagline"/>
          <p:cNvPicPr>
            <a:picLocks noChangeAspect="1" noChangeArrowheads="1"/>
          </p:cNvPicPr>
          <p:nvPr/>
        </p:nvPicPr>
        <p:blipFill>
          <a:blip r:embed="rId4" cstate="print">
            <a:duotone>
              <a:prstClr val="black"/>
              <a:srgbClr val="003366">
                <a:tint val="45000"/>
                <a:satMod val="400000"/>
              </a:srgbClr>
            </a:duotone>
            <a:lum bright="-100000"/>
          </a:blip>
          <a:srcRect/>
          <a:stretch>
            <a:fillRect/>
          </a:stretch>
        </p:blipFill>
        <p:spPr bwMode="black">
          <a:xfrm>
            <a:off x="4343400" y="5257800"/>
            <a:ext cx="4573587" cy="987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4" y="4800600"/>
            <a:ext cx="9144004" cy="2133600"/>
            <a:chOff x="-3" y="3748520"/>
            <a:chExt cx="9144004" cy="3109482"/>
          </a:xfrm>
        </p:grpSpPr>
        <p:pic>
          <p:nvPicPr>
            <p:cNvPr id="41" name="Picture 47" descr="glass rectangle"/>
            <p:cNvPicPr>
              <a:picLocks noChangeAspect="1" noChangeArrowheads="1"/>
            </p:cNvPicPr>
            <p:nvPr/>
          </p:nvPicPr>
          <p:blipFill>
            <a:blip r:embed="rId3" cstate="print">
              <a:lum bright="-100000"/>
            </a:blip>
            <a:srcRect t="2888" b="8159"/>
            <a:stretch>
              <a:fillRect/>
            </a:stretch>
          </p:blipFill>
          <p:spPr bwMode="auto">
            <a:xfrm rot="16200000" flipH="1">
              <a:off x="3017257" y="731260"/>
              <a:ext cx="3109482" cy="9144001"/>
            </a:xfrm>
            <a:prstGeom prst="rect">
              <a:avLst/>
            </a:prstGeom>
            <a:noFill/>
            <a:ln w="9525">
              <a:noFill/>
              <a:miter lim="800000"/>
              <a:headEnd/>
              <a:tailEnd/>
            </a:ln>
          </p:spPr>
        </p:pic>
        <p:pic>
          <p:nvPicPr>
            <p:cNvPr id="37" name="Picture 47" descr="glass rectangle"/>
            <p:cNvPicPr>
              <a:picLocks noChangeAspect="1" noChangeArrowheads="1"/>
            </p:cNvPicPr>
            <p:nvPr/>
          </p:nvPicPr>
          <p:blipFill>
            <a:blip r:embed="rId3" cstate="print">
              <a:lum bright="-100000"/>
            </a:blip>
            <a:srcRect t="2888" b="8159"/>
            <a:stretch>
              <a:fillRect/>
            </a:stretch>
          </p:blipFill>
          <p:spPr bwMode="auto">
            <a:xfrm rot="16200000" flipH="1">
              <a:off x="3017260" y="731260"/>
              <a:ext cx="3109482" cy="9144001"/>
            </a:xfrm>
            <a:prstGeom prst="rect">
              <a:avLst/>
            </a:prstGeom>
            <a:noFill/>
            <a:ln w="9525">
              <a:noFill/>
              <a:miter lim="800000"/>
              <a:headEnd/>
              <a:tailEnd/>
            </a:ln>
          </p:spPr>
        </p:pic>
      </p:grpSp>
      <p:sp>
        <p:nvSpPr>
          <p:cNvPr id="2" name="Title 1"/>
          <p:cNvSpPr>
            <a:spLocks noGrp="1"/>
          </p:cNvSpPr>
          <p:nvPr>
            <p:ph type="title"/>
          </p:nvPr>
        </p:nvSpPr>
        <p:spPr>
          <a:xfrm>
            <a:off x="381000" y="228600"/>
            <a:ext cx="8380412" cy="775263"/>
          </a:xfrm>
        </p:spPr>
        <p:txBody>
          <a:bodyPr/>
          <a:lstStyle/>
          <a:p>
            <a:pPr algn="ctr">
              <a:lnSpc>
                <a:spcPct val="80000"/>
              </a:lnSpc>
            </a:pPr>
            <a:r>
              <a:rPr sz="4000" dirty="0" smtClean="0"/>
              <a:t>A Sea Change in Computing</a:t>
            </a:r>
            <a:endParaRPr sz="4000" dirty="0"/>
          </a:p>
        </p:txBody>
      </p:sp>
      <p:sp>
        <p:nvSpPr>
          <p:cNvPr id="42" name="Rounded Rectangle 41"/>
          <p:cNvSpPr/>
          <p:nvPr/>
        </p:nvSpPr>
        <p:spPr bwMode="auto">
          <a:xfrm>
            <a:off x="304800" y="1295400"/>
            <a:ext cx="8382000" cy="4495800"/>
          </a:xfrm>
          <a:prstGeom prst="roundRect">
            <a:avLst>
              <a:gd name="adj" fmla="val 13002"/>
            </a:avLst>
          </a:prstGeom>
          <a:gradFill flip="none" rotWithShape="1">
            <a:gsLst>
              <a:gs pos="0">
                <a:schemeClr val="tx1"/>
              </a:gs>
              <a:gs pos="5000">
                <a:srgbClr val="FFFFFF">
                  <a:alpha val="34000"/>
                </a:srgbClr>
              </a:gs>
              <a:gs pos="78000">
                <a:srgbClr val="FFFFFF">
                  <a:alpha val="0"/>
                </a:srgbClr>
              </a:gs>
            </a:gsLst>
            <a:lin ang="16200000" scaled="0"/>
            <a:tileRect/>
          </a:gradFill>
          <a:ln w="19050">
            <a:solidFill>
              <a:schemeClr val="tx1">
                <a:alpha val="23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defTabSz="914400" fontAlgn="base">
              <a:lnSpc>
                <a:spcPct val="100000"/>
              </a:lnSpc>
              <a:spcBef>
                <a:spcPct val="0"/>
              </a:spcBef>
              <a:spcAft>
                <a:spcPct val="0"/>
              </a:spcAft>
              <a:buClrTx/>
              <a:buSzTx/>
              <a:buFontTx/>
              <a:buNone/>
              <a:tabLst/>
              <a:defRPr/>
            </a:pPr>
            <a:endParaRPr lang="en-US" sz="2200" dirty="0" smtClean="0"/>
          </a:p>
        </p:txBody>
      </p:sp>
      <p:sp>
        <p:nvSpPr>
          <p:cNvPr id="14" name="Rounded Rectangle 13"/>
          <p:cNvSpPr/>
          <p:nvPr/>
        </p:nvSpPr>
        <p:spPr>
          <a:xfrm>
            <a:off x="762000" y="1447800"/>
            <a:ext cx="3733800" cy="13716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t" anchorCtr="0"/>
          <a:lstStyle/>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Massive Data Sets</a:t>
            </a:r>
          </a:p>
          <a:p>
            <a:pPr lvl="0" algn="ctr">
              <a:lnSpc>
                <a:spcPct val="80000"/>
              </a:lnSpc>
            </a:pPr>
            <a:endParaRPr lang="en-US" sz="1400" b="1" spc="-125" dirty="0" smtClean="0">
              <a:ln w="3175">
                <a:noFill/>
              </a:ln>
              <a:solidFill>
                <a:srgbClr val="000000"/>
              </a:solidFill>
              <a:effectLst>
                <a:outerShdw blurRad="177800" dir="5400000" sx="101000" sy="101000" algn="ctr" rotWithShape="0">
                  <a:srgbClr val="FFFFFF"/>
                </a:outerShdw>
              </a:effectLst>
              <a:latin typeface="+mj-lt"/>
            </a:endParaRP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Federation, Integration &amp;</a:t>
            </a: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Collaboration</a:t>
            </a:r>
            <a:endParaRPr lang="en-US" sz="2000" dirty="0">
              <a:solidFill>
                <a:srgbClr val="000000"/>
              </a:solidFill>
              <a:effectLst>
                <a:outerShdw blurRad="177800" dir="5400000" sx="101000" sy="101000" algn="ctr" rotWithShape="0">
                  <a:srgbClr val="FFFFFF"/>
                </a:outerShdw>
              </a:effectLst>
              <a:latin typeface="Segoe Black" pitchFamily="34" charset="0"/>
            </a:endParaRPr>
          </a:p>
        </p:txBody>
      </p:sp>
      <p:sp>
        <p:nvSpPr>
          <p:cNvPr id="25" name="Rounded Rectangle 24"/>
          <p:cNvSpPr/>
          <p:nvPr/>
        </p:nvSpPr>
        <p:spPr>
          <a:xfrm>
            <a:off x="4724400" y="1447800"/>
            <a:ext cx="3733800" cy="12954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t" anchorCtr="0"/>
          <a:lstStyle/>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There will be more scientific</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data generated in the next</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five years than in the history of</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humankind</a:t>
            </a:r>
            <a:endParaRPr lang="en-US" i="1" dirty="0">
              <a:solidFill>
                <a:srgbClr val="000000"/>
              </a:solidFill>
              <a:effectLst>
                <a:outerShdw blurRad="177800" dir="5400000" sx="101000" sy="101000" algn="ctr" rotWithShape="0">
                  <a:srgbClr val="FFFFFF"/>
                </a:outerShdw>
              </a:effectLst>
              <a:latin typeface="Segoe Black" pitchFamily="34" charset="0"/>
            </a:endParaRPr>
          </a:p>
        </p:txBody>
      </p:sp>
      <p:sp>
        <p:nvSpPr>
          <p:cNvPr id="31" name="Rounded Rectangle 30"/>
          <p:cNvSpPr/>
          <p:nvPr/>
        </p:nvSpPr>
        <p:spPr>
          <a:xfrm>
            <a:off x="838200" y="2971800"/>
            <a:ext cx="3733800" cy="12192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t" anchorCtr="0"/>
          <a:lstStyle/>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Evolution of </a:t>
            </a: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Many-core &amp;</a:t>
            </a:r>
            <a:r>
              <a:rPr lang="en-US" sz="2400" b="1" spc="-125" dirty="0">
                <a:ln w="3175">
                  <a:noFill/>
                </a:ln>
                <a:solidFill>
                  <a:srgbClr val="000000"/>
                </a:solidFill>
                <a:effectLst>
                  <a:outerShdw blurRad="177800" dir="5400000" sx="101000" sy="101000" algn="ctr" rotWithShape="0">
                    <a:srgbClr val="FFFFFF"/>
                  </a:outerShdw>
                </a:effectLst>
                <a:latin typeface="+mj-lt"/>
              </a:rPr>
              <a:t> </a:t>
            </a:r>
            <a:r>
              <a:rPr lang="en-US" sz="2400" b="1" spc="-125" dirty="0" smtClean="0">
                <a:ln w="3175">
                  <a:noFill/>
                </a:ln>
                <a:solidFill>
                  <a:srgbClr val="000000"/>
                </a:solidFill>
                <a:effectLst>
                  <a:outerShdw blurRad="177800" dir="5400000" sx="101000" sy="101000" algn="ctr" rotWithShape="0">
                    <a:srgbClr val="FFFFFF"/>
                  </a:outerShdw>
                </a:effectLst>
                <a:latin typeface="+mj-lt"/>
              </a:rPr>
              <a:t>Multicore </a:t>
            </a:r>
          </a:p>
          <a:p>
            <a:pPr lvl="0" algn="ctr">
              <a:lnSpc>
                <a:spcPct val="80000"/>
              </a:lnSpc>
            </a:pPr>
            <a:endParaRPr lang="en-US" sz="1200" b="1" spc="-125" dirty="0" smtClean="0">
              <a:ln w="3175">
                <a:noFill/>
              </a:ln>
              <a:solidFill>
                <a:srgbClr val="000000"/>
              </a:solidFill>
              <a:effectLst>
                <a:outerShdw blurRad="177800" dir="5400000" sx="101000" sy="101000" algn="ctr" rotWithShape="0">
                  <a:srgbClr val="FFFFFF"/>
                </a:outerShdw>
              </a:effectLst>
              <a:latin typeface="+mj-lt"/>
            </a:endParaRP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Parallelism everywhere</a:t>
            </a:r>
            <a:endParaRPr lang="en-US" sz="2000" dirty="0">
              <a:solidFill>
                <a:srgbClr val="000000"/>
              </a:solidFill>
              <a:effectLst>
                <a:outerShdw blurRad="177800" dir="5400000" sx="101000" sy="101000" algn="ctr" rotWithShape="0">
                  <a:srgbClr val="FFFFFF"/>
                </a:outerShdw>
              </a:effectLst>
              <a:latin typeface="Segoe Black" pitchFamily="34" charset="0"/>
            </a:endParaRPr>
          </a:p>
        </p:txBody>
      </p:sp>
      <p:sp>
        <p:nvSpPr>
          <p:cNvPr id="32" name="Rounded Rectangle 31"/>
          <p:cNvSpPr/>
          <p:nvPr/>
        </p:nvSpPr>
        <p:spPr>
          <a:xfrm>
            <a:off x="4724400" y="2971800"/>
            <a:ext cx="3733800" cy="12192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ctr" anchorCtr="0"/>
          <a:lstStyle/>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What will you do with </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100 times more</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computing power?</a:t>
            </a:r>
            <a:endParaRPr lang="en-US" i="1" dirty="0">
              <a:solidFill>
                <a:srgbClr val="000000"/>
              </a:solidFill>
              <a:effectLst>
                <a:outerShdw blurRad="177800" dir="5400000" sx="101000" sy="101000" algn="ctr" rotWithShape="0">
                  <a:srgbClr val="FFFFFF"/>
                </a:outerShdw>
              </a:effectLst>
              <a:latin typeface="Segoe Black" pitchFamily="34" charset="0"/>
            </a:endParaRPr>
          </a:p>
        </p:txBody>
      </p:sp>
      <p:sp>
        <p:nvSpPr>
          <p:cNvPr id="35" name="Rounded Rectangle 34"/>
          <p:cNvSpPr/>
          <p:nvPr/>
        </p:nvSpPr>
        <p:spPr>
          <a:xfrm>
            <a:off x="838200" y="4419600"/>
            <a:ext cx="3733800" cy="12192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t" anchorCtr="0"/>
          <a:lstStyle/>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The power of  the</a:t>
            </a: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Client + Cloud</a:t>
            </a:r>
          </a:p>
          <a:p>
            <a:pPr lvl="0" algn="ctr">
              <a:lnSpc>
                <a:spcPct val="80000"/>
              </a:lnSpc>
            </a:pPr>
            <a:endParaRPr lang="en-US" sz="1050" b="1" spc="-125" dirty="0" smtClean="0">
              <a:ln w="3175">
                <a:noFill/>
              </a:ln>
              <a:solidFill>
                <a:srgbClr val="000000"/>
              </a:solidFill>
              <a:effectLst>
                <a:outerShdw blurRad="177800" dir="5400000" sx="101000" sy="101000" algn="ctr" rotWithShape="0">
                  <a:srgbClr val="FFFFFF"/>
                </a:outerShdw>
              </a:effectLst>
              <a:latin typeface="+mj-lt"/>
            </a:endParaRPr>
          </a:p>
          <a:p>
            <a:pPr lvl="0" algn="ctr">
              <a:lnSpc>
                <a:spcPct val="80000"/>
              </a:lnSpc>
            </a:pPr>
            <a:r>
              <a:rPr lang="en-US" sz="2400" b="1" spc="-125" dirty="0" smtClean="0">
                <a:ln w="3175">
                  <a:noFill/>
                </a:ln>
                <a:solidFill>
                  <a:srgbClr val="000000"/>
                </a:solidFill>
                <a:effectLst>
                  <a:outerShdw blurRad="177800" dir="5400000" sx="101000" sy="101000" algn="ctr" rotWithShape="0">
                    <a:srgbClr val="FFFFFF"/>
                  </a:outerShdw>
                </a:effectLst>
                <a:latin typeface="+mj-lt"/>
              </a:rPr>
              <a:t>Access Anywhere, Any Time</a:t>
            </a:r>
            <a:endParaRPr lang="en-US" sz="2000" dirty="0">
              <a:solidFill>
                <a:srgbClr val="000000"/>
              </a:solidFill>
              <a:effectLst>
                <a:outerShdw blurRad="177800" dir="5400000" sx="101000" sy="101000" algn="ctr" rotWithShape="0">
                  <a:srgbClr val="FFFFFF"/>
                </a:outerShdw>
              </a:effectLst>
              <a:latin typeface="Segoe Black" pitchFamily="34" charset="0"/>
            </a:endParaRPr>
          </a:p>
        </p:txBody>
      </p:sp>
      <p:sp>
        <p:nvSpPr>
          <p:cNvPr id="38" name="Rounded Rectangle 37"/>
          <p:cNvSpPr/>
          <p:nvPr/>
        </p:nvSpPr>
        <p:spPr>
          <a:xfrm>
            <a:off x="4724400" y="4343400"/>
            <a:ext cx="3733800" cy="1295400"/>
          </a:xfrm>
          <a:prstGeom prst="roundRect">
            <a:avLst/>
          </a:prstGeom>
          <a:gradFill flip="none" rotWithShape="1">
            <a:gsLst>
              <a:gs pos="29000">
                <a:srgbClr val="FFFFFF"/>
              </a:gs>
              <a:gs pos="67000">
                <a:srgbClr val="FDC06F"/>
              </a:gs>
              <a:gs pos="100000">
                <a:srgbClr val="FF9933"/>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chilly" dir="t"/>
          </a:scene3d>
          <a:sp3d prstMaterial="metal">
            <a:bevelT w="2540000" h="50800" prst="softRound"/>
          </a:sp3d>
        </p:spPr>
        <p:txBody>
          <a:bodyPr lIns="0" tIns="91440" rIns="0" bIns="0" anchor="ctr" anchorCtr="0"/>
          <a:lstStyle/>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Distributed, loosely-coupled, </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applications at scale  across </a:t>
            </a:r>
          </a:p>
          <a:p>
            <a:pPr lvl="0" algn="ctr">
              <a:lnSpc>
                <a:spcPct val="80000"/>
              </a:lnSpc>
            </a:pPr>
            <a:r>
              <a:rPr lang="en-US" sz="2000" i="1" spc="-125" dirty="0" smtClean="0">
                <a:ln w="3175">
                  <a:noFill/>
                </a:ln>
                <a:solidFill>
                  <a:srgbClr val="000000"/>
                </a:solidFill>
                <a:effectLst>
                  <a:outerShdw blurRad="177800" dir="5400000" sx="101000" sy="101000" algn="ctr" rotWithShape="0">
                    <a:srgbClr val="FFFFFF"/>
                  </a:outerShdw>
                </a:effectLst>
                <a:latin typeface="+mj-lt"/>
              </a:rPr>
              <a:t>all devices will be the norm</a:t>
            </a:r>
            <a:endParaRPr lang="en-US" i="1" dirty="0">
              <a:solidFill>
                <a:srgbClr val="000000"/>
              </a:solidFill>
              <a:effectLst>
                <a:outerShdw blurRad="177800" dir="5400000" sx="101000" sy="101000" algn="ctr" rotWithShape="0">
                  <a:srgbClr val="FFFFFF"/>
                </a:outerShdw>
              </a:effectLst>
              <a:latin typeface="Segoe Black"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5334000" y="3581400"/>
            <a:ext cx="2065349"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Content Placeholder 3"/>
          <p:cNvSpPr>
            <a:spLocks noGrp="1"/>
          </p:cNvSpPr>
          <p:nvPr>
            <p:ph sz="half" idx="1"/>
          </p:nvPr>
        </p:nvSpPr>
        <p:spPr>
          <a:xfrm>
            <a:off x="304800" y="1066800"/>
            <a:ext cx="4038600" cy="5059363"/>
          </a:xfrm>
        </p:spPr>
        <p:txBody>
          <a:bodyPr>
            <a:normAutofit fontScale="92500" lnSpcReduction="20000"/>
          </a:bodyPr>
          <a:lstStyle/>
          <a:p>
            <a:pPr eaLnBrk="1" hangingPunct="1">
              <a:buFont typeface="Arial" charset="0"/>
              <a:buChar char="•"/>
              <a:defRPr/>
            </a:pPr>
            <a:r>
              <a:rPr lang="en-US" b="1" dirty="0" smtClean="0"/>
              <a:t>Data collection</a:t>
            </a:r>
          </a:p>
          <a:p>
            <a:pPr lvl="1" eaLnBrk="1" hangingPunct="1">
              <a:buFont typeface="Arial" charset="0"/>
              <a:buChar char="–"/>
              <a:defRPr/>
            </a:pPr>
            <a:r>
              <a:rPr lang="en-US" dirty="0" smtClean="0"/>
              <a:t>Sensor networks, global databases, local databases, desktop computer, laboratory instruments, observation devices, etc.</a:t>
            </a:r>
          </a:p>
          <a:p>
            <a:pPr eaLnBrk="1" hangingPunct="1">
              <a:buFont typeface="Arial" charset="0"/>
              <a:buChar char="•"/>
              <a:defRPr/>
            </a:pPr>
            <a:r>
              <a:rPr lang="en-US" b="1" dirty="0" smtClean="0"/>
              <a:t>Data processing, analysis, visualization</a:t>
            </a:r>
          </a:p>
          <a:p>
            <a:pPr lvl="1" eaLnBrk="1" hangingPunct="1">
              <a:buFont typeface="Arial" charset="0"/>
              <a:buChar char="–"/>
              <a:defRPr/>
            </a:pPr>
            <a:r>
              <a:rPr lang="en-US" dirty="0" smtClean="0"/>
              <a:t>Legacy codes, workflows, data mining, indexing, searching, graphics, screens, etc.</a:t>
            </a:r>
          </a:p>
          <a:p>
            <a:pPr eaLnBrk="1" hangingPunct="1">
              <a:buFont typeface="Arial" charset="0"/>
              <a:buChar char="•"/>
              <a:defRPr/>
            </a:pPr>
            <a:r>
              <a:rPr lang="en-US" b="1" dirty="0" smtClean="0"/>
              <a:t>Archiving</a:t>
            </a:r>
          </a:p>
          <a:p>
            <a:pPr lvl="1" eaLnBrk="1" hangingPunct="1">
              <a:buFont typeface="Arial" charset="0"/>
              <a:buChar char="–"/>
              <a:defRPr/>
            </a:pPr>
            <a:r>
              <a:rPr lang="en-US" dirty="0" smtClean="0"/>
              <a:t>Digital repositories, libraries, preservation, etc.</a:t>
            </a:r>
          </a:p>
        </p:txBody>
      </p:sp>
      <p:sp>
        <p:nvSpPr>
          <p:cNvPr id="3" name="Title 2"/>
          <p:cNvSpPr>
            <a:spLocks noGrp="1"/>
          </p:cNvSpPr>
          <p:nvPr>
            <p:ph type="title"/>
          </p:nvPr>
        </p:nvSpPr>
        <p:spPr/>
        <p:txBody>
          <a:bodyPr/>
          <a:lstStyle/>
          <a:p>
            <a:pPr eaLnBrk="1" hangingPunct="1">
              <a:defRPr/>
            </a:pPr>
            <a:r>
              <a:rPr lang="en-US" dirty="0" smtClean="0"/>
              <a:t>eResearch: </a:t>
            </a:r>
            <a:r>
              <a:rPr lang="en-US" dirty="0" smtClean="0">
                <a:solidFill>
                  <a:schemeClr val="accent6">
                    <a:lumMod val="75000"/>
                  </a:schemeClr>
                </a:solidFill>
              </a:rPr>
              <a:t>data everywhere</a:t>
            </a:r>
            <a:endParaRPr lang="en-US" dirty="0"/>
          </a:p>
        </p:txBody>
      </p:sp>
      <p:sp>
        <p:nvSpPr>
          <p:cNvPr id="6" name="Rectangle 5"/>
          <p:cNvSpPr/>
          <p:nvPr/>
        </p:nvSpPr>
        <p:spPr>
          <a:xfrm>
            <a:off x="4953000" y="2743200"/>
            <a:ext cx="3657600" cy="830263"/>
          </a:xfrm>
          <a:prstGeom prst="rect">
            <a:avLst/>
          </a:prstGeom>
        </p:spPr>
        <p:txBody>
          <a:bodyPr>
            <a:spAutoFit/>
          </a:bodyPr>
          <a:lstStyle/>
          <a:p>
            <a:pPr>
              <a:defRPr/>
            </a:pPr>
            <a:r>
              <a:rPr lang="en-US" sz="1200" b="1" dirty="0" err="1">
                <a:solidFill>
                  <a:prstClr val="black"/>
                </a:solidFill>
                <a:latin typeface="Calibri"/>
                <a:cs typeface="+mn-cs"/>
              </a:rPr>
              <a:t>SensorMap</a:t>
            </a:r>
            <a:endParaRPr lang="en-US" sz="1200" b="1" dirty="0">
              <a:solidFill>
                <a:prstClr val="black"/>
              </a:solidFill>
              <a:latin typeface="Calibri"/>
              <a:cs typeface="+mn-cs"/>
            </a:endParaRPr>
          </a:p>
          <a:p>
            <a:pPr lvl="1">
              <a:defRPr/>
            </a:pPr>
            <a:r>
              <a:rPr lang="en-US" sz="1200" dirty="0">
                <a:solidFill>
                  <a:prstClr val="black">
                    <a:lumMod val="50000"/>
                    <a:lumOff val="50000"/>
                  </a:prstClr>
                </a:solidFill>
                <a:latin typeface="Calibri"/>
                <a:cs typeface="+mn-cs"/>
              </a:rPr>
              <a:t>Functionality: Map navigation</a:t>
            </a:r>
          </a:p>
          <a:p>
            <a:pPr lvl="1">
              <a:defRPr/>
            </a:pPr>
            <a:r>
              <a:rPr lang="en-US" sz="1200" dirty="0">
                <a:solidFill>
                  <a:prstClr val="black">
                    <a:lumMod val="50000"/>
                    <a:lumOff val="50000"/>
                  </a:prstClr>
                </a:solidFill>
                <a:latin typeface="Calibri"/>
                <a:cs typeface="+mn-cs"/>
              </a:rPr>
              <a:t>Data: sensor-generated temperature, video camera feed, traffic feeds, etc.</a:t>
            </a:r>
          </a:p>
        </p:txBody>
      </p:sp>
      <p:pic>
        <p:nvPicPr>
          <p:cNvPr id="7" name="Picture 3"/>
          <p:cNvPicPr>
            <a:picLocks noChangeAspect="1" noChangeArrowheads="1"/>
          </p:cNvPicPr>
          <p:nvPr/>
        </p:nvPicPr>
        <p:blipFill>
          <a:blip r:embed="rId4" cstate="print"/>
          <a:srcRect/>
          <a:stretch>
            <a:fillRect/>
          </a:stretch>
        </p:blipFill>
        <p:spPr bwMode="auto">
          <a:xfrm>
            <a:off x="5257800" y="762000"/>
            <a:ext cx="2667000" cy="20388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1" name="Picture 3"/>
          <p:cNvPicPr>
            <a:picLocks noChangeAspect="1" noChangeArrowheads="1"/>
          </p:cNvPicPr>
          <p:nvPr/>
        </p:nvPicPr>
        <p:blipFill>
          <a:blip r:embed="rId5" cstate="print"/>
          <a:srcRect/>
          <a:stretch>
            <a:fillRect/>
          </a:stretch>
        </p:blipFill>
        <p:spPr bwMode="auto">
          <a:xfrm>
            <a:off x="4267200" y="3657600"/>
            <a:ext cx="1618593"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3" name="Picture 5"/>
          <p:cNvPicPr>
            <a:picLocks noChangeAspect="1" noChangeArrowheads="1"/>
          </p:cNvPicPr>
          <p:nvPr/>
        </p:nvPicPr>
        <p:blipFill>
          <a:blip r:embed="rId6" cstate="print"/>
          <a:srcRect/>
          <a:stretch>
            <a:fillRect/>
          </a:stretch>
        </p:blipFill>
        <p:spPr bwMode="auto">
          <a:xfrm>
            <a:off x="6705600" y="4114800"/>
            <a:ext cx="2219325" cy="2115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Rectangle 11"/>
          <p:cNvSpPr/>
          <p:nvPr/>
        </p:nvSpPr>
        <p:spPr>
          <a:xfrm>
            <a:off x="4191000" y="6019800"/>
            <a:ext cx="3657600" cy="461963"/>
          </a:xfrm>
          <a:prstGeom prst="rect">
            <a:avLst/>
          </a:prstGeom>
        </p:spPr>
        <p:txBody>
          <a:bodyPr>
            <a:spAutoFit/>
          </a:bodyPr>
          <a:lstStyle/>
          <a:p>
            <a:pPr>
              <a:defRPr/>
            </a:pPr>
            <a:r>
              <a:rPr lang="en-US" sz="1200" b="1" dirty="0">
                <a:solidFill>
                  <a:prstClr val="black"/>
                </a:solidFill>
                <a:latin typeface="Calibri"/>
                <a:cs typeface="+mn-cs"/>
              </a:rPr>
              <a:t>Scientific visualizations</a:t>
            </a:r>
          </a:p>
          <a:p>
            <a:pPr lvl="1">
              <a:defRPr/>
            </a:pPr>
            <a:r>
              <a:rPr lang="en-US" sz="1200" dirty="0">
                <a:solidFill>
                  <a:prstClr val="black">
                    <a:lumMod val="50000"/>
                    <a:lumOff val="50000"/>
                  </a:prstClr>
                </a:solidFill>
                <a:latin typeface="Calibri"/>
                <a:cs typeface="+mn-cs"/>
              </a:rPr>
              <a:t>NSF </a:t>
            </a:r>
            <a:r>
              <a:rPr lang="en-US" sz="1200" dirty="0" err="1">
                <a:solidFill>
                  <a:prstClr val="black">
                    <a:lumMod val="50000"/>
                    <a:lumOff val="50000"/>
                  </a:prstClr>
                </a:solidFill>
                <a:latin typeface="Calibri"/>
                <a:cs typeface="+mn-cs"/>
              </a:rPr>
              <a:t>Cyberinfrastructure</a:t>
            </a:r>
            <a:r>
              <a:rPr lang="en-US" sz="1200" dirty="0">
                <a:solidFill>
                  <a:prstClr val="black">
                    <a:lumMod val="50000"/>
                    <a:lumOff val="50000"/>
                  </a:prstClr>
                </a:solidFill>
                <a:latin typeface="Calibri"/>
                <a:cs typeface="+mn-cs"/>
              </a:rPr>
              <a:t> report, March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8" name="Picture 6" descr="UMBC worm count"/>
          <p:cNvPicPr>
            <a:picLocks noGrp="1" noChangeAspect="1" noChangeArrowheads="1"/>
          </p:cNvPicPr>
          <p:nvPr>
            <p:ph sz="half" idx="4294967295"/>
          </p:nvPr>
        </p:nvPicPr>
        <p:blipFill>
          <a:blip r:embed="rId3" cstate="print"/>
          <a:srcRect/>
          <a:stretch>
            <a:fillRect/>
          </a:stretch>
        </p:blipFill>
        <p:spPr>
          <a:xfrm>
            <a:off x="7339013" y="4267200"/>
            <a:ext cx="1652587" cy="2133600"/>
          </a:xfrm>
          <a:ln>
            <a:solidFill>
              <a:schemeClr val="tx1"/>
            </a:solidFill>
          </a:ln>
          <a:effectLst>
            <a:outerShdw dist="107763" dir="2700000" algn="ctr" rotWithShape="0">
              <a:srgbClr val="808080">
                <a:alpha val="50000"/>
              </a:srgbClr>
            </a:outerShdw>
          </a:effectLst>
        </p:spPr>
      </p:pic>
      <p:sp>
        <p:nvSpPr>
          <p:cNvPr id="223235" name="Rectangle 3"/>
          <p:cNvSpPr>
            <a:spLocks noGrp="1" noChangeArrowheads="1"/>
          </p:cNvSpPr>
          <p:nvPr>
            <p:ph type="body" idx="1"/>
          </p:nvPr>
        </p:nvSpPr>
        <p:spPr/>
        <p:txBody>
          <a:bodyPr>
            <a:normAutofit fontScale="77500" lnSpcReduction="20000"/>
          </a:bodyPr>
          <a:lstStyle/>
          <a:p>
            <a:pPr eaLnBrk="1" hangingPunct="1">
              <a:buFont typeface="Arial" charset="0"/>
              <a:buChar char="•"/>
              <a:defRPr/>
            </a:pPr>
            <a:r>
              <a:rPr lang="en-US" sz="3100" dirty="0" smtClean="0"/>
              <a:t>Uses 200 wireless (Intel) computers, </a:t>
            </a:r>
            <a:br>
              <a:rPr lang="en-US" sz="3100" dirty="0" smtClean="0"/>
            </a:br>
            <a:r>
              <a:rPr lang="en-US" sz="3100" dirty="0" smtClean="0"/>
              <a:t>with 10 sensors each, monitoring</a:t>
            </a:r>
          </a:p>
          <a:p>
            <a:pPr lvl="2" eaLnBrk="1" hangingPunct="1">
              <a:buFont typeface="Arial" charset="0"/>
              <a:buChar char="•"/>
              <a:defRPr/>
            </a:pPr>
            <a:r>
              <a:rPr lang="en-US" sz="2300" dirty="0" smtClean="0"/>
              <a:t>Air temperature, moisture</a:t>
            </a:r>
          </a:p>
          <a:p>
            <a:pPr lvl="2" eaLnBrk="1" hangingPunct="1">
              <a:buFont typeface="Arial" charset="0"/>
              <a:buChar char="•"/>
              <a:defRPr/>
            </a:pPr>
            <a:r>
              <a:rPr lang="en-US" sz="2300" dirty="0" smtClean="0"/>
              <a:t>Soil temperature, moisture, </a:t>
            </a:r>
            <a:br>
              <a:rPr lang="en-US" sz="2300" dirty="0" smtClean="0"/>
            </a:br>
            <a:r>
              <a:rPr lang="en-US" sz="2300" dirty="0" smtClean="0"/>
              <a:t>at least in two depths (5cm, 20 cm)</a:t>
            </a:r>
          </a:p>
          <a:p>
            <a:pPr lvl="2" eaLnBrk="1" hangingPunct="1">
              <a:buFont typeface="Arial" charset="0"/>
              <a:buChar char="•"/>
              <a:defRPr/>
            </a:pPr>
            <a:r>
              <a:rPr lang="en-US" sz="2300" dirty="0" smtClean="0"/>
              <a:t>Light (intensity, composition)</a:t>
            </a:r>
          </a:p>
          <a:p>
            <a:pPr lvl="2" eaLnBrk="1" hangingPunct="1">
              <a:buFont typeface="Arial" charset="0"/>
              <a:buChar char="•"/>
              <a:defRPr/>
            </a:pPr>
            <a:r>
              <a:rPr lang="en-US" sz="2300" dirty="0" smtClean="0"/>
              <a:t>Soon gases (CO2, O2, CH4, …)</a:t>
            </a:r>
          </a:p>
          <a:p>
            <a:pPr eaLnBrk="1" hangingPunct="1">
              <a:buFont typeface="Arial" charset="0"/>
              <a:buChar char="•"/>
              <a:defRPr/>
            </a:pPr>
            <a:r>
              <a:rPr lang="en-US" sz="3100" dirty="0" smtClean="0"/>
              <a:t>Long-term continuous data</a:t>
            </a:r>
          </a:p>
          <a:p>
            <a:pPr eaLnBrk="1" hangingPunct="1">
              <a:buFont typeface="Arial" charset="0"/>
              <a:buChar char="•"/>
              <a:defRPr/>
            </a:pPr>
            <a:r>
              <a:rPr lang="en-US" sz="3100" dirty="0" smtClean="0"/>
              <a:t>Small (hidden) and affordable (many)</a:t>
            </a:r>
          </a:p>
          <a:p>
            <a:pPr eaLnBrk="1" hangingPunct="1">
              <a:buFont typeface="Arial" charset="0"/>
              <a:buChar char="•"/>
              <a:defRPr/>
            </a:pPr>
            <a:r>
              <a:rPr lang="en-US" sz="3100" dirty="0" smtClean="0"/>
              <a:t>Less disturbance</a:t>
            </a:r>
          </a:p>
          <a:p>
            <a:pPr eaLnBrk="1" hangingPunct="1">
              <a:buFont typeface="Arial" charset="0"/>
              <a:buChar char="•"/>
              <a:defRPr/>
            </a:pPr>
            <a:r>
              <a:rPr lang="en-US" sz="3100" dirty="0" smtClean="0"/>
              <a:t>&gt;200 million measurements/year</a:t>
            </a:r>
          </a:p>
          <a:p>
            <a:pPr eaLnBrk="1" hangingPunct="1">
              <a:buFont typeface="Arial" charset="0"/>
              <a:buChar char="•"/>
              <a:defRPr/>
            </a:pPr>
            <a:r>
              <a:rPr lang="en-US" sz="3100" dirty="0" smtClean="0"/>
              <a:t>Complex database of sensor data and samples</a:t>
            </a:r>
          </a:p>
          <a:p>
            <a:pPr eaLnBrk="1" hangingPunct="1">
              <a:buFont typeface="Arial" charset="0"/>
              <a:buChar char="•"/>
              <a:defRPr/>
            </a:pPr>
            <a:endParaRPr lang="en-US" sz="3100" dirty="0" smtClean="0"/>
          </a:p>
          <a:p>
            <a:pPr eaLnBrk="1" hangingPunct="1">
              <a:buFont typeface="Arial" charset="0"/>
              <a:buNone/>
              <a:defRPr/>
            </a:pPr>
            <a:r>
              <a:rPr lang="en-US" sz="3100" dirty="0" smtClean="0"/>
              <a:t>With K. </a:t>
            </a:r>
            <a:r>
              <a:rPr lang="en-US" sz="3100" dirty="0" err="1" smtClean="0"/>
              <a:t>Szlavecz</a:t>
            </a:r>
            <a:r>
              <a:rPr lang="en-US" sz="3100" dirty="0" smtClean="0"/>
              <a:t> and A. </a:t>
            </a:r>
            <a:r>
              <a:rPr lang="en-US" sz="3100" dirty="0" err="1" smtClean="0"/>
              <a:t>Terzis</a:t>
            </a:r>
            <a:r>
              <a:rPr lang="en-US" sz="3100" dirty="0" smtClean="0"/>
              <a:t>  at </a:t>
            </a:r>
            <a:r>
              <a:rPr lang="en-US" sz="3100" b="1" dirty="0" smtClean="0"/>
              <a:t>Johns Hopkins</a:t>
            </a:r>
          </a:p>
          <a:p>
            <a:pPr eaLnBrk="1" hangingPunct="1">
              <a:buFont typeface="Arial" charset="0"/>
              <a:buNone/>
              <a:defRPr/>
            </a:pPr>
            <a:r>
              <a:rPr lang="en-US" sz="2600" dirty="0" smtClean="0">
                <a:hlinkClick r:id="rId4"/>
              </a:rPr>
              <a:t>http://lifeunderyourfeet.org</a:t>
            </a:r>
            <a:endParaRPr lang="en-US" sz="2600" dirty="0" smtClean="0"/>
          </a:p>
          <a:p>
            <a:pPr eaLnBrk="1" hangingPunct="1">
              <a:buFont typeface="Arial" charset="0"/>
              <a:buNone/>
              <a:defRPr/>
            </a:pPr>
            <a:endParaRPr lang="en-US" dirty="0"/>
          </a:p>
        </p:txBody>
      </p:sp>
      <p:sp>
        <p:nvSpPr>
          <p:cNvPr id="223234" name="Rectangle 2"/>
          <p:cNvSpPr>
            <a:spLocks noGrp="1" noChangeArrowheads="1"/>
          </p:cNvSpPr>
          <p:nvPr>
            <p:ph type="title"/>
          </p:nvPr>
        </p:nvSpPr>
        <p:spPr/>
        <p:txBody>
          <a:bodyPr/>
          <a:lstStyle/>
          <a:p>
            <a:pPr eaLnBrk="1" hangingPunct="1">
              <a:defRPr/>
            </a:pPr>
            <a:r>
              <a:rPr lang="en-US" dirty="0" smtClean="0"/>
              <a:t>Wireless Sensor Networks</a:t>
            </a:r>
            <a:endParaRPr lang="en-US" dirty="0"/>
          </a:p>
        </p:txBody>
      </p:sp>
      <p:pic>
        <p:nvPicPr>
          <p:cNvPr id="223236" name="Picture 4" descr="motes-group1"/>
          <p:cNvPicPr>
            <a:picLocks noGrp="1" noChangeAspect="1" noChangeArrowheads="1"/>
          </p:cNvPicPr>
          <p:nvPr>
            <p:ph sz="half" idx="4294967295"/>
          </p:nvPr>
        </p:nvPicPr>
        <p:blipFill>
          <a:blip r:embed="rId5" cstate="print"/>
          <a:srcRect/>
          <a:stretch>
            <a:fillRect/>
          </a:stretch>
        </p:blipFill>
        <p:spPr>
          <a:xfrm>
            <a:off x="6781800" y="3124200"/>
            <a:ext cx="2133600" cy="1600200"/>
          </a:xfrm>
          <a:ln>
            <a:solidFill>
              <a:srgbClr val="333399"/>
            </a:solidFill>
          </a:ln>
          <a:effectLst>
            <a:outerShdw dist="107763" dir="2700000" algn="ctr" rotWithShape="0">
              <a:srgbClr val="808080">
                <a:alpha val="50000"/>
              </a:srgbClr>
            </a:outerShdw>
          </a:effectLst>
        </p:spPr>
      </p:pic>
      <p:pic>
        <p:nvPicPr>
          <p:cNvPr id="223237" name="Picture 5" descr="watermark"/>
          <p:cNvPicPr>
            <a:picLocks noGrp="1" noChangeAspect="1" noChangeArrowheads="1"/>
          </p:cNvPicPr>
          <p:nvPr>
            <p:ph sz="half" idx="4294967295"/>
          </p:nvPr>
        </p:nvPicPr>
        <p:blipFill>
          <a:blip r:embed="rId6" cstate="print"/>
          <a:srcRect/>
          <a:stretch>
            <a:fillRect/>
          </a:stretch>
        </p:blipFill>
        <p:spPr>
          <a:xfrm>
            <a:off x="6324600" y="5181600"/>
            <a:ext cx="1295400" cy="1012825"/>
          </a:xfrm>
          <a:ln>
            <a:solidFill>
              <a:srgbClr val="333399"/>
            </a:solidFill>
          </a:ln>
          <a:effectLst>
            <a:outerShdw dist="107763" dir="2700000" algn="ctr" rotWithShape="0">
              <a:srgbClr val="808080">
                <a:alpha val="50000"/>
              </a:srgbClr>
            </a:outerShdw>
          </a:effectLst>
        </p:spPr>
      </p:pic>
      <p:pic>
        <p:nvPicPr>
          <p:cNvPr id="37895" name="Picture 2" descr="http://www.lifeunderyourfeet.org/en/sensor/intro/img/architecture.jpg"/>
          <p:cNvPicPr>
            <a:picLocks noChangeAspect="1" noChangeArrowheads="1"/>
          </p:cNvPicPr>
          <p:nvPr/>
        </p:nvPicPr>
        <p:blipFill>
          <a:blip r:embed="rId7" cstate="print"/>
          <a:srcRect/>
          <a:stretch>
            <a:fillRect/>
          </a:stretch>
        </p:blipFill>
        <p:spPr bwMode="auto">
          <a:xfrm>
            <a:off x="5486400" y="1066800"/>
            <a:ext cx="3048000" cy="2381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458200" cy="5105400"/>
          </a:xfrm>
        </p:spPr>
        <p:txBody>
          <a:bodyPr>
            <a:noAutofit/>
          </a:bodyPr>
          <a:lstStyle/>
          <a:p>
            <a:pPr>
              <a:buFont typeface="Arial" charset="0"/>
              <a:buChar char="•"/>
              <a:defRPr/>
            </a:pPr>
            <a:r>
              <a:rPr lang="en-US" sz="2000" b="1" dirty="0" smtClean="0"/>
              <a:t>We’re not even to the </a:t>
            </a:r>
            <a:r>
              <a:rPr lang="en-US" sz="2000" b="1" i="1" u="sng" dirty="0" smtClean="0">
                <a:solidFill>
                  <a:schemeClr val="accent2"/>
                </a:solidFill>
              </a:rPr>
              <a:t>Industrial Revolution of Data </a:t>
            </a:r>
            <a:r>
              <a:rPr lang="en-US" sz="2000" b="1" dirty="0" smtClean="0"/>
              <a:t>yet…</a:t>
            </a:r>
          </a:p>
          <a:p>
            <a:pPr lvl="1">
              <a:buFont typeface="Arial" charset="0"/>
              <a:buChar char="–"/>
              <a:defRPr/>
            </a:pPr>
            <a:r>
              <a:rPr lang="en-US" sz="1600" dirty="0" smtClean="0">
                <a:solidFill>
                  <a:schemeClr val="bg1">
                    <a:lumMod val="65000"/>
                  </a:schemeClr>
                </a:solidFill>
              </a:rPr>
              <a:t>“…since most of the digital information available today is still individually "handmade": prose on web pages, data entered into forms, videos and music edited and uploaded to servers. </a:t>
            </a:r>
            <a:r>
              <a:rPr lang="en-US" sz="1800" b="1" i="1" dirty="0" smtClean="0">
                <a:solidFill>
                  <a:schemeClr val="accent2"/>
                </a:solidFill>
              </a:rPr>
              <a:t>But we are starting to see the rise of automatic data generation "factories" such as software logs, UPC scanners, RFID, GPS transceivers, video and audio feeds. </a:t>
            </a:r>
            <a:r>
              <a:rPr lang="en-US" sz="1600" dirty="0" smtClean="0">
                <a:solidFill>
                  <a:schemeClr val="bg1">
                    <a:lumMod val="65000"/>
                  </a:schemeClr>
                </a:solidFill>
              </a:rPr>
              <a:t>These automated processes can stamp out data at volumes that will quickly dwarf the collective productivity of content authors worldwide.  </a:t>
            </a:r>
            <a:r>
              <a:rPr lang="en-US" sz="1800" b="1" i="1" dirty="0" smtClean="0">
                <a:solidFill>
                  <a:schemeClr val="accent2"/>
                </a:solidFill>
              </a:rPr>
              <a:t>Meanwhile, disk capacities are growing exponentially</a:t>
            </a:r>
            <a:r>
              <a:rPr lang="en-US" sz="1800" i="1" dirty="0" smtClean="0">
                <a:solidFill>
                  <a:schemeClr val="bg1">
                    <a:lumMod val="75000"/>
                  </a:schemeClr>
                </a:solidFill>
              </a:rPr>
              <a:t>,</a:t>
            </a:r>
            <a:r>
              <a:rPr lang="en-US" sz="1600" dirty="0" smtClean="0">
                <a:solidFill>
                  <a:schemeClr val="bg1">
                    <a:lumMod val="75000"/>
                  </a:schemeClr>
                </a:solidFill>
              </a:rPr>
              <a:t> </a:t>
            </a:r>
            <a:r>
              <a:rPr lang="en-US" sz="1600" dirty="0" smtClean="0">
                <a:solidFill>
                  <a:schemeClr val="bg1">
                    <a:lumMod val="65000"/>
                  </a:schemeClr>
                </a:solidFill>
              </a:rPr>
              <a:t>so the cost of archiving this data remains modest. And there are plenty of reasons to believe that this data has value in a wide variety of settings. The last step of the revolution is </a:t>
            </a:r>
            <a:r>
              <a:rPr lang="en-US" sz="1600" b="1" i="1" dirty="0" smtClean="0">
                <a:solidFill>
                  <a:schemeClr val="accent2"/>
                </a:solidFill>
              </a:rPr>
              <a:t>the</a:t>
            </a:r>
            <a:r>
              <a:rPr lang="en-US" sz="1600" dirty="0" smtClean="0"/>
              <a:t> </a:t>
            </a:r>
            <a:r>
              <a:rPr lang="en-US" sz="1800" b="1" i="1" dirty="0" smtClean="0">
                <a:solidFill>
                  <a:schemeClr val="accent2"/>
                </a:solidFill>
              </a:rPr>
              <a:t>commoditization of data analysis software</a:t>
            </a:r>
            <a:r>
              <a:rPr lang="en-US" sz="1600" dirty="0" smtClean="0"/>
              <a:t>, </a:t>
            </a:r>
            <a:r>
              <a:rPr lang="en-US" sz="1600" dirty="0" smtClean="0">
                <a:solidFill>
                  <a:schemeClr val="bg1">
                    <a:lumMod val="65000"/>
                  </a:schemeClr>
                </a:solidFill>
              </a:rPr>
              <a:t>to serve a broad class of users.” </a:t>
            </a:r>
          </a:p>
          <a:p>
            <a:pPr>
              <a:buFont typeface="Arial" charset="0"/>
              <a:buChar char="•"/>
              <a:defRPr/>
            </a:pPr>
            <a:r>
              <a:rPr lang="en-US" sz="2000" b="1" dirty="0" smtClean="0"/>
              <a:t>How this will interact with the push toward data-centric web services and cloud computing? </a:t>
            </a:r>
          </a:p>
          <a:p>
            <a:pPr lvl="1">
              <a:buFont typeface="Arial" charset="0"/>
              <a:buChar char="–"/>
              <a:defRPr/>
            </a:pPr>
            <a:r>
              <a:rPr lang="en-US" sz="1800" dirty="0" smtClean="0"/>
              <a:t>Will users stage massive datasets of proprietary information within the cloud? </a:t>
            </a:r>
          </a:p>
          <a:p>
            <a:pPr lvl="1">
              <a:buFont typeface="Arial" charset="0"/>
              <a:buChar char="–"/>
              <a:defRPr/>
            </a:pPr>
            <a:r>
              <a:rPr lang="en-US" sz="1800" dirty="0" smtClean="0"/>
              <a:t>How will they get petabytes of data shipped and installed at a hosting facility?</a:t>
            </a:r>
          </a:p>
          <a:p>
            <a:pPr lvl="1">
              <a:buFont typeface="Arial" charset="0"/>
              <a:buChar char="–"/>
              <a:defRPr/>
            </a:pPr>
            <a:r>
              <a:rPr lang="en-US" sz="1800" dirty="0" smtClean="0"/>
              <a:t>Given the number of computers required for massive-scale analytics, what kinds of access will service providers be able to economically offer? </a:t>
            </a:r>
            <a:endParaRPr lang="en-US" sz="1800" dirty="0"/>
          </a:p>
        </p:txBody>
      </p:sp>
      <p:sp>
        <p:nvSpPr>
          <p:cNvPr id="3" name="Title 2"/>
          <p:cNvSpPr>
            <a:spLocks noGrp="1"/>
          </p:cNvSpPr>
          <p:nvPr>
            <p:ph type="title"/>
          </p:nvPr>
        </p:nvSpPr>
        <p:spPr>
          <a:xfrm>
            <a:off x="228600" y="304800"/>
            <a:ext cx="8686800" cy="762000"/>
          </a:xfrm>
        </p:spPr>
        <p:txBody>
          <a:bodyPr/>
          <a:lstStyle/>
          <a:p>
            <a:pPr>
              <a:defRPr/>
            </a:pPr>
            <a:r>
              <a:rPr lang="en-US" dirty="0" smtClean="0"/>
              <a:t>Joe </a:t>
            </a:r>
            <a:r>
              <a:rPr lang="en-US" dirty="0" err="1" smtClean="0"/>
              <a:t>Hellerstein</a:t>
            </a:r>
            <a:r>
              <a:rPr lang="en-US" dirty="0" smtClean="0"/>
              <a:t>—</a:t>
            </a:r>
            <a:r>
              <a:rPr lang="en-US" i="1" dirty="0" smtClean="0"/>
              <a:t>UC Berkeley </a:t>
            </a:r>
            <a:br>
              <a:rPr lang="en-US" i="1" dirty="0" smtClean="0"/>
            </a:br>
            <a:r>
              <a:rPr lang="en-US" sz="2800" b="0" dirty="0" smtClean="0"/>
              <a:t>Blog: “The Commoditization of Massive Data Analysis”</a:t>
            </a:r>
            <a:endParaRPr lang="en-US" b="0" i="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3" name="Text Placeholder 640002"/>
          <p:cNvSpPr>
            <a:spLocks noGrp="1" noChangeArrowheads="1"/>
          </p:cNvSpPr>
          <p:nvPr>
            <p:ph sz="half" idx="1"/>
          </p:nvPr>
        </p:nvSpPr>
        <p:spPr>
          <a:xfrm>
            <a:off x="457200" y="4038600"/>
            <a:ext cx="3962400" cy="2133600"/>
          </a:xfrm>
        </p:spPr>
        <p:txBody>
          <a:bodyPr/>
          <a:lstStyle/>
          <a:p>
            <a:pPr marL="552450" indent="-552450">
              <a:lnSpc>
                <a:spcPct val="90000"/>
              </a:lnSpc>
              <a:spcBef>
                <a:spcPct val="30000"/>
              </a:spcBef>
              <a:buClr>
                <a:schemeClr val="tx2"/>
              </a:buClr>
              <a:buSzPct val="75000"/>
              <a:buFont typeface="Wingdings" pitchFamily="2" charset="2"/>
              <a:buChar char="u"/>
              <a:defRPr/>
            </a:pPr>
            <a:r>
              <a:rPr lang="en-US" sz="2000" dirty="0" smtClean="0">
                <a:solidFill>
                  <a:schemeClr val="bg2">
                    <a:lumMod val="25000"/>
                  </a:schemeClr>
                </a:solidFill>
                <a:latin typeface="Arial" charset="0"/>
              </a:rPr>
              <a:t>Data ingest  </a:t>
            </a:r>
          </a:p>
          <a:p>
            <a:pPr marL="552450" indent="-552450">
              <a:lnSpc>
                <a:spcPct val="90000"/>
              </a:lnSpc>
              <a:spcBef>
                <a:spcPct val="30000"/>
              </a:spcBef>
              <a:buClr>
                <a:schemeClr val="tx2"/>
              </a:buClr>
              <a:buSzPct val="75000"/>
              <a:buFont typeface="Wingdings" pitchFamily="2" charset="2"/>
              <a:buChar char="u"/>
              <a:defRPr/>
            </a:pPr>
            <a:r>
              <a:rPr lang="en-US" sz="2000" dirty="0" smtClean="0">
                <a:solidFill>
                  <a:schemeClr val="bg2">
                    <a:lumMod val="25000"/>
                  </a:schemeClr>
                </a:solidFill>
                <a:latin typeface="Arial" charset="0"/>
              </a:rPr>
              <a:t>Managing petabytes+</a:t>
            </a:r>
          </a:p>
          <a:p>
            <a:pPr marL="552450" indent="-552450">
              <a:lnSpc>
                <a:spcPct val="90000"/>
              </a:lnSpc>
              <a:spcBef>
                <a:spcPct val="30000"/>
              </a:spcBef>
              <a:buClr>
                <a:schemeClr val="tx2"/>
              </a:buClr>
              <a:buSzPct val="75000"/>
              <a:buFont typeface="Wingdings" pitchFamily="2" charset="2"/>
              <a:buChar char="u"/>
              <a:defRPr/>
            </a:pPr>
            <a:r>
              <a:rPr lang="en-US" sz="2000" dirty="0" smtClean="0">
                <a:solidFill>
                  <a:schemeClr val="bg2">
                    <a:lumMod val="25000"/>
                  </a:schemeClr>
                </a:solidFill>
                <a:latin typeface="Arial" charset="0"/>
              </a:rPr>
              <a:t>Common schema(s)</a:t>
            </a:r>
          </a:p>
          <a:p>
            <a:pPr marL="552450" indent="-552450">
              <a:lnSpc>
                <a:spcPct val="90000"/>
              </a:lnSpc>
              <a:spcBef>
                <a:spcPct val="30000"/>
              </a:spcBef>
              <a:buClr>
                <a:schemeClr val="tx2"/>
              </a:buClr>
              <a:buSzPct val="75000"/>
              <a:buFont typeface="Wingdings" pitchFamily="2" charset="2"/>
              <a:buChar char="u"/>
              <a:defRPr/>
            </a:pPr>
            <a:r>
              <a:rPr lang="en-US" sz="2000" dirty="0" smtClean="0">
                <a:solidFill>
                  <a:schemeClr val="bg2">
                    <a:lumMod val="25000"/>
                  </a:schemeClr>
                </a:solidFill>
                <a:latin typeface="Arial" charset="0"/>
              </a:rPr>
              <a:t>How to organize?</a:t>
            </a:r>
          </a:p>
          <a:p>
            <a:pPr marL="552450" indent="-552450">
              <a:lnSpc>
                <a:spcPct val="90000"/>
              </a:lnSpc>
              <a:spcBef>
                <a:spcPct val="30000"/>
              </a:spcBef>
              <a:buClr>
                <a:schemeClr val="tx2"/>
              </a:buClr>
              <a:buSzPct val="75000"/>
              <a:buFont typeface="Wingdings" pitchFamily="2" charset="2"/>
              <a:buChar char="u"/>
              <a:defRPr/>
            </a:pPr>
            <a:r>
              <a:rPr lang="en-US" sz="2000" dirty="0" smtClean="0">
                <a:solidFill>
                  <a:schemeClr val="bg2">
                    <a:lumMod val="25000"/>
                  </a:schemeClr>
                </a:solidFill>
                <a:latin typeface="Arial" charset="0"/>
              </a:rPr>
              <a:t>How to re-organize?</a:t>
            </a:r>
          </a:p>
        </p:txBody>
      </p:sp>
      <p:sp>
        <p:nvSpPr>
          <p:cNvPr id="640002" name="Title 640001"/>
          <p:cNvSpPr>
            <a:spLocks noGrp="1" noChangeArrowheads="1"/>
          </p:cNvSpPr>
          <p:nvPr>
            <p:ph type="title"/>
          </p:nvPr>
        </p:nvSpPr>
        <p:spPr/>
        <p:txBody>
          <a:bodyPr anchor="t"/>
          <a:lstStyle/>
          <a:p>
            <a:pPr>
              <a:defRPr/>
            </a:pPr>
            <a:r>
              <a:rPr lang="en-US" sz="3600" dirty="0" smtClean="0"/>
              <a:t>The Problem for the eScientist / eResearcher</a:t>
            </a:r>
            <a:endParaRPr lang="en-US" sz="2800" dirty="0" smtClean="0"/>
          </a:p>
        </p:txBody>
      </p:sp>
      <p:sp>
        <p:nvSpPr>
          <p:cNvPr id="640004" name="Rectangle 640003"/>
          <p:cNvSpPr>
            <a:spLocks noChangeArrowheads="1"/>
          </p:cNvSpPr>
          <p:nvPr/>
        </p:nvSpPr>
        <p:spPr bwMode="auto">
          <a:xfrm>
            <a:off x="4038600" y="4038600"/>
            <a:ext cx="4800600" cy="1905000"/>
          </a:xfrm>
          <a:prstGeom prst="rect">
            <a:avLst/>
          </a:prstGeom>
          <a:noFill/>
          <a:ln w="9525" cap="flat" cmpd="sng" algn="ctr">
            <a:noFill/>
            <a:prstDash val="solid"/>
            <a:miter lim="800000"/>
            <a:headEnd type="none" w="med" len="med"/>
            <a:tailEnd type="none" w="med" len="med"/>
          </a:ln>
          <a:effectLst/>
        </p:spPr>
        <p:txBody>
          <a:bodyPr/>
          <a:lstStyle/>
          <a:p>
            <a:pPr marL="552450" indent="-552450" eaLnBrk="0" hangingPunct="0">
              <a:lnSpc>
                <a:spcPct val="90000"/>
              </a:lnSpc>
              <a:spcBef>
                <a:spcPct val="30000"/>
              </a:spcBef>
              <a:buClr>
                <a:schemeClr val="tx2"/>
              </a:buClr>
              <a:buSzPct val="75000"/>
              <a:buFont typeface="Wingdings" pitchFamily="2" charset="2"/>
              <a:buChar char="u"/>
              <a:defRPr/>
            </a:pPr>
            <a:r>
              <a:rPr lang="en-US" sz="2000" dirty="0">
                <a:solidFill>
                  <a:schemeClr val="bg2">
                    <a:lumMod val="25000"/>
                  </a:schemeClr>
                </a:solidFill>
                <a:latin typeface="Arial" charset="0"/>
                <a:cs typeface="Arial" charset="0"/>
              </a:rPr>
              <a:t>How to coexist &amp; cooperate with other scientists and researchers?</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solidFill>
                  <a:schemeClr val="bg2">
                    <a:lumMod val="25000"/>
                  </a:schemeClr>
                </a:solidFill>
                <a:latin typeface="Arial" charset="0"/>
                <a:cs typeface="Arial" charset="0"/>
              </a:rPr>
              <a:t>Data query and visualization tools   </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solidFill>
                  <a:schemeClr val="bg2">
                    <a:lumMod val="25000"/>
                  </a:schemeClr>
                </a:solidFill>
                <a:latin typeface="Arial" charset="0"/>
                <a:cs typeface="Arial" charset="0"/>
              </a:rPr>
              <a:t>Support/training</a:t>
            </a:r>
          </a:p>
          <a:p>
            <a:pPr marL="552450" indent="-552450" eaLnBrk="0" hangingPunct="0">
              <a:lnSpc>
                <a:spcPct val="90000"/>
              </a:lnSpc>
              <a:spcBef>
                <a:spcPct val="30000"/>
              </a:spcBef>
              <a:buClr>
                <a:schemeClr val="tx2"/>
              </a:buClr>
              <a:buSzPct val="75000"/>
              <a:buFont typeface="Wingdings" pitchFamily="2" charset="2"/>
              <a:buChar char="u"/>
              <a:defRPr/>
            </a:pPr>
            <a:r>
              <a:rPr lang="en-US" sz="2000" dirty="0">
                <a:solidFill>
                  <a:schemeClr val="bg2">
                    <a:lumMod val="25000"/>
                  </a:schemeClr>
                </a:solidFill>
                <a:latin typeface="Arial" charset="0"/>
                <a:cs typeface="Arial" charset="0"/>
              </a:rPr>
              <a:t>Performance</a:t>
            </a:r>
          </a:p>
          <a:p>
            <a:pPr marL="971550" lvl="1" indent="-417513" eaLnBrk="0" hangingPunct="0">
              <a:lnSpc>
                <a:spcPct val="90000"/>
              </a:lnSpc>
              <a:spcBef>
                <a:spcPct val="30000"/>
              </a:spcBef>
              <a:buClr>
                <a:schemeClr val="tx2"/>
              </a:buClr>
              <a:buSzPct val="75000"/>
              <a:buFont typeface="Wingdings" pitchFamily="2" charset="2"/>
              <a:buChar char="Ø"/>
              <a:defRPr/>
            </a:pPr>
            <a:r>
              <a:rPr lang="en-US" sz="1600" dirty="0">
                <a:solidFill>
                  <a:schemeClr val="bg2">
                    <a:lumMod val="25000"/>
                  </a:schemeClr>
                </a:solidFill>
                <a:latin typeface="Arial" charset="0"/>
                <a:cs typeface="Arial" charset="0"/>
              </a:rPr>
              <a:t>Execute queries in a minute </a:t>
            </a:r>
          </a:p>
          <a:p>
            <a:pPr marL="971550" lvl="1" indent="-417513" eaLnBrk="0" hangingPunct="0">
              <a:lnSpc>
                <a:spcPct val="90000"/>
              </a:lnSpc>
              <a:spcBef>
                <a:spcPct val="30000"/>
              </a:spcBef>
              <a:buClr>
                <a:schemeClr val="tx2"/>
              </a:buClr>
              <a:buSzPct val="75000"/>
              <a:buFont typeface="Wingdings" pitchFamily="2" charset="2"/>
              <a:buChar char="Ø"/>
              <a:defRPr/>
            </a:pPr>
            <a:r>
              <a:rPr lang="en-US" sz="1600" dirty="0">
                <a:solidFill>
                  <a:schemeClr val="bg2">
                    <a:lumMod val="25000"/>
                  </a:schemeClr>
                </a:solidFill>
                <a:latin typeface="Arial" charset="0"/>
                <a:cs typeface="Arial" charset="0"/>
              </a:rPr>
              <a:t>Batch (big) query scheduling</a:t>
            </a:r>
          </a:p>
        </p:txBody>
      </p:sp>
      <p:grpSp>
        <p:nvGrpSpPr>
          <p:cNvPr id="35845" name="Group 5"/>
          <p:cNvGrpSpPr>
            <a:grpSpLocks/>
          </p:cNvGrpSpPr>
          <p:nvPr/>
        </p:nvGrpSpPr>
        <p:grpSpPr bwMode="auto">
          <a:xfrm>
            <a:off x="838200" y="990600"/>
            <a:ext cx="7664450" cy="2895600"/>
            <a:chOff x="672" y="912"/>
            <a:chExt cx="4828" cy="1824"/>
          </a:xfrm>
        </p:grpSpPr>
        <p:sp>
          <p:nvSpPr>
            <p:cNvPr id="7173" name="Rectangle 7172"/>
            <p:cNvSpPr>
              <a:spLocks noChangeArrowheads="1"/>
            </p:cNvSpPr>
            <p:nvPr/>
          </p:nvSpPr>
          <p:spPr bwMode="auto">
            <a:xfrm>
              <a:off x="720" y="1008"/>
              <a:ext cx="1008" cy="384"/>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lnSpc>
                  <a:spcPct val="75000"/>
                </a:lnSpc>
                <a:defRPr/>
              </a:pPr>
              <a:r>
                <a:rPr lang="en-US" dirty="0">
                  <a:solidFill>
                    <a:schemeClr val="bg2">
                      <a:lumMod val="25000"/>
                    </a:schemeClr>
                  </a:solidFill>
                  <a:latin typeface="Arial" charset="0"/>
                  <a:cs typeface="Arial" charset="0"/>
                </a:rPr>
                <a:t>Experiments &amp;</a:t>
              </a:r>
            </a:p>
            <a:p>
              <a:pPr algn="ctr" eaLnBrk="0" hangingPunct="0">
                <a:lnSpc>
                  <a:spcPct val="75000"/>
                </a:lnSpc>
                <a:defRPr/>
              </a:pPr>
              <a:r>
                <a:rPr lang="en-US" dirty="0">
                  <a:solidFill>
                    <a:schemeClr val="bg2">
                      <a:lumMod val="25000"/>
                    </a:schemeClr>
                  </a:solidFill>
                  <a:latin typeface="Arial" charset="0"/>
                  <a:cs typeface="Arial" charset="0"/>
                </a:rPr>
                <a:t>Instruments</a:t>
              </a:r>
            </a:p>
          </p:txBody>
        </p:sp>
        <p:sp>
          <p:nvSpPr>
            <p:cNvPr id="7174" name="Rectangle 7173"/>
            <p:cNvSpPr>
              <a:spLocks noChangeArrowheads="1"/>
            </p:cNvSpPr>
            <p:nvPr/>
          </p:nvSpPr>
          <p:spPr bwMode="auto">
            <a:xfrm>
              <a:off x="672" y="2400"/>
              <a:ext cx="1104" cy="336"/>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a:solidFill>
                    <a:schemeClr val="bg2">
                      <a:lumMod val="25000"/>
                    </a:schemeClr>
                  </a:solidFill>
                  <a:latin typeface="Arial" charset="0"/>
                  <a:cs typeface="Arial" charset="0"/>
                </a:rPr>
                <a:t>Simulations</a:t>
              </a:r>
            </a:p>
          </p:txBody>
        </p:sp>
        <p:sp>
          <p:nvSpPr>
            <p:cNvPr id="7175" name="Can 7174"/>
            <p:cNvSpPr>
              <a:spLocks noChangeArrowheads="1"/>
            </p:cNvSpPr>
            <p:nvPr/>
          </p:nvSpPr>
          <p:spPr bwMode="auto">
            <a:xfrm>
              <a:off x="2208" y="912"/>
              <a:ext cx="1632" cy="1776"/>
            </a:xfrm>
            <a:prstGeom prst="can">
              <a:avLst>
                <a:gd name="adj" fmla="val 27206"/>
              </a:avLst>
            </a:prstGeom>
            <a:gradFill rotWithShape="1">
              <a:gsLst>
                <a:gs pos="0">
                  <a:srgbClr val="CC9900"/>
                </a:gs>
                <a:gs pos="50000">
                  <a:srgbClr val="EDDBA6"/>
                </a:gs>
                <a:gs pos="100000">
                  <a:srgbClr val="CC9900"/>
                </a:gs>
              </a:gsLst>
              <a:lin ang="0" scaled="1"/>
            </a:gradFill>
            <a:ln w="9525" algn="ctr">
              <a:solidFill>
                <a:schemeClr val="tx1"/>
              </a:solidFill>
              <a:round/>
              <a:headEnd/>
              <a:tailEnd/>
            </a:ln>
          </p:spPr>
          <p:txBody>
            <a:bodyPr wrap="none" anchor="ctr"/>
            <a:lstStyle/>
            <a:p>
              <a:pPr algn="ctr" eaLnBrk="0" hangingPunct="0">
                <a:defRPr/>
              </a:pPr>
              <a:endParaRPr lang="en-US">
                <a:solidFill>
                  <a:schemeClr val="bg2">
                    <a:lumMod val="25000"/>
                  </a:schemeClr>
                </a:solidFill>
                <a:latin typeface="Arial" charset="0"/>
                <a:cs typeface="Arial" charset="0"/>
              </a:endParaRPr>
            </a:p>
          </p:txBody>
        </p:sp>
        <p:sp>
          <p:nvSpPr>
            <p:cNvPr id="7176" name="Right Arrow 7175"/>
            <p:cNvSpPr>
              <a:spLocks noChangeArrowheads="1"/>
            </p:cNvSpPr>
            <p:nvPr/>
          </p:nvSpPr>
          <p:spPr bwMode="auto">
            <a:xfrm rot="-1466637">
              <a:off x="1770" y="2208"/>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facts</a:t>
              </a:r>
            </a:p>
          </p:txBody>
        </p:sp>
        <p:sp>
          <p:nvSpPr>
            <p:cNvPr id="7177" name="Right Arrow 7176"/>
            <p:cNvSpPr>
              <a:spLocks noChangeArrowheads="1"/>
            </p:cNvSpPr>
            <p:nvPr/>
          </p:nvSpPr>
          <p:spPr bwMode="auto">
            <a:xfrm rot="1606301">
              <a:off x="1775" y="1152"/>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facts</a:t>
              </a:r>
            </a:p>
          </p:txBody>
        </p:sp>
        <p:sp>
          <p:nvSpPr>
            <p:cNvPr id="7178" name="Right Arrow 7177"/>
            <p:cNvSpPr>
              <a:spLocks noChangeArrowheads="1"/>
            </p:cNvSpPr>
            <p:nvPr/>
          </p:nvSpPr>
          <p:spPr bwMode="auto">
            <a:xfrm>
              <a:off x="3738" y="1872"/>
              <a:ext cx="816" cy="306"/>
            </a:xfrm>
            <a:prstGeom prst="rightArrow">
              <a:avLst>
                <a:gd name="adj1" fmla="val 50000"/>
                <a:gd name="adj2" fmla="val 66667"/>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answers</a:t>
              </a:r>
            </a:p>
          </p:txBody>
        </p:sp>
        <p:sp>
          <p:nvSpPr>
            <p:cNvPr id="7179" name="Right Arrow 7178"/>
            <p:cNvSpPr>
              <a:spLocks noChangeArrowheads="1"/>
            </p:cNvSpPr>
            <p:nvPr/>
          </p:nvSpPr>
          <p:spPr bwMode="auto">
            <a:xfrm flipH="1">
              <a:off x="3690" y="1440"/>
              <a:ext cx="864" cy="336"/>
            </a:xfrm>
            <a:prstGeom prst="rightArrow">
              <a:avLst>
                <a:gd name="adj1" fmla="val 50000"/>
                <a:gd name="adj2" fmla="val 64286"/>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questions</a:t>
              </a:r>
            </a:p>
          </p:txBody>
        </p:sp>
        <p:sp>
          <p:nvSpPr>
            <p:cNvPr id="7180" name="TextBox 7179"/>
            <p:cNvSpPr txBox="1">
              <a:spLocks noChangeArrowheads="1"/>
            </p:cNvSpPr>
            <p:nvPr/>
          </p:nvSpPr>
          <p:spPr bwMode="auto">
            <a:xfrm>
              <a:off x="2832" y="1488"/>
              <a:ext cx="528" cy="980"/>
            </a:xfrm>
            <a:prstGeom prst="rect">
              <a:avLst/>
            </a:prstGeom>
            <a:noFill/>
            <a:ln w="9525">
              <a:noFill/>
              <a:miter lim="800000"/>
              <a:headEnd/>
              <a:tailEnd/>
            </a:ln>
          </p:spPr>
          <p:txBody>
            <a:bodyPr>
              <a:spAutoFit/>
            </a:bodyPr>
            <a:lstStyle/>
            <a:p>
              <a:pPr eaLnBrk="0" hangingPunct="0">
                <a:spcBef>
                  <a:spcPct val="50000"/>
                </a:spcBef>
                <a:defRPr/>
              </a:pPr>
              <a:r>
                <a:rPr lang="en-US" sz="9600">
                  <a:solidFill>
                    <a:schemeClr val="bg2">
                      <a:lumMod val="25000"/>
                    </a:schemeClr>
                  </a:solidFill>
                  <a:latin typeface="Times New Roman" pitchFamily="18" charset="0"/>
                  <a:cs typeface="Arial" charset="0"/>
                </a:rPr>
                <a:t>?</a:t>
              </a:r>
            </a:p>
          </p:txBody>
        </p:sp>
        <p:pic>
          <p:nvPicPr>
            <p:cNvPr id="35854" name="Rectangle 7180"/>
            <p:cNvPicPr>
              <a:picLocks noChangeAspect="1" noChangeArrowheads="1"/>
            </p:cNvPicPr>
            <p:nvPr/>
          </p:nvPicPr>
          <p:blipFill>
            <a:blip r:embed="rId3" cstate="print"/>
            <a:srcRect/>
            <a:stretch>
              <a:fillRect/>
            </a:stretch>
          </p:blipFill>
          <p:spPr bwMode="auto">
            <a:xfrm>
              <a:off x="4560" y="1344"/>
              <a:ext cx="940" cy="960"/>
            </a:xfrm>
            <a:prstGeom prst="rect">
              <a:avLst/>
            </a:prstGeom>
            <a:noFill/>
            <a:ln w="9525">
              <a:noFill/>
              <a:miter lim="800000"/>
              <a:headEnd/>
              <a:tailEnd/>
            </a:ln>
          </p:spPr>
        </p:pic>
        <p:sp>
          <p:nvSpPr>
            <p:cNvPr id="7182" name="Rectangle 7181"/>
            <p:cNvSpPr>
              <a:spLocks noChangeArrowheads="1"/>
            </p:cNvSpPr>
            <p:nvPr/>
          </p:nvSpPr>
          <p:spPr bwMode="auto">
            <a:xfrm>
              <a:off x="672" y="1968"/>
              <a:ext cx="1104" cy="288"/>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a:solidFill>
                    <a:schemeClr val="bg2">
                      <a:lumMod val="25000"/>
                    </a:schemeClr>
                  </a:solidFill>
                  <a:latin typeface="Arial" charset="0"/>
                  <a:cs typeface="Arial" charset="0"/>
                </a:rPr>
                <a:t>Literature</a:t>
              </a:r>
            </a:p>
          </p:txBody>
        </p:sp>
        <p:sp>
          <p:nvSpPr>
            <p:cNvPr id="7183" name="Rectangle 7182"/>
            <p:cNvSpPr>
              <a:spLocks noChangeArrowheads="1"/>
            </p:cNvSpPr>
            <p:nvPr/>
          </p:nvSpPr>
          <p:spPr bwMode="auto">
            <a:xfrm>
              <a:off x="672" y="1536"/>
              <a:ext cx="1104" cy="288"/>
            </a:xfrm>
            <a:prstGeom prst="rect">
              <a:avLst/>
            </a:prstGeom>
            <a:solidFill>
              <a:srgbClr val="99CCFF">
                <a:alpha val="72940"/>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lgn="ctr" eaLnBrk="0" hangingPunct="0">
                <a:defRPr/>
              </a:pPr>
              <a:r>
                <a:rPr lang="en-US" dirty="0">
                  <a:solidFill>
                    <a:schemeClr val="bg2">
                      <a:lumMod val="25000"/>
                    </a:schemeClr>
                  </a:solidFill>
                  <a:latin typeface="Arial" charset="0"/>
                  <a:cs typeface="Arial" charset="0"/>
                </a:rPr>
                <a:t>Other Archives</a:t>
              </a:r>
            </a:p>
          </p:txBody>
        </p:sp>
        <p:sp>
          <p:nvSpPr>
            <p:cNvPr id="7184" name="Right Arrow 7183"/>
            <p:cNvSpPr>
              <a:spLocks noChangeArrowheads="1"/>
            </p:cNvSpPr>
            <p:nvPr/>
          </p:nvSpPr>
          <p:spPr bwMode="auto">
            <a:xfrm>
              <a:off x="1740" y="1488"/>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facts</a:t>
              </a:r>
            </a:p>
          </p:txBody>
        </p:sp>
        <p:sp>
          <p:nvSpPr>
            <p:cNvPr id="7185" name="Right Arrow 7184"/>
            <p:cNvSpPr>
              <a:spLocks noChangeArrowheads="1"/>
            </p:cNvSpPr>
            <p:nvPr/>
          </p:nvSpPr>
          <p:spPr bwMode="auto">
            <a:xfrm>
              <a:off x="1740" y="1872"/>
              <a:ext cx="672" cy="288"/>
            </a:xfrm>
            <a:prstGeom prst="rightArrow">
              <a:avLst>
                <a:gd name="adj1" fmla="val 50000"/>
                <a:gd name="adj2" fmla="val 58333"/>
              </a:avLst>
            </a:prstGeom>
            <a:solidFill>
              <a:srgbClr val="CCFF66"/>
            </a:solidFill>
            <a:ln w="9525" algn="ctr">
              <a:solidFill>
                <a:schemeClr val="tx1"/>
              </a:solidFill>
              <a:miter lim="800000"/>
              <a:headEnd/>
              <a:tailEnd/>
            </a:ln>
          </p:spPr>
          <p:txBody>
            <a:bodyPr wrap="none" anchor="ctr"/>
            <a:lstStyle/>
            <a:p>
              <a:pPr algn="ctr" eaLnBrk="0" hangingPunct="0">
                <a:defRPr/>
              </a:pPr>
              <a:r>
                <a:rPr lang="en-US">
                  <a:solidFill>
                    <a:schemeClr val="bg2">
                      <a:lumMod val="25000"/>
                    </a:schemeClr>
                  </a:solidFill>
                  <a:latin typeface="Arial" charset="0"/>
                  <a:cs typeface="Arial" charset="0"/>
                </a:rPr>
                <a:t>facts</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descr="http://www.marketoracle.co.uk/images/2008/preservation-of-capital-image0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0A45B2D3942506C49864209CD0994019F" ma:contentTypeVersion="0" ma:contentTypeDescription="Create a new document." ma:contentTypeScope="" ma:versionID="db8b79d1223f7e8da736966a7ed9ce17">
  <xsd:schema xmlns:xsd="http://www.w3.org/2001/XMLSchema" xmlns:p="http://schemas.microsoft.com/office/2006/metadata/properties" xmlns:ns2="392D5BA4-5042-496C-8642-09CD0994019F" targetNamespace="http://schemas.microsoft.com/office/2006/metadata/properties" ma:root="true" ma:fieldsID="7715849f07a367039dc938e5cb2ba70d" ns2:_="">
    <xsd:import namespace="392D5BA4-5042-496C-8642-09CD0994019F"/>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dms="http://schemas.microsoft.com/office/2006/documentManagement/types" targetNamespace="392D5BA4-5042-496C-8642-09CD0994019F" elementFormDefault="qualified">
    <xsd:import namespace="http://schemas.microsoft.com/office/2006/documentManagement/type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392D5BA4-5042-496C-8642-09CD0994019F" xsi:nil="true"/>
    <Owner xmlns="392D5BA4-5042-496C-8642-09CD0994019F" xsi:nil="true"/>
    <SPSDescription xmlns="392D5BA4-5042-496C-8642-09CD099401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1207EC-2502-48EF-949F-142359834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D5BA4-5042-496C-8642-09CD0994019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897EB73-40F5-43E0-B88A-D34143E0CD3B}">
  <ds:schemaRefs>
    <ds:schemaRef ds:uri="http://schemas.microsoft.com/office/2006/metadata/properties"/>
    <ds:schemaRef ds:uri="392D5BA4-5042-496C-8642-09CD0994019F"/>
  </ds:schemaRefs>
</ds:datastoreItem>
</file>

<file path=customXml/itemProps3.xml><?xml version="1.0" encoding="utf-8"?>
<ds:datastoreItem xmlns:ds="http://schemas.openxmlformats.org/officeDocument/2006/customXml" ds:itemID="{1245B5E9-5F5E-4F65-8386-C2D6878FA6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TC@MS Template 2</Template>
  <TotalTime>9795</TotalTime>
  <Words>2329</Words>
  <Application>Microsoft Office PowerPoint</Application>
  <PresentationFormat>On-screen Show (4:3)</PresentationFormat>
  <Paragraphs>325</Paragraphs>
  <Slides>39</Slides>
  <Notes>10</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45" baseType="lpstr">
      <vt:lpstr>TC@MS Template</vt:lpstr>
      <vt:lpstr>1_TC@MS Template</vt:lpstr>
      <vt:lpstr>2_TC@MS Template</vt:lpstr>
      <vt:lpstr>3_TC@MS Template</vt:lpstr>
      <vt:lpstr>4_TC@MS Template</vt:lpstr>
      <vt:lpstr>Chart</vt:lpstr>
      <vt:lpstr>Transforming  Scholarly Communication</vt:lpstr>
      <vt:lpstr>Themes</vt:lpstr>
      <vt:lpstr>Data Tidal Wave</vt:lpstr>
      <vt:lpstr>A Sea Change in Computing</vt:lpstr>
      <vt:lpstr>eResearch: data everywhere</vt:lpstr>
      <vt:lpstr>Wireless Sensor Networks</vt:lpstr>
      <vt:lpstr>Joe Hellerstein—UC Berkeley  Blog: “The Commoditization of Massive Data Analysis”</vt:lpstr>
      <vt:lpstr>The Problem for the eScientist / eResearcher</vt:lpstr>
      <vt:lpstr>Slide 9</vt:lpstr>
      <vt:lpstr>Moving Upstream</vt:lpstr>
      <vt:lpstr>Slide 11</vt:lpstr>
      <vt:lpstr>Integration</vt:lpstr>
      <vt:lpstr>Facilitating the move from static summaries  to rich information vehicles</vt:lpstr>
      <vt:lpstr>Envisioning a New Era of Research Reporting </vt:lpstr>
      <vt:lpstr>Recent developments of interest</vt:lpstr>
      <vt:lpstr>Services</vt:lpstr>
      <vt:lpstr>eResearch: data is easily shareable</vt:lpstr>
      <vt:lpstr>SkyServer</vt:lpstr>
      <vt:lpstr>Public use of the SkyServer</vt:lpstr>
      <vt:lpstr>Concerns with Data Sharing</vt:lpstr>
      <vt:lpstr>Existing Sharing + Analysis Services</vt:lpstr>
      <vt:lpstr>Shifting Models </vt:lpstr>
      <vt:lpstr>Slide 23</vt:lpstr>
      <vt:lpstr>Slide 24</vt:lpstr>
      <vt:lpstr>Enabling  Semantic Computing </vt:lpstr>
      <vt:lpstr>From Cameron Neylon’s “Science in the Open” Blog: The integrated lab record - or the web native lab notebook</vt:lpstr>
      <vt:lpstr>“Semantics-based computing”  vs. “Semantic web”</vt:lpstr>
      <vt:lpstr>Towards a smart cyberinfrastructure?</vt:lpstr>
      <vt:lpstr>A world where all data is linked…</vt:lpstr>
      <vt:lpstr>…and stored/processed/analyzed in the cloud</vt:lpstr>
      <vt:lpstr>Types of Cloud Computing </vt:lpstr>
      <vt:lpstr>The Rationale for Cloud Computing in eResearch</vt:lpstr>
      <vt:lpstr>Cloud Landscape Still Developing</vt:lpstr>
      <vt:lpstr>Preservation  &amp; Provenance </vt:lpstr>
      <vt:lpstr>Slide 35</vt:lpstr>
      <vt:lpstr>John Wilbanks on “Cyberinfrastructure” From the Science Commons blog…</vt:lpstr>
      <vt:lpstr>Slide 37</vt:lpstr>
      <vt:lpstr>Slide 38</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dc:title>
  <dc:creator>Lee Dirks</dc:creator>
  <cp:lastModifiedBy>Lee Dirks</cp:lastModifiedBy>
  <cp:revision>327</cp:revision>
  <dcterms:created xsi:type="dcterms:W3CDTF">2008-01-21T03:01:19Z</dcterms:created>
  <dcterms:modified xsi:type="dcterms:W3CDTF">2009-09-18T17:05:14Z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TC300002261033</vt:lpwstr>
  </property>
  <property fmtid="{D5CDD505-2E9C-101B-9397-08002B2CF9AE}" pid="3" name="ContentTypeId">
    <vt:lpwstr>0x00A45B2D3942506C49864209CD0994019F</vt:lpwstr>
  </property>
</Properties>
</file>