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Lst>
  <p:notesMasterIdLst>
    <p:notesMasterId r:id="rId26"/>
  </p:notesMasterIdLst>
  <p:sldIdLst>
    <p:sldId id="256" r:id="rId2"/>
    <p:sldId id="258" r:id="rId3"/>
    <p:sldId id="275" r:id="rId4"/>
    <p:sldId id="263" r:id="rId5"/>
    <p:sldId id="264" r:id="rId6"/>
    <p:sldId id="259" r:id="rId7"/>
    <p:sldId id="260" r:id="rId8"/>
    <p:sldId id="261" r:id="rId9"/>
    <p:sldId id="262" r:id="rId10"/>
    <p:sldId id="265" r:id="rId11"/>
    <p:sldId id="266" r:id="rId12"/>
    <p:sldId id="267" r:id="rId13"/>
    <p:sldId id="268" r:id="rId14"/>
    <p:sldId id="269" r:id="rId15"/>
    <p:sldId id="274" r:id="rId16"/>
    <p:sldId id="270" r:id="rId17"/>
    <p:sldId id="271" r:id="rId18"/>
    <p:sldId id="281" r:id="rId19"/>
    <p:sldId id="272" r:id="rId20"/>
    <p:sldId id="278" r:id="rId21"/>
    <p:sldId id="277" r:id="rId22"/>
    <p:sldId id="273" r:id="rId23"/>
    <p:sldId id="279" r:id="rId24"/>
    <p:sldId id="28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845" autoAdjust="0"/>
  </p:normalViewPr>
  <p:slideViewPr>
    <p:cSldViewPr snapToGrid="0" snapToObjects="1">
      <p:cViewPr varScale="1">
        <p:scale>
          <a:sx n="77" d="100"/>
          <a:sy n="77" d="100"/>
        </p:scale>
        <p:origin x="-153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56A23-13A9-7D4A-A538-3E6D7E1CC899}"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47C5AD39-450F-2849-B99E-40793F42F532}">
      <dgm:prSet phldrT="[Text]"/>
      <dgm:spPr/>
      <dgm:t>
        <a:bodyPr/>
        <a:lstStyle/>
        <a:p>
          <a:r>
            <a:rPr lang="en-US" dirty="0" smtClean="0"/>
            <a:t>participation</a:t>
          </a:r>
          <a:endParaRPr lang="en-US" dirty="0"/>
        </a:p>
      </dgm:t>
    </dgm:pt>
    <dgm:pt modelId="{806ADC4C-807A-DC4D-A8AE-2C7871204C2D}" type="parTrans" cxnId="{B5B2B37A-5850-BD49-AC9B-DEFD6CB552FD}">
      <dgm:prSet/>
      <dgm:spPr/>
      <dgm:t>
        <a:bodyPr/>
        <a:lstStyle/>
        <a:p>
          <a:endParaRPr lang="en-US"/>
        </a:p>
      </dgm:t>
    </dgm:pt>
    <dgm:pt modelId="{45081928-C9B4-654A-BBDD-A4E79A8909C0}" type="sibTrans" cxnId="{B5B2B37A-5850-BD49-AC9B-DEFD6CB552FD}">
      <dgm:prSet/>
      <dgm:spPr/>
      <dgm:t>
        <a:bodyPr/>
        <a:lstStyle/>
        <a:p>
          <a:endParaRPr lang="en-US"/>
        </a:p>
      </dgm:t>
    </dgm:pt>
    <dgm:pt modelId="{2ABBCB62-5200-E240-BC75-CEBD5CF96D2C}">
      <dgm:prSet phldrT="[Text]"/>
      <dgm:spPr/>
      <dgm:t>
        <a:bodyPr/>
        <a:lstStyle/>
        <a:p>
          <a:r>
            <a:rPr lang="en-US" dirty="0" smtClean="0"/>
            <a:t>Interest</a:t>
          </a:r>
        </a:p>
        <a:p>
          <a:r>
            <a:rPr lang="en-US" dirty="0" smtClean="0"/>
            <a:t>Desire</a:t>
          </a:r>
        </a:p>
        <a:p>
          <a:r>
            <a:rPr lang="en-US" dirty="0" smtClean="0"/>
            <a:t>Need</a:t>
          </a:r>
        </a:p>
        <a:p>
          <a:endParaRPr lang="en-US" dirty="0"/>
        </a:p>
      </dgm:t>
    </dgm:pt>
    <dgm:pt modelId="{7298C8D3-1297-CA4C-98F3-6EAE4AE8115F}" type="parTrans" cxnId="{D081696A-9AEA-D44D-A57B-5ABF8A2F0CFC}">
      <dgm:prSet/>
      <dgm:spPr/>
      <dgm:t>
        <a:bodyPr/>
        <a:lstStyle/>
        <a:p>
          <a:endParaRPr lang="en-US"/>
        </a:p>
      </dgm:t>
    </dgm:pt>
    <dgm:pt modelId="{A38A272B-1590-8A47-9F62-3EF0135475F7}" type="sibTrans" cxnId="{D081696A-9AEA-D44D-A57B-5ABF8A2F0CFC}">
      <dgm:prSet/>
      <dgm:spPr/>
      <dgm:t>
        <a:bodyPr/>
        <a:lstStyle/>
        <a:p>
          <a:endParaRPr lang="en-US"/>
        </a:p>
      </dgm:t>
    </dgm:pt>
    <dgm:pt modelId="{239DC9A6-736B-494C-9261-0E56DBF16D4F}">
      <dgm:prSet phldrT="[Text]"/>
      <dgm:spPr/>
      <dgm:t>
        <a:bodyPr/>
        <a:lstStyle/>
        <a:p>
          <a:r>
            <a:rPr lang="en-US" dirty="0" smtClean="0"/>
            <a:t>Engagement</a:t>
          </a:r>
          <a:endParaRPr lang="en-US" dirty="0"/>
        </a:p>
      </dgm:t>
    </dgm:pt>
    <dgm:pt modelId="{828822FF-4851-F74E-A616-8091CD7A3599}" type="parTrans" cxnId="{1360413D-D2AD-3E40-9A3E-67D80C486FBF}">
      <dgm:prSet/>
      <dgm:spPr/>
      <dgm:t>
        <a:bodyPr/>
        <a:lstStyle/>
        <a:p>
          <a:endParaRPr lang="en-US"/>
        </a:p>
      </dgm:t>
    </dgm:pt>
    <dgm:pt modelId="{F8D8E0FF-0787-0B4C-818D-47DADBF30532}" type="sibTrans" cxnId="{1360413D-D2AD-3E40-9A3E-67D80C486FBF}">
      <dgm:prSet/>
      <dgm:spPr/>
      <dgm:t>
        <a:bodyPr/>
        <a:lstStyle/>
        <a:p>
          <a:endParaRPr lang="en-US"/>
        </a:p>
      </dgm:t>
    </dgm:pt>
    <dgm:pt modelId="{44350B4D-FD22-AE40-8BB4-5BB773224B65}">
      <dgm:prSet phldrT="[Text]"/>
      <dgm:spPr/>
      <dgm:t>
        <a:bodyPr/>
        <a:lstStyle/>
        <a:p>
          <a:r>
            <a:rPr lang="en-US" dirty="0" smtClean="0"/>
            <a:t>Civic Learning</a:t>
          </a:r>
          <a:endParaRPr lang="en-US" dirty="0"/>
        </a:p>
      </dgm:t>
    </dgm:pt>
    <dgm:pt modelId="{6C6CE088-2CFF-A34B-9A7E-A517CF9E9F8D}" type="parTrans" cxnId="{B41E8ADC-9C04-A241-AD45-E08FAB9E1AEE}">
      <dgm:prSet/>
      <dgm:spPr/>
      <dgm:t>
        <a:bodyPr/>
        <a:lstStyle/>
        <a:p>
          <a:endParaRPr lang="en-US"/>
        </a:p>
      </dgm:t>
    </dgm:pt>
    <dgm:pt modelId="{99EAAC8D-6AB5-6347-A71A-815426E8B89B}" type="sibTrans" cxnId="{B41E8ADC-9C04-A241-AD45-E08FAB9E1AEE}">
      <dgm:prSet/>
      <dgm:spPr/>
      <dgm:t>
        <a:bodyPr/>
        <a:lstStyle/>
        <a:p>
          <a:endParaRPr lang="en-US"/>
        </a:p>
      </dgm:t>
    </dgm:pt>
    <dgm:pt modelId="{876E7B38-8301-1A46-97E2-AE1F6F810285}" type="pres">
      <dgm:prSet presAssocID="{7C856A23-13A9-7D4A-A538-3E6D7E1CC899}" presName="Name0" presStyleCnt="0">
        <dgm:presLayoutVars>
          <dgm:dir/>
          <dgm:animOne val="branch"/>
          <dgm:animLvl val="lvl"/>
        </dgm:presLayoutVars>
      </dgm:prSet>
      <dgm:spPr/>
      <dgm:t>
        <a:bodyPr/>
        <a:lstStyle/>
        <a:p>
          <a:endParaRPr lang="en-US"/>
        </a:p>
      </dgm:t>
    </dgm:pt>
    <dgm:pt modelId="{D4C2872F-95BE-D342-87C9-C7D2FB7110C6}" type="pres">
      <dgm:prSet presAssocID="{47C5AD39-450F-2849-B99E-40793F42F532}" presName="chaos" presStyleCnt="0"/>
      <dgm:spPr/>
    </dgm:pt>
    <dgm:pt modelId="{782AFD25-E446-8749-A17E-EE0660270052}" type="pres">
      <dgm:prSet presAssocID="{47C5AD39-450F-2849-B99E-40793F42F532}" presName="parTx1" presStyleLbl="revTx" presStyleIdx="0" presStyleCnt="3"/>
      <dgm:spPr/>
      <dgm:t>
        <a:bodyPr/>
        <a:lstStyle/>
        <a:p>
          <a:endParaRPr lang="en-US"/>
        </a:p>
      </dgm:t>
    </dgm:pt>
    <dgm:pt modelId="{34519611-1143-A945-99B0-E987CFBEBA54}" type="pres">
      <dgm:prSet presAssocID="{47C5AD39-450F-2849-B99E-40793F42F532}" presName="desTx1" presStyleLbl="revTx" presStyleIdx="1" presStyleCnt="3" custLinFactNeighborX="365" custLinFactNeighborY="8443">
        <dgm:presLayoutVars>
          <dgm:bulletEnabled val="1"/>
        </dgm:presLayoutVars>
      </dgm:prSet>
      <dgm:spPr/>
      <dgm:t>
        <a:bodyPr/>
        <a:lstStyle/>
        <a:p>
          <a:endParaRPr lang="en-US"/>
        </a:p>
      </dgm:t>
    </dgm:pt>
    <dgm:pt modelId="{D7F826D9-D111-A54E-9DED-181393513044}" type="pres">
      <dgm:prSet presAssocID="{47C5AD39-450F-2849-B99E-40793F42F532}" presName="c1" presStyleLbl="node1" presStyleIdx="0" presStyleCnt="19"/>
      <dgm:spPr/>
    </dgm:pt>
    <dgm:pt modelId="{9EA848B8-1928-4544-B9CF-806906FD4635}" type="pres">
      <dgm:prSet presAssocID="{47C5AD39-450F-2849-B99E-40793F42F532}" presName="c2" presStyleLbl="node1" presStyleIdx="1" presStyleCnt="19"/>
      <dgm:spPr/>
    </dgm:pt>
    <dgm:pt modelId="{1087CD7B-656A-8142-AFCF-74F09BE823D1}" type="pres">
      <dgm:prSet presAssocID="{47C5AD39-450F-2849-B99E-40793F42F532}" presName="c3" presStyleLbl="node1" presStyleIdx="2" presStyleCnt="19"/>
      <dgm:spPr/>
    </dgm:pt>
    <dgm:pt modelId="{1D69BC88-ADCC-1A42-A64A-88CE8E896810}" type="pres">
      <dgm:prSet presAssocID="{47C5AD39-450F-2849-B99E-40793F42F532}" presName="c4" presStyleLbl="node1" presStyleIdx="3" presStyleCnt="19"/>
      <dgm:spPr/>
    </dgm:pt>
    <dgm:pt modelId="{F3B730A6-CAFC-8746-933A-AA8C1BB0A734}" type="pres">
      <dgm:prSet presAssocID="{47C5AD39-450F-2849-B99E-40793F42F532}" presName="c5" presStyleLbl="node1" presStyleIdx="4" presStyleCnt="19"/>
      <dgm:spPr/>
    </dgm:pt>
    <dgm:pt modelId="{061570AC-BCBC-664D-8334-6B82FB132ACA}" type="pres">
      <dgm:prSet presAssocID="{47C5AD39-450F-2849-B99E-40793F42F532}" presName="c6" presStyleLbl="node1" presStyleIdx="5" presStyleCnt="19"/>
      <dgm:spPr/>
    </dgm:pt>
    <dgm:pt modelId="{A0F2F366-C614-FC4A-81F6-8C90FFEC29E6}" type="pres">
      <dgm:prSet presAssocID="{47C5AD39-450F-2849-B99E-40793F42F532}" presName="c7" presStyleLbl="node1" presStyleIdx="6" presStyleCnt="19"/>
      <dgm:spPr/>
    </dgm:pt>
    <dgm:pt modelId="{AA334642-F8FE-3844-A2EB-C31AE1E3D437}" type="pres">
      <dgm:prSet presAssocID="{47C5AD39-450F-2849-B99E-40793F42F532}" presName="c8" presStyleLbl="node1" presStyleIdx="7" presStyleCnt="19"/>
      <dgm:spPr/>
    </dgm:pt>
    <dgm:pt modelId="{C80CD87B-4F23-EF4C-BC91-AE44D342D855}" type="pres">
      <dgm:prSet presAssocID="{47C5AD39-450F-2849-B99E-40793F42F532}" presName="c9" presStyleLbl="node1" presStyleIdx="8" presStyleCnt="19"/>
      <dgm:spPr/>
    </dgm:pt>
    <dgm:pt modelId="{F0ECBDDA-F643-FF4A-9763-106E2C1CDF5D}" type="pres">
      <dgm:prSet presAssocID="{47C5AD39-450F-2849-B99E-40793F42F532}" presName="c10" presStyleLbl="node1" presStyleIdx="9" presStyleCnt="19"/>
      <dgm:spPr/>
    </dgm:pt>
    <dgm:pt modelId="{F0D26987-63A0-6A4E-A0F5-4B9737C4BF71}" type="pres">
      <dgm:prSet presAssocID="{47C5AD39-450F-2849-B99E-40793F42F532}" presName="c11" presStyleLbl="node1" presStyleIdx="10" presStyleCnt="19"/>
      <dgm:spPr/>
    </dgm:pt>
    <dgm:pt modelId="{45A1CCF2-230E-074C-86B9-E9EA761E6CE3}" type="pres">
      <dgm:prSet presAssocID="{47C5AD39-450F-2849-B99E-40793F42F532}" presName="c12" presStyleLbl="node1" presStyleIdx="11" presStyleCnt="19"/>
      <dgm:spPr/>
    </dgm:pt>
    <dgm:pt modelId="{DF2CCE0E-B6BA-C94A-BF1E-B6F5C1E0FDB3}" type="pres">
      <dgm:prSet presAssocID="{47C5AD39-450F-2849-B99E-40793F42F532}" presName="c13" presStyleLbl="node1" presStyleIdx="12" presStyleCnt="19"/>
      <dgm:spPr/>
    </dgm:pt>
    <dgm:pt modelId="{8D96D57D-986C-574F-8ED0-ADAFF4B06D39}" type="pres">
      <dgm:prSet presAssocID="{47C5AD39-450F-2849-B99E-40793F42F532}" presName="c14" presStyleLbl="node1" presStyleIdx="13" presStyleCnt="19"/>
      <dgm:spPr/>
    </dgm:pt>
    <dgm:pt modelId="{3C5FA756-C834-524A-858D-F34D328C1459}" type="pres">
      <dgm:prSet presAssocID="{47C5AD39-450F-2849-B99E-40793F42F532}" presName="c15" presStyleLbl="node1" presStyleIdx="14" presStyleCnt="19"/>
      <dgm:spPr/>
    </dgm:pt>
    <dgm:pt modelId="{5B0B025C-48B4-284B-8CE3-8EB280E64B5F}" type="pres">
      <dgm:prSet presAssocID="{47C5AD39-450F-2849-B99E-40793F42F532}" presName="c16" presStyleLbl="node1" presStyleIdx="15" presStyleCnt="19"/>
      <dgm:spPr/>
    </dgm:pt>
    <dgm:pt modelId="{EE0D7EB9-F3D8-2F4A-A696-693672D1E4DE}" type="pres">
      <dgm:prSet presAssocID="{47C5AD39-450F-2849-B99E-40793F42F532}" presName="c17" presStyleLbl="node1" presStyleIdx="16" presStyleCnt="19"/>
      <dgm:spPr/>
    </dgm:pt>
    <dgm:pt modelId="{91BBD757-DDBC-6447-9053-CA5C792EE113}" type="pres">
      <dgm:prSet presAssocID="{47C5AD39-450F-2849-B99E-40793F42F532}" presName="c18" presStyleLbl="node1" presStyleIdx="17" presStyleCnt="19"/>
      <dgm:spPr/>
    </dgm:pt>
    <dgm:pt modelId="{3E5B8C54-B012-6245-A57D-8243DE975641}" type="pres">
      <dgm:prSet presAssocID="{45081928-C9B4-654A-BBDD-A4E79A8909C0}" presName="chevronComposite1" presStyleCnt="0"/>
      <dgm:spPr/>
    </dgm:pt>
    <dgm:pt modelId="{F2983AC2-457E-2941-AFD6-A0A144B79B7B}" type="pres">
      <dgm:prSet presAssocID="{45081928-C9B4-654A-BBDD-A4E79A8909C0}" presName="chevron1" presStyleLbl="sibTrans2D1" presStyleIdx="0" presStyleCnt="2"/>
      <dgm:spPr/>
    </dgm:pt>
    <dgm:pt modelId="{A2FF5115-9431-4C4B-9B0A-FC04649FAF13}" type="pres">
      <dgm:prSet presAssocID="{45081928-C9B4-654A-BBDD-A4E79A8909C0}" presName="spChevron1" presStyleCnt="0"/>
      <dgm:spPr/>
    </dgm:pt>
    <dgm:pt modelId="{2338D39B-77BE-5C41-93BC-2B73413702B2}" type="pres">
      <dgm:prSet presAssocID="{45081928-C9B4-654A-BBDD-A4E79A8909C0}" presName="overlap" presStyleCnt="0"/>
      <dgm:spPr/>
    </dgm:pt>
    <dgm:pt modelId="{27BA3749-1ACD-5149-BFA6-21464306D86C}" type="pres">
      <dgm:prSet presAssocID="{45081928-C9B4-654A-BBDD-A4E79A8909C0}" presName="chevronComposite2" presStyleCnt="0"/>
      <dgm:spPr/>
    </dgm:pt>
    <dgm:pt modelId="{B638E9B0-7636-C746-BF59-94CE9B132813}" type="pres">
      <dgm:prSet presAssocID="{45081928-C9B4-654A-BBDD-A4E79A8909C0}" presName="chevron2" presStyleLbl="sibTrans2D1" presStyleIdx="1" presStyleCnt="2"/>
      <dgm:spPr/>
    </dgm:pt>
    <dgm:pt modelId="{927F44E1-A528-5441-82D3-CBE7715B3260}" type="pres">
      <dgm:prSet presAssocID="{45081928-C9B4-654A-BBDD-A4E79A8909C0}" presName="spChevron2" presStyleCnt="0"/>
      <dgm:spPr/>
    </dgm:pt>
    <dgm:pt modelId="{A0CED0DB-DA81-E94B-9A5D-EB0FD16F337C}" type="pres">
      <dgm:prSet presAssocID="{239DC9A6-736B-494C-9261-0E56DBF16D4F}" presName="last" presStyleCnt="0"/>
      <dgm:spPr/>
    </dgm:pt>
    <dgm:pt modelId="{BFB68D90-79C8-DF43-91CC-DD961885A479}" type="pres">
      <dgm:prSet presAssocID="{239DC9A6-736B-494C-9261-0E56DBF16D4F}" presName="circleTx" presStyleLbl="node1" presStyleIdx="18" presStyleCnt="19" custLinFactNeighborY="925"/>
      <dgm:spPr/>
      <dgm:t>
        <a:bodyPr/>
        <a:lstStyle/>
        <a:p>
          <a:endParaRPr lang="en-US"/>
        </a:p>
      </dgm:t>
    </dgm:pt>
    <dgm:pt modelId="{3018B9E4-4355-414A-8DB6-315FF1480AFB}" type="pres">
      <dgm:prSet presAssocID="{239DC9A6-736B-494C-9261-0E56DBF16D4F}" presName="desTxN" presStyleLbl="revTx" presStyleIdx="2" presStyleCnt="3" custLinFactNeighborX="-1316" custLinFactNeighborY="-7404">
        <dgm:presLayoutVars>
          <dgm:bulletEnabled val="1"/>
        </dgm:presLayoutVars>
      </dgm:prSet>
      <dgm:spPr/>
      <dgm:t>
        <a:bodyPr/>
        <a:lstStyle/>
        <a:p>
          <a:endParaRPr lang="en-US"/>
        </a:p>
      </dgm:t>
    </dgm:pt>
    <dgm:pt modelId="{26E62C44-677F-C041-AFD2-D7497848F8AC}" type="pres">
      <dgm:prSet presAssocID="{239DC9A6-736B-494C-9261-0E56DBF16D4F}" presName="spN" presStyleCnt="0"/>
      <dgm:spPr/>
    </dgm:pt>
  </dgm:ptLst>
  <dgm:cxnLst>
    <dgm:cxn modelId="{B41E8ADC-9C04-A241-AD45-E08FAB9E1AEE}" srcId="{239DC9A6-736B-494C-9261-0E56DBF16D4F}" destId="{44350B4D-FD22-AE40-8BB4-5BB773224B65}" srcOrd="0" destOrd="0" parTransId="{6C6CE088-2CFF-A34B-9A7E-A517CF9E9F8D}" sibTransId="{99EAAC8D-6AB5-6347-A71A-815426E8B89B}"/>
    <dgm:cxn modelId="{D081696A-9AEA-D44D-A57B-5ABF8A2F0CFC}" srcId="{47C5AD39-450F-2849-B99E-40793F42F532}" destId="{2ABBCB62-5200-E240-BC75-CEBD5CF96D2C}" srcOrd="0" destOrd="0" parTransId="{7298C8D3-1297-CA4C-98F3-6EAE4AE8115F}" sibTransId="{A38A272B-1590-8A47-9F62-3EF0135475F7}"/>
    <dgm:cxn modelId="{EAE07F7D-9D3A-5545-A7D9-C8D065DFE062}" type="presOf" srcId="{47C5AD39-450F-2849-B99E-40793F42F532}" destId="{782AFD25-E446-8749-A17E-EE0660270052}" srcOrd="0" destOrd="0" presId="urn:microsoft.com/office/officeart/2009/3/layout/RandomtoResultProcess"/>
    <dgm:cxn modelId="{CA9424F8-47AF-1E47-9FDD-D470B6A774C3}" type="presOf" srcId="{44350B4D-FD22-AE40-8BB4-5BB773224B65}" destId="{3018B9E4-4355-414A-8DB6-315FF1480AFB}" srcOrd="0" destOrd="0" presId="urn:microsoft.com/office/officeart/2009/3/layout/RandomtoResultProcess"/>
    <dgm:cxn modelId="{16D03696-FFED-4F43-AB3A-9FB59D20E134}" type="presOf" srcId="{7C856A23-13A9-7D4A-A538-3E6D7E1CC899}" destId="{876E7B38-8301-1A46-97E2-AE1F6F810285}" srcOrd="0" destOrd="0" presId="urn:microsoft.com/office/officeart/2009/3/layout/RandomtoResultProcess"/>
    <dgm:cxn modelId="{0D79F283-A860-8E4C-95F2-A07AD4C3DE0D}" type="presOf" srcId="{2ABBCB62-5200-E240-BC75-CEBD5CF96D2C}" destId="{34519611-1143-A945-99B0-E987CFBEBA54}" srcOrd="0" destOrd="0" presId="urn:microsoft.com/office/officeart/2009/3/layout/RandomtoResultProcess"/>
    <dgm:cxn modelId="{D33E8B17-96BA-2842-8DED-463622C080C8}" type="presOf" srcId="{239DC9A6-736B-494C-9261-0E56DBF16D4F}" destId="{BFB68D90-79C8-DF43-91CC-DD961885A479}" srcOrd="0" destOrd="0" presId="urn:microsoft.com/office/officeart/2009/3/layout/RandomtoResultProcess"/>
    <dgm:cxn modelId="{1360413D-D2AD-3E40-9A3E-67D80C486FBF}" srcId="{7C856A23-13A9-7D4A-A538-3E6D7E1CC899}" destId="{239DC9A6-736B-494C-9261-0E56DBF16D4F}" srcOrd="1" destOrd="0" parTransId="{828822FF-4851-F74E-A616-8091CD7A3599}" sibTransId="{F8D8E0FF-0787-0B4C-818D-47DADBF30532}"/>
    <dgm:cxn modelId="{B5B2B37A-5850-BD49-AC9B-DEFD6CB552FD}" srcId="{7C856A23-13A9-7D4A-A538-3E6D7E1CC899}" destId="{47C5AD39-450F-2849-B99E-40793F42F532}" srcOrd="0" destOrd="0" parTransId="{806ADC4C-807A-DC4D-A8AE-2C7871204C2D}" sibTransId="{45081928-C9B4-654A-BBDD-A4E79A8909C0}"/>
    <dgm:cxn modelId="{9532C059-93A6-C141-87ED-CB5AAC6D12D8}" type="presParOf" srcId="{876E7B38-8301-1A46-97E2-AE1F6F810285}" destId="{D4C2872F-95BE-D342-87C9-C7D2FB7110C6}" srcOrd="0" destOrd="0" presId="urn:microsoft.com/office/officeart/2009/3/layout/RandomtoResultProcess"/>
    <dgm:cxn modelId="{2BA890EB-A529-5244-B357-8C13E8DCEA0B}" type="presParOf" srcId="{D4C2872F-95BE-D342-87C9-C7D2FB7110C6}" destId="{782AFD25-E446-8749-A17E-EE0660270052}" srcOrd="0" destOrd="0" presId="urn:microsoft.com/office/officeart/2009/3/layout/RandomtoResultProcess"/>
    <dgm:cxn modelId="{15ADF082-AED1-4C46-B8C6-3672E2F44466}" type="presParOf" srcId="{D4C2872F-95BE-D342-87C9-C7D2FB7110C6}" destId="{34519611-1143-A945-99B0-E987CFBEBA54}" srcOrd="1" destOrd="0" presId="urn:microsoft.com/office/officeart/2009/3/layout/RandomtoResultProcess"/>
    <dgm:cxn modelId="{DFBE28A0-1AA3-454B-9EDA-9B1BE01D5E1C}" type="presParOf" srcId="{D4C2872F-95BE-D342-87C9-C7D2FB7110C6}" destId="{D7F826D9-D111-A54E-9DED-181393513044}" srcOrd="2" destOrd="0" presId="urn:microsoft.com/office/officeart/2009/3/layout/RandomtoResultProcess"/>
    <dgm:cxn modelId="{84586F39-0FEF-DC4D-9DF1-C3DB6A68D2D9}" type="presParOf" srcId="{D4C2872F-95BE-D342-87C9-C7D2FB7110C6}" destId="{9EA848B8-1928-4544-B9CF-806906FD4635}" srcOrd="3" destOrd="0" presId="urn:microsoft.com/office/officeart/2009/3/layout/RandomtoResultProcess"/>
    <dgm:cxn modelId="{C3CAE7C3-F031-E94B-A52E-9B67CF620FCC}" type="presParOf" srcId="{D4C2872F-95BE-D342-87C9-C7D2FB7110C6}" destId="{1087CD7B-656A-8142-AFCF-74F09BE823D1}" srcOrd="4" destOrd="0" presId="urn:microsoft.com/office/officeart/2009/3/layout/RandomtoResultProcess"/>
    <dgm:cxn modelId="{6AADD05E-EC6C-4843-BFB4-8E35179877FB}" type="presParOf" srcId="{D4C2872F-95BE-D342-87C9-C7D2FB7110C6}" destId="{1D69BC88-ADCC-1A42-A64A-88CE8E896810}" srcOrd="5" destOrd="0" presId="urn:microsoft.com/office/officeart/2009/3/layout/RandomtoResultProcess"/>
    <dgm:cxn modelId="{0460C049-C27E-9D40-B5CA-6096C4C32890}" type="presParOf" srcId="{D4C2872F-95BE-D342-87C9-C7D2FB7110C6}" destId="{F3B730A6-CAFC-8746-933A-AA8C1BB0A734}" srcOrd="6" destOrd="0" presId="urn:microsoft.com/office/officeart/2009/3/layout/RandomtoResultProcess"/>
    <dgm:cxn modelId="{384BCEA3-6FBE-9343-8A55-18BAC151A8F9}" type="presParOf" srcId="{D4C2872F-95BE-D342-87C9-C7D2FB7110C6}" destId="{061570AC-BCBC-664D-8334-6B82FB132ACA}" srcOrd="7" destOrd="0" presId="urn:microsoft.com/office/officeart/2009/3/layout/RandomtoResultProcess"/>
    <dgm:cxn modelId="{73821B01-B1E2-A044-ACF0-E965298A3BB3}" type="presParOf" srcId="{D4C2872F-95BE-D342-87C9-C7D2FB7110C6}" destId="{A0F2F366-C614-FC4A-81F6-8C90FFEC29E6}" srcOrd="8" destOrd="0" presId="urn:microsoft.com/office/officeart/2009/3/layout/RandomtoResultProcess"/>
    <dgm:cxn modelId="{1E8B3C44-34A5-BA4F-BC0C-44FB69BF314F}" type="presParOf" srcId="{D4C2872F-95BE-D342-87C9-C7D2FB7110C6}" destId="{AA334642-F8FE-3844-A2EB-C31AE1E3D437}" srcOrd="9" destOrd="0" presId="urn:microsoft.com/office/officeart/2009/3/layout/RandomtoResultProcess"/>
    <dgm:cxn modelId="{6171BE87-A63E-D54D-9F8C-AECEBF960D58}" type="presParOf" srcId="{D4C2872F-95BE-D342-87C9-C7D2FB7110C6}" destId="{C80CD87B-4F23-EF4C-BC91-AE44D342D855}" srcOrd="10" destOrd="0" presId="urn:microsoft.com/office/officeart/2009/3/layout/RandomtoResultProcess"/>
    <dgm:cxn modelId="{DB6AF25B-7C3E-5141-B027-41FB492577E7}" type="presParOf" srcId="{D4C2872F-95BE-D342-87C9-C7D2FB7110C6}" destId="{F0ECBDDA-F643-FF4A-9763-106E2C1CDF5D}" srcOrd="11" destOrd="0" presId="urn:microsoft.com/office/officeart/2009/3/layout/RandomtoResultProcess"/>
    <dgm:cxn modelId="{D05F8DAC-C87E-8141-9E9E-89C5B5212EE2}" type="presParOf" srcId="{D4C2872F-95BE-D342-87C9-C7D2FB7110C6}" destId="{F0D26987-63A0-6A4E-A0F5-4B9737C4BF71}" srcOrd="12" destOrd="0" presId="urn:microsoft.com/office/officeart/2009/3/layout/RandomtoResultProcess"/>
    <dgm:cxn modelId="{4B03BCAC-621D-A84E-B390-F0F7711F0240}" type="presParOf" srcId="{D4C2872F-95BE-D342-87C9-C7D2FB7110C6}" destId="{45A1CCF2-230E-074C-86B9-E9EA761E6CE3}" srcOrd="13" destOrd="0" presId="urn:microsoft.com/office/officeart/2009/3/layout/RandomtoResultProcess"/>
    <dgm:cxn modelId="{1BC1BBEE-F33C-AD42-A89A-119EFAA130A0}" type="presParOf" srcId="{D4C2872F-95BE-D342-87C9-C7D2FB7110C6}" destId="{DF2CCE0E-B6BA-C94A-BF1E-B6F5C1E0FDB3}" srcOrd="14" destOrd="0" presId="urn:microsoft.com/office/officeart/2009/3/layout/RandomtoResultProcess"/>
    <dgm:cxn modelId="{48876B10-50E1-434D-9FF8-E282672B54FC}" type="presParOf" srcId="{D4C2872F-95BE-D342-87C9-C7D2FB7110C6}" destId="{8D96D57D-986C-574F-8ED0-ADAFF4B06D39}" srcOrd="15" destOrd="0" presId="urn:microsoft.com/office/officeart/2009/3/layout/RandomtoResultProcess"/>
    <dgm:cxn modelId="{0DC9D19C-0646-FD4D-AA44-A986B0810CD5}" type="presParOf" srcId="{D4C2872F-95BE-D342-87C9-C7D2FB7110C6}" destId="{3C5FA756-C834-524A-858D-F34D328C1459}" srcOrd="16" destOrd="0" presId="urn:microsoft.com/office/officeart/2009/3/layout/RandomtoResultProcess"/>
    <dgm:cxn modelId="{B4EBAC37-114A-C343-B997-4B1838B6DF6E}" type="presParOf" srcId="{D4C2872F-95BE-D342-87C9-C7D2FB7110C6}" destId="{5B0B025C-48B4-284B-8CE3-8EB280E64B5F}" srcOrd="17" destOrd="0" presId="urn:microsoft.com/office/officeart/2009/3/layout/RandomtoResultProcess"/>
    <dgm:cxn modelId="{869C58FD-2DD9-4F40-8255-76BF2A7002B5}" type="presParOf" srcId="{D4C2872F-95BE-D342-87C9-C7D2FB7110C6}" destId="{EE0D7EB9-F3D8-2F4A-A696-693672D1E4DE}" srcOrd="18" destOrd="0" presId="urn:microsoft.com/office/officeart/2009/3/layout/RandomtoResultProcess"/>
    <dgm:cxn modelId="{8AF623EB-C821-8141-9151-B5340513CCD1}" type="presParOf" srcId="{D4C2872F-95BE-D342-87C9-C7D2FB7110C6}" destId="{91BBD757-DDBC-6447-9053-CA5C792EE113}" srcOrd="19" destOrd="0" presId="urn:microsoft.com/office/officeart/2009/3/layout/RandomtoResultProcess"/>
    <dgm:cxn modelId="{2D272217-576E-834F-B098-3745B36C9D85}" type="presParOf" srcId="{876E7B38-8301-1A46-97E2-AE1F6F810285}" destId="{3E5B8C54-B012-6245-A57D-8243DE975641}" srcOrd="1" destOrd="0" presId="urn:microsoft.com/office/officeart/2009/3/layout/RandomtoResultProcess"/>
    <dgm:cxn modelId="{6FBBE60D-8959-104A-BBC6-BDB6DBD9F8CC}" type="presParOf" srcId="{3E5B8C54-B012-6245-A57D-8243DE975641}" destId="{F2983AC2-457E-2941-AFD6-A0A144B79B7B}" srcOrd="0" destOrd="0" presId="urn:microsoft.com/office/officeart/2009/3/layout/RandomtoResultProcess"/>
    <dgm:cxn modelId="{FC52194F-F7CA-9146-8DF9-EDBFBBCA0B5D}" type="presParOf" srcId="{3E5B8C54-B012-6245-A57D-8243DE975641}" destId="{A2FF5115-9431-4C4B-9B0A-FC04649FAF13}" srcOrd="1" destOrd="0" presId="urn:microsoft.com/office/officeart/2009/3/layout/RandomtoResultProcess"/>
    <dgm:cxn modelId="{C49FA65B-84BF-A04E-95F2-7065FA4E6C81}" type="presParOf" srcId="{876E7B38-8301-1A46-97E2-AE1F6F810285}" destId="{2338D39B-77BE-5C41-93BC-2B73413702B2}" srcOrd="2" destOrd="0" presId="urn:microsoft.com/office/officeart/2009/3/layout/RandomtoResultProcess"/>
    <dgm:cxn modelId="{465E266E-97ED-2147-AD82-B46A5E92E31E}" type="presParOf" srcId="{876E7B38-8301-1A46-97E2-AE1F6F810285}" destId="{27BA3749-1ACD-5149-BFA6-21464306D86C}" srcOrd="3" destOrd="0" presId="urn:microsoft.com/office/officeart/2009/3/layout/RandomtoResultProcess"/>
    <dgm:cxn modelId="{E397E654-56D4-254E-AD9A-FDA2128048A6}" type="presParOf" srcId="{27BA3749-1ACD-5149-BFA6-21464306D86C}" destId="{B638E9B0-7636-C746-BF59-94CE9B132813}" srcOrd="0" destOrd="0" presId="urn:microsoft.com/office/officeart/2009/3/layout/RandomtoResultProcess"/>
    <dgm:cxn modelId="{9DE8A721-E4A1-5847-AF28-F9BCC3246A62}" type="presParOf" srcId="{27BA3749-1ACD-5149-BFA6-21464306D86C}" destId="{927F44E1-A528-5441-82D3-CBE7715B3260}" srcOrd="1" destOrd="0" presId="urn:microsoft.com/office/officeart/2009/3/layout/RandomtoResultProcess"/>
    <dgm:cxn modelId="{77382E3F-A10E-4A48-A79C-9A26210A1DDA}" type="presParOf" srcId="{876E7B38-8301-1A46-97E2-AE1F6F810285}" destId="{A0CED0DB-DA81-E94B-9A5D-EB0FD16F337C}" srcOrd="4" destOrd="0" presId="urn:microsoft.com/office/officeart/2009/3/layout/RandomtoResultProcess"/>
    <dgm:cxn modelId="{CC751B07-EE7D-5341-BA89-826781594C0E}" type="presParOf" srcId="{A0CED0DB-DA81-E94B-9A5D-EB0FD16F337C}" destId="{BFB68D90-79C8-DF43-91CC-DD961885A479}" srcOrd="0" destOrd="0" presId="urn:microsoft.com/office/officeart/2009/3/layout/RandomtoResultProcess"/>
    <dgm:cxn modelId="{1B724876-0FEB-BC40-AE68-02CD04D45E0C}" type="presParOf" srcId="{A0CED0DB-DA81-E94B-9A5D-EB0FD16F337C}" destId="{3018B9E4-4355-414A-8DB6-315FF1480AFB}" srcOrd="1" destOrd="0" presId="urn:microsoft.com/office/officeart/2009/3/layout/RandomtoResultProcess"/>
    <dgm:cxn modelId="{E88F4564-121D-7344-8BD2-55D376847CB8}" type="presParOf" srcId="{A0CED0DB-DA81-E94B-9A5D-EB0FD16F337C}" destId="{26E62C44-677F-C041-AFD2-D7497848F8AC}"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AFD25-E446-8749-A17E-EE0660270052}">
      <dsp:nvSpPr>
        <dsp:cNvPr id="0" name=""/>
        <dsp:cNvSpPr/>
      </dsp:nvSpPr>
      <dsp:spPr>
        <a:xfrm>
          <a:off x="173417" y="1315485"/>
          <a:ext cx="2552015" cy="841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participation</a:t>
          </a:r>
          <a:endParaRPr lang="en-US" sz="1900" kern="1200" dirty="0"/>
        </a:p>
      </dsp:txBody>
      <dsp:txXfrm>
        <a:off x="173417" y="1315485"/>
        <a:ext cx="2552015" cy="841005"/>
      </dsp:txXfrm>
    </dsp:sp>
    <dsp:sp modelId="{34519611-1143-A945-99B0-E987CFBEBA54}">
      <dsp:nvSpPr>
        <dsp:cNvPr id="0" name=""/>
        <dsp:cNvSpPr/>
      </dsp:nvSpPr>
      <dsp:spPr>
        <a:xfrm>
          <a:off x="182732" y="3221906"/>
          <a:ext cx="2552015" cy="1575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Interest</a:t>
          </a:r>
        </a:p>
        <a:p>
          <a:pPr lvl="0" algn="ctr" defTabSz="933450">
            <a:lnSpc>
              <a:spcPct val="90000"/>
            </a:lnSpc>
            <a:spcBef>
              <a:spcPct val="0"/>
            </a:spcBef>
            <a:spcAft>
              <a:spcPct val="35000"/>
            </a:spcAft>
          </a:pPr>
          <a:r>
            <a:rPr lang="en-US" sz="2100" kern="1200" dirty="0" smtClean="0"/>
            <a:t>Desire</a:t>
          </a:r>
        </a:p>
        <a:p>
          <a:pPr lvl="0" algn="ctr" defTabSz="933450">
            <a:lnSpc>
              <a:spcPct val="90000"/>
            </a:lnSpc>
            <a:spcBef>
              <a:spcPct val="0"/>
            </a:spcBef>
            <a:spcAft>
              <a:spcPct val="35000"/>
            </a:spcAft>
          </a:pPr>
          <a:r>
            <a:rPr lang="en-US" sz="2100" kern="1200" dirty="0" smtClean="0"/>
            <a:t>Need</a:t>
          </a:r>
        </a:p>
        <a:p>
          <a:pPr lvl="0" algn="ctr" defTabSz="933450">
            <a:lnSpc>
              <a:spcPct val="90000"/>
            </a:lnSpc>
            <a:spcBef>
              <a:spcPct val="0"/>
            </a:spcBef>
            <a:spcAft>
              <a:spcPct val="35000"/>
            </a:spcAft>
          </a:pPr>
          <a:endParaRPr lang="en-US" sz="2100" kern="1200" dirty="0"/>
        </a:p>
      </dsp:txBody>
      <dsp:txXfrm>
        <a:off x="182732" y="3221906"/>
        <a:ext cx="2552015" cy="1575633"/>
      </dsp:txXfrm>
    </dsp:sp>
    <dsp:sp modelId="{D7F826D9-D111-A54E-9DED-181393513044}">
      <dsp:nvSpPr>
        <dsp:cNvPr id="0" name=""/>
        <dsp:cNvSpPr/>
      </dsp:nvSpPr>
      <dsp:spPr>
        <a:xfrm>
          <a:off x="170517" y="1059703"/>
          <a:ext cx="203001" cy="203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9EA848B8-1928-4544-B9CF-806906FD4635}">
      <dsp:nvSpPr>
        <dsp:cNvPr id="0" name=""/>
        <dsp:cNvSpPr/>
      </dsp:nvSpPr>
      <dsp:spPr>
        <a:xfrm>
          <a:off x="312618" y="775502"/>
          <a:ext cx="203001" cy="203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1087CD7B-656A-8142-AFCF-74F09BE823D1}">
      <dsp:nvSpPr>
        <dsp:cNvPr id="0" name=""/>
        <dsp:cNvSpPr/>
      </dsp:nvSpPr>
      <dsp:spPr>
        <a:xfrm>
          <a:off x="653660" y="832342"/>
          <a:ext cx="319001" cy="319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1D69BC88-ADCC-1A42-A64A-88CE8E896810}">
      <dsp:nvSpPr>
        <dsp:cNvPr id="0" name=""/>
        <dsp:cNvSpPr/>
      </dsp:nvSpPr>
      <dsp:spPr>
        <a:xfrm>
          <a:off x="937862" y="519720"/>
          <a:ext cx="203001" cy="203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F3B730A6-CAFC-8746-933A-AA8C1BB0A734}">
      <dsp:nvSpPr>
        <dsp:cNvPr id="0" name=""/>
        <dsp:cNvSpPr/>
      </dsp:nvSpPr>
      <dsp:spPr>
        <a:xfrm>
          <a:off x="1307324" y="406040"/>
          <a:ext cx="203001" cy="203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061570AC-BCBC-664D-8334-6B82FB132ACA}">
      <dsp:nvSpPr>
        <dsp:cNvPr id="0" name=""/>
        <dsp:cNvSpPr/>
      </dsp:nvSpPr>
      <dsp:spPr>
        <a:xfrm>
          <a:off x="1762047" y="604981"/>
          <a:ext cx="203001" cy="203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A0F2F366-C614-FC4A-81F6-8C90FFEC29E6}">
      <dsp:nvSpPr>
        <dsp:cNvPr id="0" name=""/>
        <dsp:cNvSpPr/>
      </dsp:nvSpPr>
      <dsp:spPr>
        <a:xfrm>
          <a:off x="2046248" y="747082"/>
          <a:ext cx="319001" cy="319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AA334642-F8FE-3844-A2EB-C31AE1E3D437}">
      <dsp:nvSpPr>
        <dsp:cNvPr id="0" name=""/>
        <dsp:cNvSpPr/>
      </dsp:nvSpPr>
      <dsp:spPr>
        <a:xfrm>
          <a:off x="2444131" y="1059703"/>
          <a:ext cx="203001" cy="203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C80CD87B-4F23-EF4C-BC91-AE44D342D855}">
      <dsp:nvSpPr>
        <dsp:cNvPr id="0" name=""/>
        <dsp:cNvSpPr/>
      </dsp:nvSpPr>
      <dsp:spPr>
        <a:xfrm>
          <a:off x="2614652" y="1372325"/>
          <a:ext cx="203001" cy="203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F0ECBDDA-F643-FF4A-9763-106E2C1CDF5D}">
      <dsp:nvSpPr>
        <dsp:cNvPr id="0" name=""/>
        <dsp:cNvSpPr/>
      </dsp:nvSpPr>
      <dsp:spPr>
        <a:xfrm>
          <a:off x="1136803" y="775502"/>
          <a:ext cx="522003" cy="522003"/>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F0D26987-63A0-6A4E-A0F5-4B9737C4BF71}">
      <dsp:nvSpPr>
        <dsp:cNvPr id="0" name=""/>
        <dsp:cNvSpPr/>
      </dsp:nvSpPr>
      <dsp:spPr>
        <a:xfrm>
          <a:off x="28416" y="1855468"/>
          <a:ext cx="203001" cy="203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45A1CCF2-230E-074C-86B9-E9EA761E6CE3}">
      <dsp:nvSpPr>
        <dsp:cNvPr id="0" name=""/>
        <dsp:cNvSpPr/>
      </dsp:nvSpPr>
      <dsp:spPr>
        <a:xfrm>
          <a:off x="198937" y="2111250"/>
          <a:ext cx="319001" cy="319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DF2CCE0E-B6BA-C94A-BF1E-B6F5C1E0FDB3}">
      <dsp:nvSpPr>
        <dsp:cNvPr id="0" name=""/>
        <dsp:cNvSpPr/>
      </dsp:nvSpPr>
      <dsp:spPr>
        <a:xfrm>
          <a:off x="625240" y="2338611"/>
          <a:ext cx="464002" cy="464002"/>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8D96D57D-986C-574F-8ED0-ADAFF4B06D39}">
      <dsp:nvSpPr>
        <dsp:cNvPr id="0" name=""/>
        <dsp:cNvSpPr/>
      </dsp:nvSpPr>
      <dsp:spPr>
        <a:xfrm>
          <a:off x="1222063" y="2708073"/>
          <a:ext cx="203001" cy="203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3C5FA756-C834-524A-858D-F34D328C1459}">
      <dsp:nvSpPr>
        <dsp:cNvPr id="0" name=""/>
        <dsp:cNvSpPr/>
      </dsp:nvSpPr>
      <dsp:spPr>
        <a:xfrm>
          <a:off x="1335744" y="2338611"/>
          <a:ext cx="319001" cy="319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5B0B025C-48B4-284B-8CE3-8EB280E64B5F}">
      <dsp:nvSpPr>
        <dsp:cNvPr id="0" name=""/>
        <dsp:cNvSpPr/>
      </dsp:nvSpPr>
      <dsp:spPr>
        <a:xfrm>
          <a:off x="1619946" y="2736493"/>
          <a:ext cx="203001" cy="203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EE0D7EB9-F3D8-2F4A-A696-693672D1E4DE}">
      <dsp:nvSpPr>
        <dsp:cNvPr id="0" name=""/>
        <dsp:cNvSpPr/>
      </dsp:nvSpPr>
      <dsp:spPr>
        <a:xfrm>
          <a:off x="1875727" y="2281771"/>
          <a:ext cx="464002" cy="464002"/>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91BBD757-DDBC-6447-9053-CA5C792EE113}">
      <dsp:nvSpPr>
        <dsp:cNvPr id="0" name=""/>
        <dsp:cNvSpPr/>
      </dsp:nvSpPr>
      <dsp:spPr>
        <a:xfrm>
          <a:off x="2500971" y="2168090"/>
          <a:ext cx="319001" cy="319001"/>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F2983AC2-457E-2941-AFD6-A0A144B79B7B}">
      <dsp:nvSpPr>
        <dsp:cNvPr id="0" name=""/>
        <dsp:cNvSpPr/>
      </dsp:nvSpPr>
      <dsp:spPr>
        <a:xfrm>
          <a:off x="2819973" y="831869"/>
          <a:ext cx="936863" cy="1788573"/>
        </a:xfrm>
        <a:prstGeom prst="chevron">
          <a:avLst>
            <a:gd name="adj" fmla="val 62310"/>
          </a:avLst>
        </a:prstGeom>
        <a:solidFill>
          <a:schemeClr val="accent1">
            <a:tint val="6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B638E9B0-7636-C746-BF59-94CE9B132813}">
      <dsp:nvSpPr>
        <dsp:cNvPr id="0" name=""/>
        <dsp:cNvSpPr/>
      </dsp:nvSpPr>
      <dsp:spPr>
        <a:xfrm>
          <a:off x="3586497" y="831869"/>
          <a:ext cx="936863" cy="1788573"/>
        </a:xfrm>
        <a:prstGeom prst="chevron">
          <a:avLst>
            <a:gd name="adj" fmla="val 62310"/>
          </a:avLst>
        </a:prstGeom>
        <a:solidFill>
          <a:schemeClr val="accent1">
            <a:tint val="6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sp>
    <dsp:sp modelId="{BFB68D90-79C8-DF43-91CC-DD961885A479}">
      <dsp:nvSpPr>
        <dsp:cNvPr id="0" name=""/>
        <dsp:cNvSpPr/>
      </dsp:nvSpPr>
      <dsp:spPr>
        <a:xfrm>
          <a:off x="4714992" y="725073"/>
          <a:ext cx="2171819" cy="2171819"/>
        </a:xfrm>
        <a:prstGeom prst="ellipse">
          <a:avLst/>
        </a:prstGeom>
        <a:solidFill>
          <a:schemeClr val="accent1">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smtClean="0"/>
            <a:t>Engagement</a:t>
          </a:r>
          <a:endParaRPr lang="en-US" sz="1900" kern="1200" dirty="0"/>
        </a:p>
      </dsp:txBody>
      <dsp:txXfrm>
        <a:off x="5033048" y="1043129"/>
        <a:ext cx="1535707" cy="1535707"/>
      </dsp:txXfrm>
    </dsp:sp>
    <dsp:sp modelId="{3018B9E4-4355-414A-8DB6-315FF1480AFB}">
      <dsp:nvSpPr>
        <dsp:cNvPr id="0" name=""/>
        <dsp:cNvSpPr/>
      </dsp:nvSpPr>
      <dsp:spPr>
        <a:xfrm>
          <a:off x="4489736" y="2972215"/>
          <a:ext cx="2555081" cy="1575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Civic Learning</a:t>
          </a:r>
          <a:endParaRPr lang="en-US" sz="2100" kern="1200" dirty="0"/>
        </a:p>
      </dsp:txBody>
      <dsp:txXfrm>
        <a:off x="4489736" y="2972215"/>
        <a:ext cx="2555081" cy="1575633"/>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4F0CA0-1D37-CD46-9335-29D5658DCC43}" type="datetimeFigureOut">
              <a:rPr lang="en-US" smtClean="0"/>
              <a:t>2/28/13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D78F0C-794D-CA49-85F9-F0FA22E07FB5}" type="slidenum">
              <a:rPr lang="en-US" smtClean="0"/>
              <a:t>‹#›</a:t>
            </a:fld>
            <a:endParaRPr lang="en-US"/>
          </a:p>
        </p:txBody>
      </p:sp>
    </p:spTree>
    <p:extLst>
      <p:ext uri="{BB962C8B-B14F-4D97-AF65-F5344CB8AC3E}">
        <p14:creationId xmlns:p14="http://schemas.microsoft.com/office/powerpoint/2010/main" val="711984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Few</a:t>
            </a:r>
            <a:r>
              <a:rPr lang="en-US" baseline="0" dirty="0" smtClean="0"/>
              <a:t> clear pathways to interface with government – the town hall meeting has played an important role in American democracy, but has become something of a hindrance as public participation is imagined in new social and media contexts.</a:t>
            </a:r>
          </a:p>
          <a:p>
            <a:endParaRPr lang="en-US" baseline="0" dirty="0" smtClean="0"/>
          </a:p>
          <a:p>
            <a:r>
              <a:rPr lang="en-US" baseline="0" dirty="0" smtClean="0"/>
              <a:t>Platforms for interaction have received little design attention because of the burden of the status quo. There is a need to understand social dynamics within local political contexts and design for and around them.</a:t>
            </a:r>
          </a:p>
          <a:p>
            <a:endParaRPr lang="en-US" baseline="0" dirty="0" smtClean="0"/>
          </a:p>
          <a:p>
            <a:r>
              <a:rPr lang="en-US" baseline="0" dirty="0" smtClean="0"/>
              <a:t>Public feedback is conflated with civic engagement– many government agencies focus on getting feedback from communities as an activity distinct from cultivating engaged communities. Whereas it is important to understand the correlation between quality of feedback and less quantifiable indicators such as collective efficacy and social trust.</a:t>
            </a:r>
            <a:endParaRPr lang="en-US" dirty="0"/>
          </a:p>
        </p:txBody>
      </p:sp>
      <p:sp>
        <p:nvSpPr>
          <p:cNvPr id="4" name="Slide Number Placeholder 3"/>
          <p:cNvSpPr>
            <a:spLocks noGrp="1"/>
          </p:cNvSpPr>
          <p:nvPr>
            <p:ph type="sldNum" sz="quarter" idx="10"/>
          </p:nvPr>
        </p:nvSpPr>
        <p:spPr/>
        <p:txBody>
          <a:bodyPr/>
          <a:lstStyle/>
          <a:p>
            <a:fld id="{0AD78F0C-794D-CA49-85F9-F0FA22E07FB5}" type="slidenum">
              <a:rPr lang="en-US" smtClean="0"/>
              <a:t>2</a:t>
            </a:fld>
            <a:endParaRPr lang="en-US"/>
          </a:p>
        </p:txBody>
      </p:sp>
    </p:spTree>
    <p:extLst>
      <p:ext uri="{BB962C8B-B14F-4D97-AF65-F5344CB8AC3E}">
        <p14:creationId xmlns:p14="http://schemas.microsoft.com/office/powerpoint/2010/main" val="3223687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Making</a:t>
            </a:r>
            <a:r>
              <a:rPr lang="en-US" baseline="0" dirty="0" smtClean="0"/>
              <a:t> data available and making data community property</a:t>
            </a:r>
          </a:p>
          <a:p>
            <a:endParaRPr lang="en-US" baseline="0" dirty="0" smtClean="0"/>
          </a:p>
          <a:p>
            <a:r>
              <a:rPr lang="en-US" dirty="0" smtClean="0"/>
              <a:t>- Most people </a:t>
            </a:r>
            <a:endParaRPr lang="en-US" dirty="0"/>
          </a:p>
        </p:txBody>
      </p:sp>
      <p:sp>
        <p:nvSpPr>
          <p:cNvPr id="4" name="Slide Number Placeholder 3"/>
          <p:cNvSpPr>
            <a:spLocks noGrp="1"/>
          </p:cNvSpPr>
          <p:nvPr>
            <p:ph type="sldNum" sz="quarter" idx="10"/>
          </p:nvPr>
        </p:nvSpPr>
        <p:spPr/>
        <p:txBody>
          <a:bodyPr/>
          <a:lstStyle/>
          <a:p>
            <a:fld id="{0AD78F0C-794D-CA49-85F9-F0FA22E07FB5}" type="slidenum">
              <a:rPr lang="en-US" smtClean="0"/>
              <a:t>17</a:t>
            </a:fld>
            <a:endParaRPr lang="en-US"/>
          </a:p>
        </p:txBody>
      </p:sp>
    </p:spTree>
    <p:extLst>
      <p:ext uri="{BB962C8B-B14F-4D97-AF65-F5344CB8AC3E}">
        <p14:creationId xmlns:p14="http://schemas.microsoft.com/office/powerpoint/2010/main" val="315912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case, this young</a:t>
            </a:r>
            <a:r>
              <a:rPr lang="en-US" baseline="0" dirty="0" smtClean="0"/>
              <a:t> player was not aware of the public and she felt comfortable making rather inflammatory statements. Her statements were immediately policed by other players and she came to the realization that her conception of public was wrong. She thought she was simply answering questions for “public officials.” But when the </a:t>
            </a:r>
            <a:r>
              <a:rPr lang="en-US" baseline="0" dirty="0" err="1" smtClean="0"/>
              <a:t>publicness</a:t>
            </a:r>
            <a:r>
              <a:rPr lang="en-US" baseline="0" dirty="0" smtClean="0"/>
              <a:t> of her statements became clear to her, she backed off from her position and became quite deferential.</a:t>
            </a:r>
            <a:endParaRPr lang="en-US" dirty="0"/>
          </a:p>
        </p:txBody>
      </p:sp>
      <p:sp>
        <p:nvSpPr>
          <p:cNvPr id="4" name="Slide Number Placeholder 3"/>
          <p:cNvSpPr>
            <a:spLocks noGrp="1"/>
          </p:cNvSpPr>
          <p:nvPr>
            <p:ph type="sldNum" sz="quarter" idx="10"/>
          </p:nvPr>
        </p:nvSpPr>
        <p:spPr/>
        <p:txBody>
          <a:bodyPr/>
          <a:lstStyle/>
          <a:p>
            <a:fld id="{0AD78F0C-794D-CA49-85F9-F0FA22E07FB5}" type="slidenum">
              <a:rPr lang="en-US" smtClean="0"/>
              <a:t>21</a:t>
            </a:fld>
            <a:endParaRPr lang="en-US"/>
          </a:p>
        </p:txBody>
      </p:sp>
    </p:spTree>
    <p:extLst>
      <p:ext uri="{BB962C8B-B14F-4D97-AF65-F5344CB8AC3E}">
        <p14:creationId xmlns:p14="http://schemas.microsoft.com/office/powerpoint/2010/main" val="795386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Magic circle</a:t>
            </a:r>
            <a:r>
              <a:rPr lang="en-US" baseline="0" dirty="0" smtClean="0"/>
              <a:t> establishes a self place that is outside of ordinary life for civic activity to take place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AD78F0C-794D-CA49-85F9-F0FA22E07FB5}" type="slidenum">
              <a:rPr lang="en-US" smtClean="0"/>
              <a:t>23</a:t>
            </a:fld>
            <a:endParaRPr lang="en-US"/>
          </a:p>
        </p:txBody>
      </p:sp>
    </p:spTree>
    <p:extLst>
      <p:ext uri="{BB962C8B-B14F-4D97-AF65-F5344CB8AC3E}">
        <p14:creationId xmlns:p14="http://schemas.microsoft.com/office/powerpoint/2010/main" val="3087917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But while government struggles with touching people, they</a:t>
            </a:r>
            <a:r>
              <a:rPr lang="en-US" baseline="0" dirty="0" smtClean="0"/>
              <a:t> tend to ignore the varied ways in which people engage in public life. </a:t>
            </a:r>
          </a:p>
          <a:p>
            <a:endParaRPr lang="en-US" baseline="0"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0AD78F0C-794D-CA49-85F9-F0FA22E07FB5}" type="slidenum">
              <a:rPr lang="en-US" smtClean="0"/>
              <a:t>3</a:t>
            </a:fld>
            <a:endParaRPr lang="en-US"/>
          </a:p>
        </p:txBody>
      </p:sp>
    </p:spTree>
    <p:extLst>
      <p:ext uri="{BB962C8B-B14F-4D97-AF65-F5344CB8AC3E}">
        <p14:creationId xmlns:p14="http://schemas.microsoft.com/office/powerpoint/2010/main" val="3124402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is not to say there is a complete lack of creating engagement strategies. The last ten years, in particular, has seen a boom in placed-based engagement efforts that have sought to engage the public in planning or policy decisions. From a roaming table to talk to people in Detroit, MI, to a design </a:t>
            </a:r>
            <a:r>
              <a:rPr lang="en-US" sz="1200" kern="1200" baseline="0" dirty="0" err="1" smtClean="0">
                <a:solidFill>
                  <a:schemeClr val="tx1"/>
                </a:solidFill>
                <a:effectLst/>
                <a:latin typeface="+mn-lt"/>
                <a:ea typeface="+mn-ea"/>
                <a:cs typeface="+mn-cs"/>
              </a:rPr>
              <a:t>charrette</a:t>
            </a:r>
            <a:r>
              <a:rPr lang="en-US" sz="1200" kern="1200" baseline="0" dirty="0" smtClean="0">
                <a:solidFill>
                  <a:schemeClr val="tx1"/>
                </a:solidFill>
                <a:effectLst/>
                <a:latin typeface="+mn-lt"/>
                <a:ea typeface="+mn-ea"/>
                <a:cs typeface="+mn-cs"/>
              </a:rPr>
              <a:t> for a </a:t>
            </a:r>
            <a:r>
              <a:rPr lang="en-US" sz="1200" kern="1200" baseline="0" dirty="0" err="1" smtClean="0">
                <a:solidFill>
                  <a:schemeClr val="tx1"/>
                </a:solidFill>
                <a:effectLst/>
                <a:latin typeface="+mn-lt"/>
                <a:ea typeface="+mn-ea"/>
                <a:cs typeface="+mn-cs"/>
              </a:rPr>
              <a:t>rochester</a:t>
            </a:r>
            <a:r>
              <a:rPr lang="en-US" sz="1200" kern="1200" baseline="0" dirty="0" smtClean="0">
                <a:solidFill>
                  <a:schemeClr val="tx1"/>
                </a:solidFill>
                <a:effectLst/>
                <a:latin typeface="+mn-lt"/>
                <a:ea typeface="+mn-ea"/>
                <a:cs typeface="+mn-cs"/>
              </a:rPr>
              <a:t> transportation network, to game-based design processes like participatory </a:t>
            </a:r>
            <a:r>
              <a:rPr lang="en-US" sz="1200" kern="1200" baseline="0" dirty="0" err="1" smtClean="0">
                <a:solidFill>
                  <a:schemeClr val="tx1"/>
                </a:solidFill>
                <a:effectLst/>
                <a:latin typeface="+mn-lt"/>
                <a:ea typeface="+mn-ea"/>
                <a:cs typeface="+mn-cs"/>
              </a:rPr>
              <a:t>chinatown</a:t>
            </a:r>
            <a:r>
              <a:rPr lang="en-US" sz="1200" kern="1200" baseline="0" dirty="0" smtClean="0">
                <a:solidFill>
                  <a:schemeClr val="tx1"/>
                </a:solidFill>
                <a:effectLst/>
                <a:latin typeface="+mn-lt"/>
                <a:ea typeface="+mn-ea"/>
                <a:cs typeface="+mn-cs"/>
              </a:rPr>
              <a:t>, these efforts are time intensive efforts that build capacity, but have limited ability to scale.</a:t>
            </a:r>
            <a:endParaRPr lang="en-US" dirty="0"/>
          </a:p>
        </p:txBody>
      </p:sp>
      <p:sp>
        <p:nvSpPr>
          <p:cNvPr id="4" name="Slide Number Placeholder 3"/>
          <p:cNvSpPr>
            <a:spLocks noGrp="1"/>
          </p:cNvSpPr>
          <p:nvPr>
            <p:ph type="sldNum" sz="quarter" idx="10"/>
          </p:nvPr>
        </p:nvSpPr>
        <p:spPr/>
        <p:txBody>
          <a:bodyPr/>
          <a:lstStyle/>
          <a:p>
            <a:fld id="{0AD78F0C-794D-CA49-85F9-F0FA22E07FB5}" type="slidenum">
              <a:rPr lang="en-US" smtClean="0"/>
              <a:t>4</a:t>
            </a:fld>
            <a:endParaRPr lang="en-US"/>
          </a:p>
        </p:txBody>
      </p:sp>
    </p:spTree>
    <p:extLst>
      <p:ext uri="{BB962C8B-B14F-4D97-AF65-F5344CB8AC3E}">
        <p14:creationId xmlns:p14="http://schemas.microsoft.com/office/powerpoint/2010/main" val="47123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How have social conditions of social media changed standard conceptions of civic life?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How do citizens think about the public sphere and their desire and ability to connect?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Have have social conditions born of digital games changed standard conceptions of civic life?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Games are a significant part of many people’s cultural experience. How has this structured play changed how we think about interacting with systems?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How should the public sector respond to these changes?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AD78F0C-794D-CA49-85F9-F0FA22E07FB5}" type="slidenum">
              <a:rPr lang="en-US" smtClean="0"/>
              <a:t>5</a:t>
            </a:fld>
            <a:endParaRPr lang="en-US"/>
          </a:p>
        </p:txBody>
      </p:sp>
    </p:spTree>
    <p:extLst>
      <p:ext uri="{BB962C8B-B14F-4D97-AF65-F5344CB8AC3E}">
        <p14:creationId xmlns:p14="http://schemas.microsoft.com/office/powerpoint/2010/main" val="404276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FEEDBACK</a:t>
            </a:r>
          </a:p>
          <a:p>
            <a:pPr lvl="1"/>
            <a:r>
              <a:rPr lang="en-US" dirty="0" err="1" smtClean="0"/>
              <a:t>Textizen</a:t>
            </a:r>
            <a:endParaRPr lang="en-US" dirty="0" smtClean="0"/>
          </a:p>
          <a:p>
            <a:pPr lvl="1"/>
            <a:r>
              <a:rPr lang="en-US" dirty="0" smtClean="0"/>
              <a:t>Mind Mixer</a:t>
            </a:r>
          </a:p>
          <a:p>
            <a:r>
              <a:rPr lang="en-US" dirty="0" smtClean="0"/>
              <a:t>Local Communication</a:t>
            </a:r>
          </a:p>
          <a:p>
            <a:pPr lvl="1"/>
            <a:r>
              <a:rPr lang="en-US" dirty="0" err="1" smtClean="0"/>
              <a:t>Nextdoor</a:t>
            </a:r>
            <a:endParaRPr lang="en-US" dirty="0" smtClean="0"/>
          </a:p>
          <a:p>
            <a:pPr lvl="1"/>
            <a:r>
              <a:rPr lang="en-US" dirty="0" err="1" smtClean="0"/>
              <a:t>iNeighbor</a:t>
            </a:r>
            <a:endParaRPr lang="en-US" dirty="0" smtClean="0"/>
          </a:p>
          <a:p>
            <a:r>
              <a:rPr lang="en-US" dirty="0" smtClean="0"/>
              <a:t>Reporting</a:t>
            </a:r>
          </a:p>
          <a:p>
            <a:pPr lvl="1"/>
            <a:r>
              <a:rPr lang="en-US" dirty="0" err="1" smtClean="0"/>
              <a:t>SeeClickFix</a:t>
            </a:r>
            <a:endParaRPr lang="en-US" dirty="0" smtClean="0"/>
          </a:p>
          <a:p>
            <a:pPr lvl="1"/>
            <a:r>
              <a:rPr lang="en-US" dirty="0" err="1" smtClean="0"/>
              <a:t>CitizensConnect</a:t>
            </a:r>
            <a:endParaRPr lang="en-US" dirty="0" smtClean="0"/>
          </a:p>
          <a:p>
            <a:endParaRPr lang="en-US" dirty="0"/>
          </a:p>
        </p:txBody>
      </p:sp>
      <p:sp>
        <p:nvSpPr>
          <p:cNvPr id="4" name="Slide Number Placeholder 3"/>
          <p:cNvSpPr>
            <a:spLocks noGrp="1"/>
          </p:cNvSpPr>
          <p:nvPr>
            <p:ph type="sldNum" sz="quarter" idx="10"/>
          </p:nvPr>
        </p:nvSpPr>
        <p:spPr/>
        <p:txBody>
          <a:bodyPr/>
          <a:lstStyle/>
          <a:p>
            <a:fld id="{0AD78F0C-794D-CA49-85F9-F0FA22E07FB5}" type="slidenum">
              <a:rPr lang="en-US" smtClean="0"/>
              <a:t>6</a:t>
            </a:fld>
            <a:endParaRPr lang="en-US"/>
          </a:p>
        </p:txBody>
      </p:sp>
    </p:spTree>
    <p:extLst>
      <p:ext uri="{BB962C8B-B14F-4D97-AF65-F5344CB8AC3E}">
        <p14:creationId xmlns:p14="http://schemas.microsoft.com/office/powerpoint/2010/main" val="1748857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According</a:t>
            </a:r>
            <a:r>
              <a:rPr lang="en-US" sz="1200" kern="1200" baseline="0" dirty="0" smtClean="0">
                <a:solidFill>
                  <a:schemeClr val="tx1"/>
                </a:solidFill>
                <a:effectLst/>
                <a:latin typeface="+mn-lt"/>
                <a:ea typeface="+mn-ea"/>
                <a:cs typeface="+mn-cs"/>
              </a:rPr>
              <a:t> to John Dewey, l</a:t>
            </a:r>
            <a:r>
              <a:rPr lang="en-US" sz="1200" kern="1200" dirty="0" smtClean="0">
                <a:solidFill>
                  <a:schemeClr val="tx1"/>
                </a:solidFill>
                <a:effectLst/>
                <a:latin typeface="+mn-lt"/>
                <a:ea typeface="+mn-ea"/>
                <a:cs typeface="+mn-cs"/>
              </a:rPr>
              <a:t>earning requires a structure of interaction that facilitates the learner’s actions and directs them to a greater purpose. “A purpose is an end-view,” he says. “It involves foresight of the consequences which will result from acting upon impulse.” Civic learning has this structure – it is more than</a:t>
            </a:r>
            <a:r>
              <a:rPr lang="en-US" sz="1200" kern="1200" baseline="0" dirty="0" smtClean="0">
                <a:solidFill>
                  <a:schemeClr val="tx1"/>
                </a:solidFill>
                <a:effectLst/>
                <a:latin typeface="+mn-lt"/>
                <a:ea typeface="+mn-ea"/>
                <a:cs typeface="+mn-cs"/>
              </a:rPr>
              <a:t> just participation or opportunity to provide feedback.</a:t>
            </a:r>
          </a:p>
          <a:p>
            <a:endParaRPr lang="en-US" dirty="0"/>
          </a:p>
        </p:txBody>
      </p:sp>
      <p:sp>
        <p:nvSpPr>
          <p:cNvPr id="4" name="Slide Number Placeholder 3"/>
          <p:cNvSpPr>
            <a:spLocks noGrp="1"/>
          </p:cNvSpPr>
          <p:nvPr>
            <p:ph type="sldNum" sz="quarter" idx="10"/>
          </p:nvPr>
        </p:nvSpPr>
        <p:spPr/>
        <p:txBody>
          <a:bodyPr/>
          <a:lstStyle/>
          <a:p>
            <a:fld id="{0AD78F0C-794D-CA49-85F9-F0FA22E07FB5}" type="slidenum">
              <a:rPr lang="en-US" smtClean="0"/>
              <a:t>7</a:t>
            </a:fld>
            <a:endParaRPr lang="en-US"/>
          </a:p>
        </p:txBody>
      </p:sp>
    </p:spTree>
    <p:extLst>
      <p:ext uri="{BB962C8B-B14F-4D97-AF65-F5344CB8AC3E}">
        <p14:creationId xmlns:p14="http://schemas.microsoft.com/office/powerpoint/2010/main" val="3580264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In reference to early planning games,</a:t>
            </a:r>
            <a:r>
              <a:rPr lang="en-US" baseline="0" dirty="0" smtClean="0"/>
              <a:t> an article in Architectural Forum in 1968 says the following in reference to early games such as Metropolis and Neighborhood: </a:t>
            </a:r>
            <a:r>
              <a:rPr lang="en-US" dirty="0" smtClean="0"/>
              <a:t>“A game, which reduces the world to a comprehensible whole, and gives each player the same frame of reference, can go a long way toward giving him an understanding of his own concerns in relation to the total picture.” </a:t>
            </a:r>
          </a:p>
          <a:p>
            <a:pPr marL="0" indent="0">
              <a:buNone/>
            </a:pPr>
            <a:endParaRPr lang="en-US" dirty="0" smtClean="0"/>
          </a:p>
          <a:p>
            <a:pPr marL="0" indent="0">
              <a:buNone/>
            </a:pPr>
            <a:r>
              <a:rPr lang="en-US" dirty="0" smtClean="0"/>
              <a:t>I</a:t>
            </a:r>
            <a:r>
              <a:rPr lang="en-US" baseline="0" dirty="0" smtClean="0"/>
              <a:t> think it’s worth while to ask these questions again within a networked context.</a:t>
            </a:r>
            <a:endParaRPr lang="en-US" dirty="0" smtClean="0"/>
          </a:p>
        </p:txBody>
      </p:sp>
      <p:sp>
        <p:nvSpPr>
          <p:cNvPr id="4" name="Slide Number Placeholder 3"/>
          <p:cNvSpPr>
            <a:spLocks noGrp="1"/>
          </p:cNvSpPr>
          <p:nvPr>
            <p:ph type="sldNum" sz="quarter" idx="10"/>
          </p:nvPr>
        </p:nvSpPr>
        <p:spPr/>
        <p:txBody>
          <a:bodyPr/>
          <a:lstStyle/>
          <a:p>
            <a:fld id="{0AD78F0C-794D-CA49-85F9-F0FA22E07FB5}" type="slidenum">
              <a:rPr lang="en-US" smtClean="0"/>
              <a:t>8</a:t>
            </a:fld>
            <a:endParaRPr lang="en-US"/>
          </a:p>
        </p:txBody>
      </p:sp>
    </p:spTree>
    <p:extLst>
      <p:ext uri="{BB962C8B-B14F-4D97-AF65-F5344CB8AC3E}">
        <p14:creationId xmlns:p14="http://schemas.microsoft.com/office/powerpoint/2010/main" val="1438481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 intro</a:t>
            </a:r>
            <a:r>
              <a:rPr lang="en-US" baseline="0" dirty="0" smtClean="0"/>
              <a:t> video</a:t>
            </a:r>
          </a:p>
          <a:p>
            <a:endParaRPr lang="en-US" dirty="0"/>
          </a:p>
        </p:txBody>
      </p:sp>
      <p:sp>
        <p:nvSpPr>
          <p:cNvPr id="4" name="Slide Number Placeholder 3"/>
          <p:cNvSpPr>
            <a:spLocks noGrp="1"/>
          </p:cNvSpPr>
          <p:nvPr>
            <p:ph type="sldNum" sz="quarter" idx="10"/>
          </p:nvPr>
        </p:nvSpPr>
        <p:spPr/>
        <p:txBody>
          <a:bodyPr/>
          <a:lstStyle/>
          <a:p>
            <a:fld id="{0AD78F0C-794D-CA49-85F9-F0FA22E07FB5}" type="slidenum">
              <a:rPr lang="en-US" smtClean="0"/>
              <a:t>9</a:t>
            </a:fld>
            <a:endParaRPr lang="en-US"/>
          </a:p>
        </p:txBody>
      </p:sp>
    </p:spTree>
    <p:extLst>
      <p:ext uri="{BB962C8B-B14F-4D97-AF65-F5344CB8AC3E}">
        <p14:creationId xmlns:p14="http://schemas.microsoft.com/office/powerpoint/2010/main" val="295762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D78F0C-794D-CA49-85F9-F0FA22E07FB5}" type="slidenum">
              <a:rPr lang="en-US" smtClean="0"/>
              <a:t>14</a:t>
            </a:fld>
            <a:endParaRPr lang="en-US"/>
          </a:p>
        </p:txBody>
      </p:sp>
    </p:spTree>
    <p:extLst>
      <p:ext uri="{BB962C8B-B14F-4D97-AF65-F5344CB8AC3E}">
        <p14:creationId xmlns:p14="http://schemas.microsoft.com/office/powerpoint/2010/main" val="133510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0358684-2123-C943-A03A-E30372A941DA}" type="datetimeFigureOut">
              <a:rPr lang="en-US" smtClean="0"/>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0C826-0309-FA45-95C5-4230DC3D686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20358684-2123-C943-A03A-E30372A941DA}" type="datetimeFigureOut">
              <a:rPr lang="en-US" smtClean="0"/>
              <a:t>2/26/13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50C826-0309-FA45-95C5-4230DC3D686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0358684-2123-C943-A03A-E30372A941DA}" type="datetimeFigureOut">
              <a:rPr lang="en-US" smtClean="0"/>
              <a:t>2/26/13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20358684-2123-C943-A03A-E30372A941DA}" type="datetimeFigureOut">
              <a:rPr lang="en-US" smtClean="0"/>
              <a:t>2/26/13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20358684-2123-C943-A03A-E30372A941DA}" type="datetimeFigureOut">
              <a:rPr lang="en-US" smtClean="0"/>
              <a:t>2/26/13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0358684-2123-C943-A03A-E30372A941DA}" type="datetimeFigureOut">
              <a:rPr lang="en-US" smtClean="0"/>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0C826-0309-FA45-95C5-4230DC3D686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0358684-2123-C943-A03A-E30372A941DA}" type="datetimeFigureOut">
              <a:rPr lang="en-US" smtClean="0"/>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0C826-0309-FA45-95C5-4230DC3D686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0358684-2123-C943-A03A-E30372A941DA}" type="datetimeFigureOut">
              <a:rPr lang="en-US" smtClean="0"/>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0C826-0309-FA45-95C5-4230DC3D686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0358684-2123-C943-A03A-E30372A941DA}" type="datetimeFigureOut">
              <a:rPr lang="en-US" smtClean="0"/>
              <a:t>2/26/13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358684-2123-C943-A03A-E30372A941DA}" type="datetimeFigureOut">
              <a:rPr lang="en-US" smtClean="0"/>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0C826-0309-FA45-95C5-4230DC3D686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20358684-2123-C943-A03A-E30372A941DA}" type="datetimeFigureOut">
              <a:rPr lang="en-US" smtClean="0"/>
              <a:t>2/26/13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50C826-0309-FA45-95C5-4230DC3D686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20358684-2123-C943-A03A-E30372A941DA}" type="datetimeFigureOut">
              <a:rPr lang="en-US" smtClean="0"/>
              <a:t>2/26/13</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ED50C826-0309-FA45-95C5-4230DC3D6863}"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0358684-2123-C943-A03A-E30372A941DA}" type="datetimeFigureOut">
              <a:rPr lang="en-US" smtClean="0"/>
              <a:t>2/26/13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50C826-0309-FA45-95C5-4230DC3D686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58684-2123-C943-A03A-E30372A941DA}" type="datetimeFigureOut">
              <a:rPr lang="en-US" smtClean="0"/>
              <a:t>2/26/13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50C826-0309-FA45-95C5-4230DC3D686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20358684-2123-C943-A03A-E30372A941DA}" type="datetimeFigureOut">
              <a:rPr lang="en-US" smtClean="0"/>
              <a:t>2/26/13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50C826-0309-FA45-95C5-4230DC3D686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20358684-2123-C943-A03A-E30372A941DA}" type="datetimeFigureOut">
              <a:rPr lang="en-US" smtClean="0"/>
              <a:t>2/26/13</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ED50C826-0309-FA45-95C5-4230DC3D6863}"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egordon@cyber.law.harvard.edu"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meo.com/50177521" TargetMode="Externa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ussellgoldenberg.com/egl/cpi/viz"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gordon@cyber.law.harvard.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communityplanit.org" TargetMode="External"/><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Beyond Participation</a:t>
            </a:r>
            <a:endParaRPr lang="en-US" dirty="0"/>
          </a:p>
        </p:txBody>
      </p:sp>
      <p:sp>
        <p:nvSpPr>
          <p:cNvPr id="3" name="Subtitle 2"/>
          <p:cNvSpPr>
            <a:spLocks noGrp="1"/>
          </p:cNvSpPr>
          <p:nvPr>
            <p:ph type="subTitle" idx="1"/>
          </p:nvPr>
        </p:nvSpPr>
        <p:spPr/>
        <p:txBody>
          <a:bodyPr/>
          <a:lstStyle/>
          <a:p>
            <a:r>
              <a:rPr lang="en-US" dirty="0" smtClean="0"/>
              <a:t>Civic Engagement Through an Online Game</a:t>
            </a:r>
          </a:p>
          <a:p>
            <a:endParaRPr lang="en-US" dirty="0"/>
          </a:p>
          <a:p>
            <a:r>
              <a:rPr lang="en-US" dirty="0" smtClean="0"/>
              <a:t>Eric Gordon, </a:t>
            </a:r>
            <a:r>
              <a:rPr lang="en-US" dirty="0" smtClean="0">
                <a:hlinkClick r:id="rId2"/>
              </a:rPr>
              <a:t>egordon@cyber.law.harvard.edu</a:t>
            </a:r>
            <a:endParaRPr lang="en-US" dirty="0" smtClean="0"/>
          </a:p>
          <a:p>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5060271" y="5925379"/>
            <a:ext cx="3564804" cy="657508"/>
          </a:xfrm>
          <a:prstGeom prst="rect">
            <a:avLst/>
          </a:prstGeom>
        </p:spPr>
      </p:pic>
    </p:spTree>
    <p:extLst>
      <p:ext uri="{BB962C8B-B14F-4D97-AF65-F5344CB8AC3E}">
        <p14:creationId xmlns:p14="http://schemas.microsoft.com/office/powerpoint/2010/main" val="3553637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915"/>
            <a:ext cx="8913813" cy="914400"/>
          </a:xfrm>
        </p:spPr>
        <p:txBody>
          <a:bodyPr/>
          <a:lstStyle/>
          <a:p>
            <a:r>
              <a:rPr lang="en-US" dirty="0" smtClean="0"/>
              <a:t>Game Structure</a:t>
            </a:r>
            <a:endParaRPr lang="en-US" dirty="0"/>
          </a:p>
        </p:txBody>
      </p:sp>
      <p:sp>
        <p:nvSpPr>
          <p:cNvPr id="3" name="Content Placeholder 2"/>
          <p:cNvSpPr>
            <a:spLocks noGrp="1"/>
          </p:cNvSpPr>
          <p:nvPr>
            <p:ph idx="1"/>
          </p:nvPr>
        </p:nvSpPr>
        <p:spPr>
          <a:xfrm>
            <a:off x="3946136" y="1515315"/>
            <a:ext cx="4967678" cy="5129704"/>
          </a:xfrm>
        </p:spPr>
        <p:txBody>
          <a:bodyPr>
            <a:normAutofit lnSpcReduction="10000"/>
          </a:bodyPr>
          <a:lstStyle/>
          <a:p>
            <a:r>
              <a:rPr lang="en-US" dirty="0" smtClean="0"/>
              <a:t>Goal: Earn coins and pledge them to causes</a:t>
            </a:r>
          </a:p>
          <a:p>
            <a:pPr lvl="1"/>
            <a:r>
              <a:rPr lang="en-US" dirty="0" smtClean="0"/>
              <a:t>At game’s end, top 3 causes win cash prize</a:t>
            </a:r>
          </a:p>
          <a:p>
            <a:r>
              <a:rPr lang="en-US" dirty="0" smtClean="0"/>
              <a:t>3 time-based missions</a:t>
            </a:r>
          </a:p>
          <a:p>
            <a:r>
              <a:rPr lang="en-US" dirty="0" smtClean="0"/>
              <a:t>Each mission has ~12 challenges</a:t>
            </a:r>
          </a:p>
          <a:p>
            <a:pPr lvl="1"/>
            <a:r>
              <a:rPr lang="en-US" dirty="0" smtClean="0"/>
              <a:t>Open-ended</a:t>
            </a:r>
          </a:p>
          <a:p>
            <a:pPr lvl="1"/>
            <a:r>
              <a:rPr lang="en-US" dirty="0" smtClean="0"/>
              <a:t>Multiple choice</a:t>
            </a:r>
          </a:p>
          <a:p>
            <a:pPr lvl="1"/>
            <a:r>
              <a:rPr lang="en-US" dirty="0" smtClean="0"/>
              <a:t>Map</a:t>
            </a:r>
          </a:p>
          <a:p>
            <a:pPr lvl="1"/>
            <a:r>
              <a:rPr lang="en-US" dirty="0" smtClean="0"/>
              <a:t>Empathy</a:t>
            </a:r>
          </a:p>
          <a:p>
            <a:r>
              <a:rPr lang="en-US" dirty="0" smtClean="0"/>
              <a:t>Each mission has ~4 trivia barriers</a:t>
            </a:r>
          </a:p>
          <a:p>
            <a:r>
              <a:rPr lang="en-US" dirty="0" smtClean="0"/>
              <a:t>Each game ends with face-to-face game finale meeting</a:t>
            </a:r>
          </a:p>
          <a:p>
            <a:endParaRPr lang="en-US" dirty="0"/>
          </a:p>
        </p:txBody>
      </p:sp>
      <p:pic>
        <p:nvPicPr>
          <p:cNvPr id="4" name="Picture 3" descr="Screen Shot 2013-03-04 at 12.59.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42" y="1825106"/>
            <a:ext cx="3629362" cy="1936097"/>
          </a:xfrm>
          <a:prstGeom prst="rect">
            <a:avLst/>
          </a:prstGeom>
        </p:spPr>
      </p:pic>
      <p:pic>
        <p:nvPicPr>
          <p:cNvPr id="5" name="Picture 4" descr="Screen Shot 2013-03-04 at 1.01.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43" y="3908305"/>
            <a:ext cx="3629362" cy="2425029"/>
          </a:xfrm>
          <a:prstGeom prst="rect">
            <a:avLst/>
          </a:prstGeom>
        </p:spPr>
      </p:pic>
    </p:spTree>
    <p:extLst>
      <p:ext uri="{BB962C8B-B14F-4D97-AF65-F5344CB8AC3E}">
        <p14:creationId xmlns:p14="http://schemas.microsoft.com/office/powerpoint/2010/main" val="1553545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Game</a:t>
            </a:r>
            <a:endParaRPr lang="en-US" dirty="0"/>
          </a:p>
        </p:txBody>
      </p:sp>
      <p:sp>
        <p:nvSpPr>
          <p:cNvPr id="3" name="Content Placeholder 2"/>
          <p:cNvSpPr>
            <a:spLocks noGrp="1"/>
          </p:cNvSpPr>
          <p:nvPr>
            <p:ph idx="1"/>
          </p:nvPr>
        </p:nvSpPr>
        <p:spPr>
          <a:xfrm>
            <a:off x="328706" y="2251914"/>
            <a:ext cx="3974354" cy="4225085"/>
          </a:xfrm>
        </p:spPr>
        <p:txBody>
          <a:bodyPr>
            <a:normAutofit fontScale="92500" lnSpcReduction="20000"/>
          </a:bodyPr>
          <a:lstStyle/>
          <a:p>
            <a:r>
              <a:rPr lang="en-US" dirty="0" smtClean="0"/>
              <a:t>Create a context for civic learning</a:t>
            </a:r>
          </a:p>
          <a:p>
            <a:pPr lvl="1"/>
            <a:r>
              <a:rPr lang="en-US" dirty="0" smtClean="0"/>
              <a:t>Provide opportunities for communities to learn from each other and visualize social connections</a:t>
            </a:r>
          </a:p>
          <a:p>
            <a:pPr lvl="1"/>
            <a:r>
              <a:rPr lang="en-US" dirty="0" smtClean="0"/>
              <a:t>Understand community priorities</a:t>
            </a:r>
          </a:p>
          <a:p>
            <a:pPr lvl="1"/>
            <a:r>
              <a:rPr lang="en-US" dirty="0" smtClean="0"/>
              <a:t>Understand trade-offs, complexity of process</a:t>
            </a:r>
          </a:p>
          <a:p>
            <a:r>
              <a:rPr lang="en-US" dirty="0" smtClean="0"/>
              <a:t>Bring more people into planning</a:t>
            </a:r>
          </a:p>
          <a:p>
            <a:r>
              <a:rPr lang="en-US" dirty="0" smtClean="0"/>
              <a:t>Increase quality of data produced</a:t>
            </a:r>
            <a:endParaRPr lang="en-US" dirty="0"/>
          </a:p>
        </p:txBody>
      </p:sp>
      <p:pic>
        <p:nvPicPr>
          <p:cNvPr id="4" name="Picture 3" descr="IMG_4355.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765" y="2881156"/>
            <a:ext cx="4093881" cy="2729254"/>
          </a:xfrm>
          <a:prstGeom prst="rect">
            <a:avLst/>
          </a:prstGeom>
        </p:spPr>
      </p:pic>
    </p:spTree>
    <p:extLst>
      <p:ext uri="{BB962C8B-B14F-4D97-AF65-F5344CB8AC3E}">
        <p14:creationId xmlns:p14="http://schemas.microsoft.com/office/powerpoint/2010/main" val="3211268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Studies</a:t>
            </a:r>
            <a:endParaRPr lang="en-US" dirty="0"/>
          </a:p>
        </p:txBody>
      </p:sp>
      <p:sp>
        <p:nvSpPr>
          <p:cNvPr id="3" name="Content Placeholder 2"/>
          <p:cNvSpPr>
            <a:spLocks noGrp="1"/>
          </p:cNvSpPr>
          <p:nvPr>
            <p:ph idx="1"/>
          </p:nvPr>
        </p:nvSpPr>
        <p:spPr/>
        <p:txBody>
          <a:bodyPr/>
          <a:lstStyle/>
          <a:p>
            <a:r>
              <a:rPr lang="en-US" dirty="0" smtClean="0"/>
              <a:t>Two completed case studies</a:t>
            </a:r>
          </a:p>
          <a:p>
            <a:pPr lvl="1"/>
            <a:r>
              <a:rPr lang="en-US" dirty="0" smtClean="0"/>
              <a:t>Boston Public Schools – Education Planning (Sept-Oct 2011)</a:t>
            </a:r>
          </a:p>
          <a:p>
            <a:pPr lvl="2"/>
            <a:r>
              <a:rPr lang="en-US" dirty="0" smtClean="0"/>
              <a:t>35 days</a:t>
            </a:r>
          </a:p>
          <a:p>
            <a:pPr lvl="2"/>
            <a:r>
              <a:rPr lang="en-US" dirty="0" smtClean="0"/>
              <a:t>~500 players</a:t>
            </a:r>
          </a:p>
          <a:p>
            <a:pPr lvl="2"/>
            <a:r>
              <a:rPr lang="en-US" dirty="0" smtClean="0"/>
              <a:t>~4600 comments</a:t>
            </a:r>
          </a:p>
          <a:p>
            <a:pPr lvl="1"/>
            <a:r>
              <a:rPr lang="en-US" dirty="0" smtClean="0"/>
              <a:t>City of Detroit – Master Planning (May 2012)</a:t>
            </a:r>
          </a:p>
          <a:p>
            <a:pPr lvl="2"/>
            <a:r>
              <a:rPr lang="en-US" dirty="0" smtClean="0"/>
              <a:t>21 days</a:t>
            </a:r>
          </a:p>
          <a:p>
            <a:pPr lvl="2"/>
            <a:r>
              <a:rPr lang="en-US" dirty="0" smtClean="0"/>
              <a:t>~1000 players</a:t>
            </a:r>
          </a:p>
          <a:p>
            <a:pPr lvl="2"/>
            <a:r>
              <a:rPr lang="en-US" dirty="0" smtClean="0"/>
              <a:t>~8600 comments</a:t>
            </a:r>
            <a:endParaRPr lang="en-US" dirty="0"/>
          </a:p>
        </p:txBody>
      </p:sp>
    </p:spTree>
    <p:extLst>
      <p:ext uri="{BB962C8B-B14F-4D97-AF65-F5344CB8AC3E}">
        <p14:creationId xmlns:p14="http://schemas.microsoft.com/office/powerpoint/2010/main" val="1790400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Studies (in progress)</a:t>
            </a:r>
            <a:endParaRPr lang="en-US" dirty="0"/>
          </a:p>
        </p:txBody>
      </p:sp>
      <p:sp>
        <p:nvSpPr>
          <p:cNvPr id="3" name="Content Placeholder 2"/>
          <p:cNvSpPr>
            <a:spLocks noGrp="1"/>
          </p:cNvSpPr>
          <p:nvPr>
            <p:ph idx="1"/>
          </p:nvPr>
        </p:nvSpPr>
        <p:spPr/>
        <p:txBody>
          <a:bodyPr/>
          <a:lstStyle/>
          <a:p>
            <a:r>
              <a:rPr lang="en-US" dirty="0" smtClean="0"/>
              <a:t>Two case studies just completed</a:t>
            </a:r>
          </a:p>
          <a:p>
            <a:pPr lvl="1"/>
            <a:r>
              <a:rPr lang="en-US" dirty="0" smtClean="0"/>
              <a:t>Salem, MA “The Point” neighborhood – Visioning (Feb 2013)</a:t>
            </a:r>
          </a:p>
          <a:p>
            <a:pPr lvl="2"/>
            <a:r>
              <a:rPr lang="en-US" dirty="0" smtClean="0"/>
              <a:t>21 days</a:t>
            </a:r>
          </a:p>
          <a:p>
            <a:pPr lvl="2"/>
            <a:r>
              <a:rPr lang="en-US" dirty="0" smtClean="0"/>
              <a:t>~600 players</a:t>
            </a:r>
          </a:p>
          <a:p>
            <a:pPr lvl="2"/>
            <a:r>
              <a:rPr lang="en-US" dirty="0" smtClean="0"/>
              <a:t>~5000 comments</a:t>
            </a:r>
          </a:p>
          <a:p>
            <a:pPr lvl="1"/>
            <a:r>
              <a:rPr lang="en-US" dirty="0" smtClean="0"/>
              <a:t>Philadelphia, PA “University City/Southwest area” – Master Planning (Feb 2013)</a:t>
            </a:r>
          </a:p>
          <a:p>
            <a:pPr lvl="2"/>
            <a:r>
              <a:rPr lang="en-US" dirty="0" smtClean="0"/>
              <a:t>21 days</a:t>
            </a:r>
          </a:p>
          <a:p>
            <a:pPr lvl="2"/>
            <a:r>
              <a:rPr lang="en-US" dirty="0" smtClean="0"/>
              <a:t>~900 players</a:t>
            </a:r>
          </a:p>
          <a:p>
            <a:pPr lvl="2"/>
            <a:r>
              <a:rPr lang="en-US" dirty="0" smtClean="0"/>
              <a:t>~9100 comments</a:t>
            </a:r>
          </a:p>
          <a:p>
            <a:pPr lvl="2"/>
            <a:endParaRPr lang="en-US" dirty="0" smtClean="0"/>
          </a:p>
          <a:p>
            <a:pPr lvl="2"/>
            <a:endParaRPr lang="en-US" dirty="0"/>
          </a:p>
        </p:txBody>
      </p:sp>
    </p:spTree>
    <p:extLst>
      <p:ext uri="{BB962C8B-B14F-4D97-AF65-F5344CB8AC3E}">
        <p14:creationId xmlns:p14="http://schemas.microsoft.com/office/powerpoint/2010/main" val="530696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Design</a:t>
            </a:r>
            <a:endParaRPr lang="en-US" dirty="0"/>
          </a:p>
        </p:txBody>
      </p:sp>
      <p:sp>
        <p:nvSpPr>
          <p:cNvPr id="3" name="Content Placeholder 2"/>
          <p:cNvSpPr>
            <a:spLocks noGrp="1"/>
          </p:cNvSpPr>
          <p:nvPr>
            <p:ph idx="1"/>
          </p:nvPr>
        </p:nvSpPr>
        <p:spPr/>
        <p:txBody>
          <a:bodyPr/>
          <a:lstStyle/>
          <a:p>
            <a:r>
              <a:rPr lang="en-US" dirty="0" smtClean="0"/>
              <a:t>Interviews with players and planners</a:t>
            </a:r>
          </a:p>
          <a:p>
            <a:r>
              <a:rPr lang="en-US" dirty="0" smtClean="0"/>
              <a:t>Focus groups with youth</a:t>
            </a:r>
          </a:p>
          <a:p>
            <a:r>
              <a:rPr lang="en-US" dirty="0" smtClean="0"/>
              <a:t>Observations of play sessions and meetings</a:t>
            </a:r>
          </a:p>
          <a:p>
            <a:r>
              <a:rPr lang="en-US" dirty="0" smtClean="0"/>
              <a:t>Online survey</a:t>
            </a:r>
          </a:p>
          <a:p>
            <a:endParaRPr lang="en-US" dirty="0" smtClean="0"/>
          </a:p>
          <a:p>
            <a:pPr lvl="1"/>
            <a:endParaRPr lang="en-US" dirty="0"/>
          </a:p>
        </p:txBody>
      </p:sp>
    </p:spTree>
    <p:extLst>
      <p:ext uri="{BB962C8B-B14F-4D97-AF65-F5344CB8AC3E}">
        <p14:creationId xmlns:p14="http://schemas.microsoft.com/office/powerpoint/2010/main" val="2455394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Questions</a:t>
            </a:r>
            <a:endParaRPr lang="en-US" dirty="0"/>
          </a:p>
        </p:txBody>
      </p:sp>
      <p:sp>
        <p:nvSpPr>
          <p:cNvPr id="3" name="Content Placeholder 2"/>
          <p:cNvSpPr>
            <a:spLocks noGrp="1"/>
          </p:cNvSpPr>
          <p:nvPr>
            <p:ph idx="1"/>
          </p:nvPr>
        </p:nvSpPr>
        <p:spPr/>
        <p:txBody>
          <a:bodyPr/>
          <a:lstStyle/>
          <a:p>
            <a:r>
              <a:rPr lang="en-US" dirty="0" smtClean="0"/>
              <a:t>Can an online game:</a:t>
            </a:r>
          </a:p>
          <a:p>
            <a:pPr lvl="1"/>
            <a:r>
              <a:rPr lang="en-US" dirty="0"/>
              <a:t>e</a:t>
            </a:r>
            <a:r>
              <a:rPr lang="en-US" dirty="0" smtClean="0"/>
              <a:t>nable lateral trust to motivate participation and build confidence in process?</a:t>
            </a:r>
          </a:p>
          <a:p>
            <a:pPr lvl="1"/>
            <a:r>
              <a:rPr lang="en-US" dirty="0"/>
              <a:t>c</a:t>
            </a:r>
            <a:r>
              <a:rPr lang="en-US" dirty="0" smtClean="0"/>
              <a:t>reate flexible publics to legitimize participation?</a:t>
            </a:r>
          </a:p>
          <a:p>
            <a:pPr lvl="1"/>
            <a:r>
              <a:rPr lang="en-US" dirty="0"/>
              <a:t>e</a:t>
            </a:r>
            <a:r>
              <a:rPr lang="en-US" dirty="0" smtClean="0"/>
              <a:t>nable social learning opportunities to increase collective efficacy?</a:t>
            </a: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132774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Lateral Trust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Players tended not to trust in the institutions sponsoring the game (BPS, City of Detroit)</a:t>
            </a:r>
          </a:p>
          <a:p>
            <a:pPr lvl="1"/>
            <a:r>
              <a:rPr lang="en-US" dirty="0"/>
              <a:t>“There’s a deep history that goes back decades in the city of Detroit particularly with community planning issues of people being told this is what it’s going to be or having a community planning input session as just a formality because the law says we have to take community input.  So we’ll write people’s input down on a piece of paper and then put it on a shelf somewhere</a:t>
            </a:r>
            <a:r>
              <a:rPr lang="en-US" dirty="0" smtClean="0"/>
              <a:t>.” – Detroit player </a:t>
            </a:r>
          </a:p>
          <a:p>
            <a:r>
              <a:rPr lang="en-US" dirty="0" smtClean="0"/>
              <a:t>Players came to the game through social connections or trusted community organizations</a:t>
            </a:r>
          </a:p>
          <a:p>
            <a:r>
              <a:rPr lang="en-US" dirty="0" smtClean="0"/>
              <a:t>Through game play, players developed lateral trust relationships that would affect their social framing of issues and willingness to engage.</a:t>
            </a:r>
          </a:p>
          <a:p>
            <a:endParaRPr lang="en-US" dirty="0" smtClean="0"/>
          </a:p>
          <a:p>
            <a:endParaRPr lang="en-US" dirty="0"/>
          </a:p>
        </p:txBody>
      </p:sp>
    </p:spTree>
    <p:extLst>
      <p:ext uri="{BB962C8B-B14F-4D97-AF65-F5344CB8AC3E}">
        <p14:creationId xmlns:p14="http://schemas.microsoft.com/office/powerpoint/2010/main" val="2224767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Lateral Trust</a:t>
            </a:r>
            <a:endParaRPr lang="en-US" dirty="0"/>
          </a:p>
        </p:txBody>
      </p:sp>
      <p:sp>
        <p:nvSpPr>
          <p:cNvPr id="3" name="Content Placeholder 2"/>
          <p:cNvSpPr>
            <a:spLocks noGrp="1"/>
          </p:cNvSpPr>
          <p:nvPr>
            <p:ph idx="1"/>
          </p:nvPr>
        </p:nvSpPr>
        <p:spPr>
          <a:xfrm>
            <a:off x="158189" y="2236974"/>
            <a:ext cx="4682752" cy="4196268"/>
          </a:xfrm>
        </p:spPr>
        <p:txBody>
          <a:bodyPr>
            <a:normAutofit/>
          </a:bodyPr>
          <a:lstStyle/>
          <a:p>
            <a:r>
              <a:rPr lang="en-US" dirty="0" smtClean="0"/>
              <a:t>Players trusted in the game and its ability to archive</a:t>
            </a:r>
          </a:p>
          <a:p>
            <a:pPr lvl="1"/>
            <a:r>
              <a:rPr lang="en-US" dirty="0"/>
              <a:t>“This is something that you’re able to take as hard proof of the opinions of the people who are in the city and share it with people in positions of power. […] That kind of thing can come out of this data gathering“ </a:t>
            </a:r>
            <a:r>
              <a:rPr lang="en-US" dirty="0" smtClean="0"/>
              <a:t>– Detroit player</a:t>
            </a:r>
          </a:p>
        </p:txBody>
      </p:sp>
      <p:pic>
        <p:nvPicPr>
          <p:cNvPr id="4" name="Picture 3" descr="Screen Shot 2013-03-04 at 1.08.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398" y="2838823"/>
            <a:ext cx="3885415" cy="2703046"/>
          </a:xfrm>
          <a:prstGeom prst="rect">
            <a:avLst/>
          </a:prstGeom>
        </p:spPr>
      </p:pic>
    </p:spTree>
    <p:extLst>
      <p:ext uri="{BB962C8B-B14F-4D97-AF65-F5344CB8AC3E}">
        <p14:creationId xmlns:p14="http://schemas.microsoft.com/office/powerpoint/2010/main" val="7224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6514"/>
            <a:ext cx="8913813" cy="914400"/>
          </a:xfrm>
        </p:spPr>
        <p:txBody>
          <a:bodyPr/>
          <a:lstStyle/>
          <a:p>
            <a:r>
              <a:rPr lang="en-US" dirty="0" smtClean="0"/>
              <a:t>Lateral Trust</a:t>
            </a:r>
            <a:endParaRPr lang="en-US" dirty="0"/>
          </a:p>
        </p:txBody>
      </p:sp>
      <p:sp>
        <p:nvSpPr>
          <p:cNvPr id="3" name="Content Placeholder 2"/>
          <p:cNvSpPr>
            <a:spLocks noGrp="1"/>
          </p:cNvSpPr>
          <p:nvPr>
            <p:ph idx="1"/>
          </p:nvPr>
        </p:nvSpPr>
        <p:spPr>
          <a:xfrm>
            <a:off x="1114424" y="1803778"/>
            <a:ext cx="7610476" cy="3670767"/>
          </a:xfrm>
        </p:spPr>
        <p:txBody>
          <a:bodyPr/>
          <a:lstStyle/>
          <a:p>
            <a:r>
              <a:rPr lang="en-US" dirty="0"/>
              <a:t>Re-imagine “who’s listening?”</a:t>
            </a:r>
          </a:p>
          <a:p>
            <a:pPr lvl="1"/>
            <a:r>
              <a:rPr lang="en-US" dirty="0"/>
              <a:t>Listening audiences extended to peers, community members, even outside audiences.</a:t>
            </a:r>
          </a:p>
          <a:p>
            <a:pPr marL="0" indent="0">
              <a:buNone/>
            </a:pPr>
            <a:endParaRPr lang="en-US" dirty="0"/>
          </a:p>
        </p:txBody>
      </p:sp>
      <p:pic>
        <p:nvPicPr>
          <p:cNvPr id="4" name="Picture 3" descr="ChartExp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264" y="3049738"/>
            <a:ext cx="4618390" cy="3463793"/>
          </a:xfrm>
          <a:prstGeom prst="rect">
            <a:avLst/>
          </a:prstGeom>
        </p:spPr>
      </p:pic>
    </p:spTree>
    <p:extLst>
      <p:ext uri="{BB962C8B-B14F-4D97-AF65-F5344CB8AC3E}">
        <p14:creationId xmlns:p14="http://schemas.microsoft.com/office/powerpoint/2010/main" val="35548096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Publics</a:t>
            </a:r>
            <a:endParaRPr lang="en-US" dirty="0"/>
          </a:p>
        </p:txBody>
      </p:sp>
      <p:sp>
        <p:nvSpPr>
          <p:cNvPr id="3" name="Content Placeholder 2"/>
          <p:cNvSpPr>
            <a:spLocks noGrp="1"/>
          </p:cNvSpPr>
          <p:nvPr>
            <p:ph idx="1"/>
          </p:nvPr>
        </p:nvSpPr>
        <p:spPr>
          <a:xfrm>
            <a:off x="508000" y="2595562"/>
            <a:ext cx="8216900" cy="3670767"/>
          </a:xfrm>
        </p:spPr>
        <p:txBody>
          <a:bodyPr>
            <a:normAutofit lnSpcReduction="10000"/>
          </a:bodyPr>
          <a:lstStyle/>
          <a:p>
            <a:r>
              <a:rPr lang="en-US" dirty="0" smtClean="0"/>
              <a:t>The online space creates the ability to reimagine traditional publics and audiences to legitimize participation</a:t>
            </a:r>
          </a:p>
          <a:p>
            <a:r>
              <a:rPr lang="en-US" dirty="0" smtClean="0"/>
              <a:t>Generational publics</a:t>
            </a:r>
          </a:p>
          <a:p>
            <a:pPr lvl="1"/>
            <a:r>
              <a:rPr lang="en-US" dirty="0"/>
              <a:t>“I think there were kids in 8th grade doing this.  I think like, oh my god, even kids can be involved. I do think kids have to be involved because they’re the next generation […] We’re just ignoring them all the time.  Some [of their ideas] are probably better than a grownup person could have”</a:t>
            </a:r>
            <a:r>
              <a:rPr lang="en-US" dirty="0"/>
              <a:t> </a:t>
            </a:r>
            <a:r>
              <a:rPr lang="en-US" dirty="0" smtClean="0"/>
              <a:t>– Detroit player</a:t>
            </a:r>
          </a:p>
          <a:p>
            <a:pPr lvl="1"/>
            <a:r>
              <a:rPr lang="en-US" dirty="0"/>
              <a:t>“They sound so fresh, so honest, so unbiased” </a:t>
            </a:r>
            <a:r>
              <a:rPr lang="en-US" dirty="0" smtClean="0"/>
              <a:t>– Detroit player</a:t>
            </a:r>
          </a:p>
          <a:p>
            <a:pPr lvl="1"/>
            <a:r>
              <a:rPr lang="en-US" dirty="0" smtClean="0"/>
              <a:t>Likewise, youth spoke about the adult public as legitimate, or making the process real for them.</a:t>
            </a:r>
          </a:p>
          <a:p>
            <a:pPr marL="0" indent="0">
              <a:buNone/>
            </a:pPr>
            <a:endParaRPr lang="en-US" dirty="0"/>
          </a:p>
        </p:txBody>
      </p:sp>
    </p:spTree>
    <p:extLst>
      <p:ext uri="{BB962C8B-B14F-4D97-AF65-F5344CB8AC3E}">
        <p14:creationId xmlns:p14="http://schemas.microsoft.com/office/powerpoint/2010/main" val="2095347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Establishing the Problem</a:t>
            </a:r>
            <a:endParaRPr lang="en-US" dirty="0"/>
          </a:p>
        </p:txBody>
      </p:sp>
      <p:sp>
        <p:nvSpPr>
          <p:cNvPr id="12" name="Content Placeholder 2"/>
          <p:cNvSpPr>
            <a:spLocks noGrp="1"/>
          </p:cNvSpPr>
          <p:nvPr>
            <p:ph idx="1"/>
          </p:nvPr>
        </p:nvSpPr>
        <p:spPr>
          <a:xfrm>
            <a:off x="564508" y="2324854"/>
            <a:ext cx="3782452" cy="4156082"/>
          </a:xfrm>
        </p:spPr>
        <p:txBody>
          <a:bodyPr/>
          <a:lstStyle/>
          <a:p>
            <a:r>
              <a:rPr lang="en-US" dirty="0" smtClean="0"/>
              <a:t>Few clear pathways to interface with government</a:t>
            </a:r>
          </a:p>
          <a:p>
            <a:r>
              <a:rPr lang="en-US" dirty="0" smtClean="0"/>
              <a:t>Platforms for interaction and feedback tend to be poorly designed</a:t>
            </a:r>
          </a:p>
          <a:p>
            <a:r>
              <a:rPr lang="en-US" dirty="0" smtClean="0"/>
              <a:t>Public feedback is conflated with civic engagement</a:t>
            </a:r>
          </a:p>
          <a:p>
            <a:endParaRPr lang="en-US" dirty="0"/>
          </a:p>
        </p:txBody>
      </p:sp>
      <p:pic>
        <p:nvPicPr>
          <p:cNvPr id="13" name="Picture 12"/>
          <p:cNvPicPr>
            <a:picLocks noChangeAspect="1"/>
          </p:cNvPicPr>
          <p:nvPr/>
        </p:nvPicPr>
        <p:blipFill>
          <a:blip r:embed="rId3"/>
          <a:stretch>
            <a:fillRect/>
          </a:stretch>
        </p:blipFill>
        <p:spPr>
          <a:xfrm>
            <a:off x="4584205" y="3056015"/>
            <a:ext cx="3946439" cy="2403993"/>
          </a:xfrm>
          <a:prstGeom prst="rect">
            <a:avLst/>
          </a:prstGeom>
        </p:spPr>
      </p:pic>
    </p:spTree>
    <p:extLst>
      <p:ext uri="{BB962C8B-B14F-4D97-AF65-F5344CB8AC3E}">
        <p14:creationId xmlns:p14="http://schemas.microsoft.com/office/powerpoint/2010/main" val="3937987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Negotiating public and private</a:t>
            </a:r>
            <a:endParaRPr lang="en-US" dirty="0"/>
          </a:p>
        </p:txBody>
      </p:sp>
      <p:pic>
        <p:nvPicPr>
          <p:cNvPr id="4" name="Picture 3" descr="Screen Shot 2013-03-04 at 1.46.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765" y="2653553"/>
            <a:ext cx="5647765" cy="3505858"/>
          </a:xfrm>
          <a:prstGeom prst="rect">
            <a:avLst/>
          </a:prstGeom>
        </p:spPr>
      </p:pic>
    </p:spTree>
    <p:extLst>
      <p:ext uri="{BB962C8B-B14F-4D97-AF65-F5344CB8AC3E}">
        <p14:creationId xmlns:p14="http://schemas.microsoft.com/office/powerpoint/2010/main" val="1816187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04 at 1.30.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22" y="423794"/>
            <a:ext cx="2556265" cy="1786396"/>
          </a:xfrm>
          <a:prstGeom prst="rect">
            <a:avLst/>
          </a:prstGeom>
          <a:solidFill>
            <a:srgbClr val="FDC331"/>
          </a:solidFill>
        </p:spPr>
      </p:pic>
      <p:pic>
        <p:nvPicPr>
          <p:cNvPr id="6" name="Picture 5" descr="Screen Shot 2013-03-04 at 1.31.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9160" y="549593"/>
            <a:ext cx="2130328" cy="1660597"/>
          </a:xfrm>
          <a:prstGeom prst="rect">
            <a:avLst/>
          </a:prstGeom>
        </p:spPr>
      </p:pic>
      <p:pic>
        <p:nvPicPr>
          <p:cNvPr id="7" name="Picture 6" descr="Screen Shot 2013-03-04 at 1.31.0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9111" y="549592"/>
            <a:ext cx="2351288" cy="1660597"/>
          </a:xfrm>
          <a:prstGeom prst="rect">
            <a:avLst/>
          </a:prstGeom>
        </p:spPr>
      </p:pic>
      <p:pic>
        <p:nvPicPr>
          <p:cNvPr id="8" name="Picture 7" descr="Screen Shot 2013-03-04 at 1.31.1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13" y="2527676"/>
            <a:ext cx="2263314" cy="1737777"/>
          </a:xfrm>
          <a:prstGeom prst="rect">
            <a:avLst/>
          </a:prstGeom>
        </p:spPr>
      </p:pic>
      <p:pic>
        <p:nvPicPr>
          <p:cNvPr id="9" name="Picture 8" descr="Screen Shot 2013-03-04 at 1.31.1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9160" y="2552097"/>
            <a:ext cx="2355864" cy="1713356"/>
          </a:xfrm>
          <a:prstGeom prst="rect">
            <a:avLst/>
          </a:prstGeom>
        </p:spPr>
      </p:pic>
      <p:pic>
        <p:nvPicPr>
          <p:cNvPr id="10" name="Picture 9" descr="Screen Shot 2013-03-04 at 1.31.1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9111" y="2552097"/>
            <a:ext cx="2164010" cy="1798833"/>
          </a:xfrm>
          <a:prstGeom prst="rect">
            <a:avLst/>
          </a:prstGeom>
        </p:spPr>
      </p:pic>
      <p:pic>
        <p:nvPicPr>
          <p:cNvPr id="11" name="Picture 10" descr="Screen Shot 2013-03-04 at 1.31.23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516708"/>
            <a:ext cx="2742035" cy="2112574"/>
          </a:xfrm>
          <a:prstGeom prst="rect">
            <a:avLst/>
          </a:prstGeom>
        </p:spPr>
      </p:pic>
      <p:pic>
        <p:nvPicPr>
          <p:cNvPr id="12" name="Picture 11" descr="Screen Shot 2013-03-04 at 1.31.27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9160" y="4615756"/>
            <a:ext cx="2599429" cy="2013526"/>
          </a:xfrm>
          <a:prstGeom prst="rect">
            <a:avLst/>
          </a:prstGeom>
        </p:spPr>
      </p:pic>
      <p:pic>
        <p:nvPicPr>
          <p:cNvPr id="13" name="Picture 12" descr="Screen Shot 2013-03-04 at 1.31.31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9111" y="4615756"/>
            <a:ext cx="2532922" cy="2116112"/>
          </a:xfrm>
          <a:prstGeom prst="rect">
            <a:avLst/>
          </a:prstGeom>
        </p:spPr>
      </p:pic>
      <p:sp>
        <p:nvSpPr>
          <p:cNvPr id="15" name="Rectangle 14"/>
          <p:cNvSpPr/>
          <p:nvPr/>
        </p:nvSpPr>
        <p:spPr>
          <a:xfrm>
            <a:off x="928139" y="549593"/>
            <a:ext cx="818228" cy="256333"/>
          </a:xfrm>
          <a:prstGeom prst="rect">
            <a:avLst/>
          </a:prstGeom>
          <a:solidFill>
            <a:srgbClr val="FDC331"/>
          </a:solidFill>
          <a:ln>
            <a:solidFill>
              <a:srgbClr val="FDC33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3742832" y="701993"/>
            <a:ext cx="818228" cy="256333"/>
          </a:xfrm>
          <a:prstGeom prst="rect">
            <a:avLst/>
          </a:prstGeom>
          <a:solidFill>
            <a:srgbClr val="FDC331"/>
          </a:solidFill>
          <a:ln>
            <a:solidFill>
              <a:srgbClr val="FDC33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6649372" y="683537"/>
            <a:ext cx="818228" cy="256333"/>
          </a:xfrm>
          <a:prstGeom prst="rect">
            <a:avLst/>
          </a:prstGeom>
          <a:solidFill>
            <a:srgbClr val="FDC331"/>
          </a:solidFill>
          <a:ln>
            <a:solidFill>
              <a:srgbClr val="FDC33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671425" y="2680174"/>
            <a:ext cx="818228" cy="256333"/>
          </a:xfrm>
          <a:prstGeom prst="rect">
            <a:avLst/>
          </a:prstGeom>
          <a:solidFill>
            <a:srgbClr val="FDC331"/>
          </a:solidFill>
          <a:ln>
            <a:solidFill>
              <a:srgbClr val="FDC33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3840531" y="2680174"/>
            <a:ext cx="818228" cy="256333"/>
          </a:xfrm>
          <a:prstGeom prst="rect">
            <a:avLst/>
          </a:prstGeom>
          <a:solidFill>
            <a:srgbClr val="FDC331"/>
          </a:solidFill>
          <a:ln>
            <a:solidFill>
              <a:srgbClr val="FDC33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p:cNvSpPr/>
          <p:nvPr/>
        </p:nvSpPr>
        <p:spPr>
          <a:xfrm>
            <a:off x="6649372" y="2680174"/>
            <a:ext cx="818228" cy="256333"/>
          </a:xfrm>
          <a:prstGeom prst="rect">
            <a:avLst/>
          </a:prstGeom>
          <a:solidFill>
            <a:srgbClr val="FDC331"/>
          </a:solidFill>
          <a:ln>
            <a:solidFill>
              <a:srgbClr val="FDC33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p:cNvSpPr/>
          <p:nvPr/>
        </p:nvSpPr>
        <p:spPr>
          <a:xfrm>
            <a:off x="671425" y="4615756"/>
            <a:ext cx="818228" cy="256333"/>
          </a:xfrm>
          <a:prstGeom prst="rect">
            <a:avLst/>
          </a:prstGeom>
          <a:solidFill>
            <a:srgbClr val="FDC331"/>
          </a:solidFill>
          <a:ln>
            <a:solidFill>
              <a:srgbClr val="FDC33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p:cNvSpPr/>
          <p:nvPr/>
        </p:nvSpPr>
        <p:spPr>
          <a:xfrm>
            <a:off x="3840531" y="4743922"/>
            <a:ext cx="818228" cy="256333"/>
          </a:xfrm>
          <a:prstGeom prst="rect">
            <a:avLst/>
          </a:prstGeom>
          <a:solidFill>
            <a:srgbClr val="FDC331"/>
          </a:solidFill>
          <a:ln>
            <a:solidFill>
              <a:srgbClr val="FDC33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p:cNvSpPr/>
          <p:nvPr/>
        </p:nvSpPr>
        <p:spPr>
          <a:xfrm>
            <a:off x="6649372" y="4743922"/>
            <a:ext cx="818228" cy="256333"/>
          </a:xfrm>
          <a:prstGeom prst="rect">
            <a:avLst/>
          </a:prstGeom>
          <a:solidFill>
            <a:srgbClr val="FDC331"/>
          </a:solidFill>
          <a:ln>
            <a:solidFill>
              <a:srgbClr val="FDC33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p:cNvSpPr/>
          <p:nvPr/>
        </p:nvSpPr>
        <p:spPr>
          <a:xfrm>
            <a:off x="3742832" y="1546412"/>
            <a:ext cx="283815" cy="73396"/>
          </a:xfrm>
          <a:prstGeom prst="rect">
            <a:avLst/>
          </a:prstGeom>
          <a:solidFill>
            <a:srgbClr val="FDC331"/>
          </a:solidFill>
          <a:ln>
            <a:solidFill>
              <a:srgbClr val="FDC33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p:cNvSpPr/>
          <p:nvPr/>
        </p:nvSpPr>
        <p:spPr>
          <a:xfrm>
            <a:off x="522046" y="3581400"/>
            <a:ext cx="283815" cy="73396"/>
          </a:xfrm>
          <a:prstGeom prst="rect">
            <a:avLst/>
          </a:prstGeom>
          <a:solidFill>
            <a:srgbClr val="FDC331"/>
          </a:solidFill>
          <a:ln>
            <a:solidFill>
              <a:srgbClr val="FDC33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286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6327"/>
            <a:ext cx="8913813" cy="914400"/>
          </a:xfrm>
        </p:spPr>
        <p:txBody>
          <a:bodyPr/>
          <a:lstStyle/>
          <a:p>
            <a:r>
              <a:rPr lang="en-US" dirty="0" smtClean="0"/>
              <a:t>Social Learning</a:t>
            </a:r>
            <a:endParaRPr lang="en-US" dirty="0"/>
          </a:p>
        </p:txBody>
      </p:sp>
      <p:sp>
        <p:nvSpPr>
          <p:cNvPr id="3" name="Content Placeholder 2"/>
          <p:cNvSpPr>
            <a:spLocks noGrp="1"/>
          </p:cNvSpPr>
          <p:nvPr>
            <p:ph idx="1"/>
          </p:nvPr>
        </p:nvSpPr>
        <p:spPr>
          <a:xfrm>
            <a:off x="486894" y="1669209"/>
            <a:ext cx="8253694" cy="4815262"/>
          </a:xfrm>
        </p:spPr>
        <p:txBody>
          <a:bodyPr>
            <a:normAutofit fontScale="92500" lnSpcReduction="20000"/>
          </a:bodyPr>
          <a:lstStyle/>
          <a:p>
            <a:r>
              <a:rPr lang="en-US" dirty="0"/>
              <a:t>The game </a:t>
            </a:r>
            <a:r>
              <a:rPr lang="en-US" dirty="0" smtClean="0"/>
              <a:t>frames learning </a:t>
            </a:r>
            <a:r>
              <a:rPr lang="en-US" dirty="0"/>
              <a:t>goals without being too prescriptive. </a:t>
            </a:r>
            <a:endParaRPr lang="en-US" dirty="0" smtClean="0"/>
          </a:p>
          <a:p>
            <a:r>
              <a:rPr lang="en-US" dirty="0" smtClean="0"/>
              <a:t>Players reported that they learned more from their peers than from the “official planning” content.</a:t>
            </a:r>
          </a:p>
          <a:p>
            <a:pPr lvl="1"/>
            <a:r>
              <a:rPr lang="en-US" dirty="0"/>
              <a:t>“I put my comment and someone disagreed with it. It made me really think, ‘Wait. Maybe they are right.’ Even now I don't really know who's right, but I feel like it made me really think about what I thought prior” - BPS </a:t>
            </a:r>
            <a:r>
              <a:rPr lang="en-US" dirty="0" smtClean="0"/>
              <a:t>players</a:t>
            </a:r>
          </a:p>
          <a:p>
            <a:r>
              <a:rPr lang="en-US" dirty="0" smtClean="0"/>
              <a:t>Survey given to Philadelphia players (n=117)</a:t>
            </a:r>
          </a:p>
          <a:p>
            <a:pPr lvl="1"/>
            <a:r>
              <a:rPr lang="en-US" dirty="0" smtClean="0"/>
              <a:t>91% of players stated that they are more knowledgeable about other perspectives on local issues</a:t>
            </a:r>
          </a:p>
          <a:p>
            <a:pPr lvl="1"/>
            <a:r>
              <a:rPr lang="en-US" dirty="0" smtClean="0"/>
              <a:t>91% of players stated that they are more interested in hearing others’ opinions about local issues.</a:t>
            </a:r>
          </a:p>
          <a:p>
            <a:pPr lvl="1"/>
            <a:r>
              <a:rPr lang="en-US" dirty="0" smtClean="0"/>
              <a:t>75% stated that they feel more connected to their community</a:t>
            </a:r>
          </a:p>
          <a:p>
            <a:pPr lvl="1"/>
            <a:r>
              <a:rPr lang="en-US" dirty="0" smtClean="0"/>
              <a:t>Only 44% said they were more trusting of city government</a:t>
            </a:r>
          </a:p>
          <a:p>
            <a:r>
              <a:rPr lang="en-US" dirty="0" smtClean="0">
                <a:hlinkClick r:id="rId2"/>
              </a:rPr>
              <a:t>Community visualization</a:t>
            </a:r>
            <a:endParaRPr lang="en-US" dirty="0" smtClean="0"/>
          </a:p>
          <a:p>
            <a:endParaRPr lang="en-US" dirty="0" smtClean="0"/>
          </a:p>
          <a:p>
            <a:pPr lvl="1"/>
            <a:endParaRPr lang="en-US" dirty="0" smtClean="0"/>
          </a:p>
          <a:p>
            <a:pPr lvl="1"/>
            <a:endParaRPr lang="en-US" dirty="0" smtClean="0"/>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2517982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endParaRPr lang="en-US" dirty="0"/>
          </a:p>
        </p:txBody>
      </p:sp>
      <p:sp>
        <p:nvSpPr>
          <p:cNvPr id="3" name="Content Placeholder 2"/>
          <p:cNvSpPr>
            <a:spLocks noGrp="1"/>
          </p:cNvSpPr>
          <p:nvPr>
            <p:ph idx="1"/>
          </p:nvPr>
        </p:nvSpPr>
        <p:spPr/>
        <p:txBody>
          <a:bodyPr/>
          <a:lstStyle/>
          <a:p>
            <a:r>
              <a:rPr lang="en-US" dirty="0" smtClean="0"/>
              <a:t>Parallel game rules provide channel for social trust</a:t>
            </a:r>
          </a:p>
          <a:p>
            <a:r>
              <a:rPr lang="en-US" dirty="0" smtClean="0"/>
              <a:t>Allowing for more flexible conceptions of audiences can create more legitimacy and force reflection on positions</a:t>
            </a:r>
          </a:p>
          <a:p>
            <a:r>
              <a:rPr lang="en-US" dirty="0" smtClean="0"/>
              <a:t>Civic learning is motivated by social connections, and not merely clear channels between citizens and government.</a:t>
            </a:r>
            <a:endParaRPr lang="en-US" dirty="0"/>
          </a:p>
        </p:txBody>
      </p:sp>
    </p:spTree>
    <p:extLst>
      <p:ext uri="{BB962C8B-B14F-4D97-AF65-F5344CB8AC3E}">
        <p14:creationId xmlns:p14="http://schemas.microsoft.com/office/powerpoint/2010/main" val="160414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marL="0" indent="0">
              <a:buNone/>
            </a:pPr>
            <a:r>
              <a:rPr lang="en-US" dirty="0" smtClean="0"/>
              <a:t>Special thanks to the entire Engagement Game Lab staff, especially </a:t>
            </a:r>
            <a:r>
              <a:rPr lang="en-US" b="1" dirty="0" smtClean="0"/>
              <a:t>Steve Walter, Jesse Baldwin-Philippi, </a:t>
            </a:r>
            <a:r>
              <a:rPr lang="en-US" dirty="0" smtClean="0"/>
              <a:t>and</a:t>
            </a:r>
            <a:r>
              <a:rPr lang="en-US" b="1" dirty="0" smtClean="0"/>
              <a:t> Russell Goldenberg.</a:t>
            </a:r>
          </a:p>
          <a:p>
            <a:pPr marL="0" indent="0">
              <a:buNone/>
            </a:pPr>
            <a:endParaRPr lang="en-US" b="1" dirty="0"/>
          </a:p>
          <a:p>
            <a:pPr marL="0" indent="0">
              <a:buNone/>
            </a:pPr>
            <a:r>
              <a:rPr lang="en-US" dirty="0" smtClean="0"/>
              <a:t>Eric gordon, </a:t>
            </a:r>
            <a:r>
              <a:rPr lang="en-US" dirty="0" smtClean="0">
                <a:hlinkClick r:id="rId2"/>
              </a:rPr>
              <a:t>egordon@cyber.law.harvard.edu</a:t>
            </a:r>
            <a:endParaRPr lang="en-US" dirty="0" smtClean="0"/>
          </a:p>
          <a:p>
            <a:pPr marL="0" indent="0">
              <a:buNone/>
            </a:pPr>
            <a:endParaRPr lang="en-US" dirty="0" smtClean="0"/>
          </a:p>
        </p:txBody>
      </p:sp>
    </p:spTree>
    <p:extLst>
      <p:ext uri="{BB962C8B-B14F-4D97-AF65-F5344CB8AC3E}">
        <p14:creationId xmlns:p14="http://schemas.microsoft.com/office/powerpoint/2010/main" val="2963309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on participation</a:t>
            </a:r>
            <a:endParaRPr lang="en-US" dirty="0"/>
          </a:p>
        </p:txBody>
      </p:sp>
      <p:sp>
        <p:nvSpPr>
          <p:cNvPr id="3" name="Content Placeholder 2"/>
          <p:cNvSpPr>
            <a:spLocks noGrp="1"/>
          </p:cNvSpPr>
          <p:nvPr>
            <p:ph idx="1"/>
          </p:nvPr>
        </p:nvSpPr>
        <p:spPr>
          <a:xfrm>
            <a:off x="3272118" y="2271060"/>
            <a:ext cx="5452782" cy="4318000"/>
          </a:xfrm>
        </p:spPr>
        <p:txBody>
          <a:bodyPr>
            <a:normAutofit fontScale="92500" lnSpcReduction="20000"/>
          </a:bodyPr>
          <a:lstStyle/>
          <a:p>
            <a:r>
              <a:rPr lang="en-US" dirty="0" smtClean="0"/>
              <a:t>Participation is a numbers game. To satisfy a mandate, city or state agencies attempt to “touch” a certain amount of people.</a:t>
            </a:r>
          </a:p>
          <a:p>
            <a:r>
              <a:rPr lang="en-US" dirty="0" smtClean="0"/>
              <a:t>The focus is on “efficiency of reach” within an established context of public participation</a:t>
            </a:r>
          </a:p>
          <a:p>
            <a:pPr lvl="1"/>
            <a:r>
              <a:rPr lang="en-US" dirty="0" smtClean="0"/>
              <a:t>Getting feedback from the public</a:t>
            </a:r>
            <a:endParaRPr lang="en-US" dirty="0"/>
          </a:p>
          <a:p>
            <a:r>
              <a:rPr lang="en-US" dirty="0" smtClean="0"/>
              <a:t>Local capacity building, often part of state mandates, does not include efficacious communities, building social capital, neighborhood belongingness, etc. </a:t>
            </a:r>
          </a:p>
          <a:p>
            <a:pPr lvl="1"/>
            <a:r>
              <a:rPr lang="en-US" dirty="0" smtClean="0"/>
              <a:t>i.e. </a:t>
            </a:r>
            <a:r>
              <a:rPr lang="en-US" b="1" dirty="0" smtClean="0"/>
              <a:t>meaningful inefficiencies</a:t>
            </a:r>
            <a:r>
              <a:rPr lang="en-US" dirty="0" smtClean="0"/>
              <a:t>.</a:t>
            </a:r>
          </a:p>
        </p:txBody>
      </p:sp>
      <p:pic>
        <p:nvPicPr>
          <p:cNvPr id="5" name="Picture 4"/>
          <p:cNvPicPr>
            <a:picLocks noChangeAspect="1"/>
          </p:cNvPicPr>
          <p:nvPr/>
        </p:nvPicPr>
        <p:blipFill>
          <a:blip r:embed="rId3"/>
          <a:stretch>
            <a:fillRect/>
          </a:stretch>
        </p:blipFill>
        <p:spPr>
          <a:xfrm>
            <a:off x="625800" y="2666953"/>
            <a:ext cx="2491614" cy="3299014"/>
          </a:xfrm>
          <a:prstGeom prst="rect">
            <a:avLst/>
          </a:prstGeom>
        </p:spPr>
      </p:pic>
    </p:spTree>
    <p:extLst>
      <p:ext uri="{BB962C8B-B14F-4D97-AF65-F5344CB8AC3E}">
        <p14:creationId xmlns:p14="http://schemas.microsoft.com/office/powerpoint/2010/main" val="3287304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6778"/>
            <a:ext cx="8913813" cy="914400"/>
          </a:xfrm>
        </p:spPr>
        <p:txBody>
          <a:bodyPr/>
          <a:lstStyle/>
          <a:p>
            <a:r>
              <a:rPr lang="en-US" dirty="0" smtClean="0"/>
              <a:t>Meaningful Inefficiencies</a:t>
            </a:r>
            <a:endParaRPr lang="en-US" dirty="0"/>
          </a:p>
        </p:txBody>
      </p:sp>
      <p:sp>
        <p:nvSpPr>
          <p:cNvPr id="14" name="TextBox 13"/>
          <p:cNvSpPr txBox="1"/>
          <p:nvPr/>
        </p:nvSpPr>
        <p:spPr>
          <a:xfrm>
            <a:off x="4302736" y="1514168"/>
            <a:ext cx="3855146" cy="369332"/>
          </a:xfrm>
          <a:prstGeom prst="rect">
            <a:avLst/>
          </a:prstGeom>
          <a:noFill/>
        </p:spPr>
        <p:txBody>
          <a:bodyPr wrap="square" rtlCol="0">
            <a:spAutoFit/>
          </a:bodyPr>
          <a:lstStyle/>
          <a:p>
            <a:pPr algn="ctr"/>
            <a:r>
              <a:rPr lang="en-US" dirty="0" smtClean="0"/>
              <a:t>Design </a:t>
            </a:r>
            <a:r>
              <a:rPr lang="en-US" dirty="0" err="1" smtClean="0"/>
              <a:t>Charrette</a:t>
            </a:r>
            <a:r>
              <a:rPr lang="en-US" dirty="0" smtClean="0"/>
              <a:t>, Rochester, NY</a:t>
            </a:r>
            <a:endParaRPr lang="en-US" dirty="0"/>
          </a:p>
        </p:txBody>
      </p:sp>
      <p:pic>
        <p:nvPicPr>
          <p:cNvPr id="16" name="Picture 15"/>
          <p:cNvPicPr>
            <a:picLocks noChangeAspect="1"/>
          </p:cNvPicPr>
          <p:nvPr/>
        </p:nvPicPr>
        <p:blipFill>
          <a:blip r:embed="rId3"/>
          <a:stretch>
            <a:fillRect/>
          </a:stretch>
        </p:blipFill>
        <p:spPr>
          <a:xfrm>
            <a:off x="3528632" y="4391633"/>
            <a:ext cx="2965622" cy="2224217"/>
          </a:xfrm>
          <a:prstGeom prst="rect">
            <a:avLst/>
          </a:prstGeom>
        </p:spPr>
      </p:pic>
      <p:sp>
        <p:nvSpPr>
          <p:cNvPr id="17" name="TextBox 16"/>
          <p:cNvSpPr txBox="1"/>
          <p:nvPr/>
        </p:nvSpPr>
        <p:spPr>
          <a:xfrm>
            <a:off x="1702124" y="5107754"/>
            <a:ext cx="1726903" cy="923330"/>
          </a:xfrm>
          <a:prstGeom prst="rect">
            <a:avLst/>
          </a:prstGeom>
          <a:noFill/>
        </p:spPr>
        <p:txBody>
          <a:bodyPr wrap="square" rtlCol="0">
            <a:spAutoFit/>
          </a:bodyPr>
          <a:lstStyle/>
          <a:p>
            <a:pPr algn="ctr"/>
            <a:r>
              <a:rPr lang="en-US" dirty="0" smtClean="0"/>
              <a:t>Participatory Chinatown, Boston, MA</a:t>
            </a:r>
            <a:endParaRPr lang="en-US" dirty="0"/>
          </a:p>
        </p:txBody>
      </p:sp>
      <p:pic>
        <p:nvPicPr>
          <p:cNvPr id="18" name="Picture 17"/>
          <p:cNvPicPr>
            <a:picLocks noChangeAspect="1"/>
          </p:cNvPicPr>
          <p:nvPr/>
        </p:nvPicPr>
        <p:blipFill>
          <a:blip r:embed="rId4"/>
          <a:stretch>
            <a:fillRect/>
          </a:stretch>
        </p:blipFill>
        <p:spPr>
          <a:xfrm>
            <a:off x="522781" y="1514168"/>
            <a:ext cx="2358685" cy="2678792"/>
          </a:xfrm>
          <a:prstGeom prst="rect">
            <a:avLst/>
          </a:prstGeom>
        </p:spPr>
      </p:pic>
      <p:sp>
        <p:nvSpPr>
          <p:cNvPr id="19" name="TextBox 18"/>
          <p:cNvSpPr txBox="1"/>
          <p:nvPr/>
        </p:nvSpPr>
        <p:spPr>
          <a:xfrm>
            <a:off x="0" y="4211142"/>
            <a:ext cx="3429027" cy="369332"/>
          </a:xfrm>
          <a:prstGeom prst="rect">
            <a:avLst/>
          </a:prstGeom>
          <a:noFill/>
        </p:spPr>
        <p:txBody>
          <a:bodyPr wrap="square" rtlCol="0">
            <a:spAutoFit/>
          </a:bodyPr>
          <a:lstStyle/>
          <a:p>
            <a:pPr algn="ctr"/>
            <a:r>
              <a:rPr lang="en-US" dirty="0" smtClean="0"/>
              <a:t>Roaming table, Detroit, MI</a:t>
            </a:r>
            <a:endParaRPr lang="en-US" dirty="0"/>
          </a:p>
        </p:txBody>
      </p:sp>
      <p:pic>
        <p:nvPicPr>
          <p:cNvPr id="20" name="Picture 19"/>
          <p:cNvPicPr>
            <a:picLocks noChangeAspect="1"/>
          </p:cNvPicPr>
          <p:nvPr/>
        </p:nvPicPr>
        <p:blipFill>
          <a:blip r:embed="rId5"/>
          <a:stretch>
            <a:fillRect/>
          </a:stretch>
        </p:blipFill>
        <p:spPr>
          <a:xfrm>
            <a:off x="4551327" y="1962417"/>
            <a:ext cx="3486524" cy="2294460"/>
          </a:xfrm>
          <a:prstGeom prst="rect">
            <a:avLst/>
          </a:prstGeom>
        </p:spPr>
      </p:pic>
    </p:spTree>
    <p:extLst>
      <p:ext uri="{BB962C8B-B14F-4D97-AF65-F5344CB8AC3E}">
        <p14:creationId xmlns:p14="http://schemas.microsoft.com/office/powerpoint/2010/main" val="869288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Tech, New Civics</a:t>
            </a:r>
            <a:endParaRPr lang="en-US" dirty="0"/>
          </a:p>
        </p:txBody>
      </p:sp>
      <p:sp>
        <p:nvSpPr>
          <p:cNvPr id="3" name="Content Placeholder 2"/>
          <p:cNvSpPr>
            <a:spLocks noGrp="1"/>
          </p:cNvSpPr>
          <p:nvPr>
            <p:ph idx="1"/>
          </p:nvPr>
        </p:nvSpPr>
        <p:spPr/>
        <p:txBody>
          <a:bodyPr>
            <a:normAutofit lnSpcReduction="10000"/>
          </a:bodyPr>
          <a:lstStyle/>
          <a:p>
            <a:r>
              <a:rPr lang="en-US" dirty="0" smtClean="0"/>
              <a:t>How have the social conditions born of social media changed standard conceptions of civic life?</a:t>
            </a:r>
          </a:p>
          <a:p>
            <a:r>
              <a:rPr lang="en-US" dirty="0" smtClean="0"/>
              <a:t>How have the social conditions born of digital games changed standard conceptions of civic life?</a:t>
            </a:r>
          </a:p>
          <a:p>
            <a:r>
              <a:rPr lang="en-US" dirty="0" smtClean="0"/>
              <a:t>Normative question: How should these new conditions change public processes?</a:t>
            </a:r>
          </a:p>
          <a:p>
            <a:pPr lvl="1"/>
            <a:r>
              <a:rPr lang="en-US" dirty="0" smtClean="0"/>
              <a:t>Networked</a:t>
            </a:r>
          </a:p>
          <a:p>
            <a:pPr lvl="1"/>
            <a:r>
              <a:rPr lang="en-US" dirty="0" err="1" smtClean="0"/>
              <a:t>Archivable</a:t>
            </a:r>
            <a:r>
              <a:rPr lang="en-US" dirty="0" smtClean="0"/>
              <a:t> </a:t>
            </a:r>
          </a:p>
          <a:p>
            <a:pPr lvl="1"/>
            <a:r>
              <a:rPr lang="en-US" dirty="0" smtClean="0"/>
              <a:t>Mobile / local</a:t>
            </a:r>
          </a:p>
          <a:p>
            <a:pPr lvl="1"/>
            <a:r>
              <a:rPr lang="en-US" dirty="0" smtClean="0"/>
              <a:t>playful</a:t>
            </a:r>
          </a:p>
          <a:p>
            <a:pPr lvl="1"/>
            <a:endParaRPr lang="en-US" dirty="0" smtClean="0"/>
          </a:p>
        </p:txBody>
      </p:sp>
    </p:spTree>
    <p:extLst>
      <p:ext uri="{BB962C8B-B14F-4D97-AF65-F5344CB8AC3E}">
        <p14:creationId xmlns:p14="http://schemas.microsoft.com/office/powerpoint/2010/main" val="613228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Landscape of Tools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4" name="TextBox 3"/>
          <p:cNvSpPr txBox="1"/>
          <p:nvPr/>
        </p:nvSpPr>
        <p:spPr>
          <a:xfrm>
            <a:off x="523730" y="2595562"/>
            <a:ext cx="1338828" cy="646331"/>
          </a:xfrm>
          <a:prstGeom prst="rect">
            <a:avLst/>
          </a:prstGeom>
          <a:noFill/>
        </p:spPr>
        <p:txBody>
          <a:bodyPr wrap="none" rtlCol="0">
            <a:spAutoFit/>
          </a:bodyPr>
          <a:lstStyle/>
          <a:p>
            <a:r>
              <a:rPr lang="en-US" dirty="0" smtClean="0"/>
              <a:t>Feedback</a:t>
            </a:r>
          </a:p>
          <a:p>
            <a:endParaRPr lang="en-US" dirty="0"/>
          </a:p>
        </p:txBody>
      </p:sp>
      <p:pic>
        <p:nvPicPr>
          <p:cNvPr id="5" name="Picture 4"/>
          <p:cNvPicPr>
            <a:picLocks noChangeAspect="1"/>
          </p:cNvPicPr>
          <p:nvPr/>
        </p:nvPicPr>
        <p:blipFill>
          <a:blip r:embed="rId3"/>
          <a:stretch>
            <a:fillRect/>
          </a:stretch>
        </p:blipFill>
        <p:spPr>
          <a:xfrm>
            <a:off x="299365" y="3145512"/>
            <a:ext cx="1630117" cy="1630117"/>
          </a:xfrm>
          <a:prstGeom prst="rect">
            <a:avLst/>
          </a:prstGeom>
        </p:spPr>
      </p:pic>
      <p:pic>
        <p:nvPicPr>
          <p:cNvPr id="6" name="Picture 5"/>
          <p:cNvPicPr>
            <a:picLocks noChangeAspect="1"/>
          </p:cNvPicPr>
          <p:nvPr/>
        </p:nvPicPr>
        <p:blipFill>
          <a:blip r:embed="rId4"/>
          <a:stretch>
            <a:fillRect/>
          </a:stretch>
        </p:blipFill>
        <p:spPr>
          <a:xfrm>
            <a:off x="299365" y="4945851"/>
            <a:ext cx="1563193" cy="1563193"/>
          </a:xfrm>
          <a:prstGeom prst="rect">
            <a:avLst/>
          </a:prstGeom>
        </p:spPr>
      </p:pic>
      <p:sp>
        <p:nvSpPr>
          <p:cNvPr id="7" name="TextBox 6"/>
          <p:cNvSpPr txBox="1"/>
          <p:nvPr/>
        </p:nvSpPr>
        <p:spPr>
          <a:xfrm>
            <a:off x="3129288" y="2595562"/>
            <a:ext cx="2682120" cy="646331"/>
          </a:xfrm>
          <a:prstGeom prst="rect">
            <a:avLst/>
          </a:prstGeom>
          <a:noFill/>
        </p:spPr>
        <p:txBody>
          <a:bodyPr wrap="none" rtlCol="0">
            <a:spAutoFit/>
          </a:bodyPr>
          <a:lstStyle/>
          <a:p>
            <a:r>
              <a:rPr lang="en-US" dirty="0" smtClean="0"/>
              <a:t>Local Communication</a:t>
            </a:r>
          </a:p>
          <a:p>
            <a:endParaRPr lang="en-US" dirty="0"/>
          </a:p>
        </p:txBody>
      </p:sp>
      <p:pic>
        <p:nvPicPr>
          <p:cNvPr id="8" name="Picture 7"/>
          <p:cNvPicPr>
            <a:picLocks noChangeAspect="1"/>
          </p:cNvPicPr>
          <p:nvPr/>
        </p:nvPicPr>
        <p:blipFill>
          <a:blip r:embed="rId5"/>
          <a:stretch>
            <a:fillRect/>
          </a:stretch>
        </p:blipFill>
        <p:spPr>
          <a:xfrm>
            <a:off x="2844034" y="3145512"/>
            <a:ext cx="2967374" cy="1483687"/>
          </a:xfrm>
          <a:prstGeom prst="rect">
            <a:avLst/>
          </a:prstGeom>
        </p:spPr>
      </p:pic>
      <p:pic>
        <p:nvPicPr>
          <p:cNvPr id="10" name="Picture 9"/>
          <p:cNvPicPr>
            <a:picLocks noChangeAspect="1"/>
          </p:cNvPicPr>
          <p:nvPr/>
        </p:nvPicPr>
        <p:blipFill>
          <a:blip r:embed="rId6"/>
          <a:stretch>
            <a:fillRect/>
          </a:stretch>
        </p:blipFill>
        <p:spPr>
          <a:xfrm>
            <a:off x="2844034" y="4869921"/>
            <a:ext cx="2881477" cy="1396408"/>
          </a:xfrm>
          <a:prstGeom prst="rect">
            <a:avLst/>
          </a:prstGeom>
        </p:spPr>
      </p:pic>
      <p:sp>
        <p:nvSpPr>
          <p:cNvPr id="11" name="TextBox 10"/>
          <p:cNvSpPr txBox="1"/>
          <p:nvPr/>
        </p:nvSpPr>
        <p:spPr>
          <a:xfrm>
            <a:off x="6828375" y="2606877"/>
            <a:ext cx="1273343" cy="646331"/>
          </a:xfrm>
          <a:prstGeom prst="rect">
            <a:avLst/>
          </a:prstGeom>
          <a:noFill/>
        </p:spPr>
        <p:txBody>
          <a:bodyPr wrap="none" rtlCol="0">
            <a:spAutoFit/>
          </a:bodyPr>
          <a:lstStyle/>
          <a:p>
            <a:r>
              <a:rPr lang="en-US" dirty="0" smtClean="0"/>
              <a:t>Reporting</a:t>
            </a:r>
          </a:p>
          <a:p>
            <a:endParaRPr lang="en-US" dirty="0"/>
          </a:p>
        </p:txBody>
      </p:sp>
      <p:pic>
        <p:nvPicPr>
          <p:cNvPr id="12" name="Picture 11"/>
          <p:cNvPicPr>
            <a:picLocks noChangeAspect="1"/>
          </p:cNvPicPr>
          <p:nvPr/>
        </p:nvPicPr>
        <p:blipFill>
          <a:blip r:embed="rId7"/>
          <a:stretch>
            <a:fillRect/>
          </a:stretch>
        </p:blipFill>
        <p:spPr>
          <a:xfrm>
            <a:off x="6697443" y="3125163"/>
            <a:ext cx="1650466" cy="1650466"/>
          </a:xfrm>
          <a:prstGeom prst="rect">
            <a:avLst/>
          </a:prstGeom>
        </p:spPr>
      </p:pic>
      <p:pic>
        <p:nvPicPr>
          <p:cNvPr id="13" name="Picture 12"/>
          <p:cNvPicPr>
            <a:picLocks noChangeAspect="1"/>
          </p:cNvPicPr>
          <p:nvPr/>
        </p:nvPicPr>
        <p:blipFill>
          <a:blip r:embed="rId8"/>
          <a:stretch>
            <a:fillRect/>
          </a:stretch>
        </p:blipFill>
        <p:spPr>
          <a:xfrm>
            <a:off x="6828375" y="4945851"/>
            <a:ext cx="1521037" cy="1521037"/>
          </a:xfrm>
          <a:prstGeom prst="rect">
            <a:avLst/>
          </a:prstGeom>
        </p:spPr>
      </p:pic>
    </p:spTree>
    <p:extLst>
      <p:ext uri="{BB962C8B-B14F-4D97-AF65-F5344CB8AC3E}">
        <p14:creationId xmlns:p14="http://schemas.microsoft.com/office/powerpoint/2010/main" val="1525113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Civic Learning</a:t>
            </a:r>
            <a:endParaRPr lang="en-US" dirty="0"/>
          </a:p>
        </p:txBody>
      </p:sp>
      <p:sp>
        <p:nvSpPr>
          <p:cNvPr id="4" name="Content Placeholder 3"/>
          <p:cNvSpPr>
            <a:spLocks noGrp="1"/>
          </p:cNvSpPr>
          <p:nvPr>
            <p:ph idx="1"/>
          </p:nvPr>
        </p:nvSpPr>
        <p:spPr>
          <a:xfrm>
            <a:off x="787093" y="2595562"/>
            <a:ext cx="7610476" cy="3670767"/>
          </a:xfrm>
        </p:spPr>
        <p:txBody>
          <a:bodyPr/>
          <a:lstStyle/>
          <a:p>
            <a:endParaRPr lang="en-US"/>
          </a:p>
        </p:txBody>
      </p:sp>
      <p:graphicFrame>
        <p:nvGraphicFramePr>
          <p:cNvPr id="5" name="Diagram 4"/>
          <p:cNvGraphicFramePr/>
          <p:nvPr>
            <p:extLst>
              <p:ext uri="{D42A27DB-BD31-4B8C-83A1-F6EECF244321}">
                <p14:modId xmlns:p14="http://schemas.microsoft.com/office/powerpoint/2010/main" val="2269274183"/>
              </p:ext>
            </p:extLst>
          </p:nvPr>
        </p:nvGraphicFramePr>
        <p:xfrm>
          <a:off x="1063331" y="2116820"/>
          <a:ext cx="7106859" cy="5070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8509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Games?</a:t>
            </a:r>
            <a:endParaRPr lang="en-US" dirty="0"/>
          </a:p>
        </p:txBody>
      </p:sp>
      <p:sp>
        <p:nvSpPr>
          <p:cNvPr id="3" name="Content Placeholder 2"/>
          <p:cNvSpPr>
            <a:spLocks noGrp="1"/>
          </p:cNvSpPr>
          <p:nvPr>
            <p:ph idx="1"/>
          </p:nvPr>
        </p:nvSpPr>
        <p:spPr>
          <a:xfrm>
            <a:off x="3872472" y="2561477"/>
            <a:ext cx="5041341" cy="3670767"/>
          </a:xfrm>
        </p:spPr>
        <p:txBody>
          <a:bodyPr>
            <a:normAutofit lnSpcReduction="10000"/>
          </a:bodyPr>
          <a:lstStyle/>
          <a:p>
            <a:r>
              <a:rPr lang="en-US" dirty="0" smtClean="0"/>
              <a:t>Games can frame a process</a:t>
            </a:r>
          </a:p>
          <a:p>
            <a:pPr lvl="1"/>
            <a:r>
              <a:rPr lang="en-US" dirty="0" smtClean="0"/>
              <a:t>Simplify complex systems with clear rule set</a:t>
            </a:r>
          </a:p>
          <a:p>
            <a:pPr lvl="1"/>
            <a:r>
              <a:rPr lang="en-US" dirty="0" smtClean="0"/>
              <a:t>Create clear objectives</a:t>
            </a:r>
          </a:p>
          <a:p>
            <a:pPr lvl="1"/>
            <a:r>
              <a:rPr lang="en-US" dirty="0" smtClean="0"/>
              <a:t>Provide regular feedback towards achieving those objectives</a:t>
            </a:r>
          </a:p>
          <a:p>
            <a:pPr lvl="1"/>
            <a:r>
              <a:rPr lang="en-US" dirty="0" smtClean="0"/>
              <a:t>Provide opportunity for reflection</a:t>
            </a:r>
          </a:p>
          <a:p>
            <a:r>
              <a:rPr lang="en-US" dirty="0" smtClean="0"/>
              <a:t>Add element of fun</a:t>
            </a:r>
          </a:p>
          <a:p>
            <a:pPr lvl="1"/>
            <a:r>
              <a:rPr lang="en-US" dirty="0" smtClean="0"/>
              <a:t>Discovery</a:t>
            </a:r>
          </a:p>
          <a:p>
            <a:pPr lvl="1"/>
            <a:r>
              <a:rPr lang="en-US" dirty="0" smtClean="0"/>
              <a:t>Exploration</a:t>
            </a:r>
          </a:p>
          <a:p>
            <a:pPr lvl="1"/>
            <a:r>
              <a:rPr lang="en-US" dirty="0"/>
              <a:t>C</a:t>
            </a:r>
            <a:r>
              <a:rPr lang="en-US" dirty="0" smtClean="0"/>
              <a:t>hallenge</a:t>
            </a:r>
          </a:p>
          <a:p>
            <a:endParaRPr lang="en-US" dirty="0" smtClean="0"/>
          </a:p>
        </p:txBody>
      </p:sp>
      <p:pic>
        <p:nvPicPr>
          <p:cNvPr id="4" name="Picture 3"/>
          <p:cNvPicPr>
            <a:picLocks noChangeAspect="1"/>
          </p:cNvPicPr>
          <p:nvPr/>
        </p:nvPicPr>
        <p:blipFill>
          <a:blip r:embed="rId3"/>
          <a:stretch>
            <a:fillRect/>
          </a:stretch>
        </p:blipFill>
        <p:spPr>
          <a:xfrm>
            <a:off x="433297" y="3174066"/>
            <a:ext cx="3197412" cy="2398059"/>
          </a:xfrm>
          <a:prstGeom prst="rect">
            <a:avLst/>
          </a:prstGeom>
        </p:spPr>
      </p:pic>
    </p:spTree>
    <p:extLst>
      <p:ext uri="{BB962C8B-B14F-4D97-AF65-F5344CB8AC3E}">
        <p14:creationId xmlns:p14="http://schemas.microsoft.com/office/powerpoint/2010/main" val="3139583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 Community </a:t>
            </a:r>
            <a:r>
              <a:rPr lang="en-US" dirty="0" err="1" smtClean="0"/>
              <a:t>PlanIt</a:t>
            </a:r>
            <a:endParaRPr lang="en-US" dirty="0"/>
          </a:p>
        </p:txBody>
      </p:sp>
      <p:pic>
        <p:nvPicPr>
          <p:cNvPr id="4" name="Picture 3" descr="Screen Shot 2013-03-02 at 4.44.50 P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6" y="2186705"/>
            <a:ext cx="9223382" cy="4876138"/>
          </a:xfrm>
          <a:prstGeom prst="rect">
            <a:avLst/>
          </a:prstGeom>
        </p:spPr>
      </p:pic>
    </p:spTree>
    <p:extLst>
      <p:ext uri="{BB962C8B-B14F-4D97-AF65-F5344CB8AC3E}">
        <p14:creationId xmlns:p14="http://schemas.microsoft.com/office/powerpoint/2010/main" val="253422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majorFont>
      <a:minorFont>
        <a:latin typeface="Century Gothic"/>
        <a:ea typeface=""/>
        <a:cs typeface=""/>
        <a:font script="Jpan" typeface="メイリオ"/>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9828</TotalTime>
  <Words>1634</Words>
  <Application>Microsoft Macintosh PowerPoint</Application>
  <PresentationFormat>On-screen Show (4:3)</PresentationFormat>
  <Paragraphs>186</Paragraphs>
  <Slides>24</Slides>
  <Notes>12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Perception</vt:lpstr>
      <vt:lpstr>Beyond Participation</vt:lpstr>
      <vt:lpstr>Establishing the Problem</vt:lpstr>
      <vt:lpstr>Focus on participation</vt:lpstr>
      <vt:lpstr>Meaningful Inefficiencies</vt:lpstr>
      <vt:lpstr>New Tech, New Civics</vt:lpstr>
      <vt:lpstr>Landscape of Tools</vt:lpstr>
      <vt:lpstr>Civic Learning</vt:lpstr>
      <vt:lpstr>Why Games?</vt:lpstr>
      <vt:lpstr>Case Study – Community PlanIt</vt:lpstr>
      <vt:lpstr>Game Structure</vt:lpstr>
      <vt:lpstr>Goals of Game</vt:lpstr>
      <vt:lpstr>Case Studies</vt:lpstr>
      <vt:lpstr>Case Studies (in progress)</vt:lpstr>
      <vt:lpstr>Research Design</vt:lpstr>
      <vt:lpstr>Research Questions</vt:lpstr>
      <vt:lpstr>Lateral Trust</vt:lpstr>
      <vt:lpstr>Lateral Trust</vt:lpstr>
      <vt:lpstr>Lateral Trust</vt:lpstr>
      <vt:lpstr>Flexible Publics</vt:lpstr>
      <vt:lpstr>Negotiating public and private</vt:lpstr>
      <vt:lpstr>PowerPoint Presentation</vt:lpstr>
      <vt:lpstr>Social Learning</vt:lpstr>
      <vt:lpstr>Lessons</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Participation</dc:title>
  <dc:creator>eric gordon</dc:creator>
  <cp:lastModifiedBy>eric gordon</cp:lastModifiedBy>
  <cp:revision>82</cp:revision>
  <dcterms:created xsi:type="dcterms:W3CDTF">2013-02-26T19:02:02Z</dcterms:created>
  <dcterms:modified xsi:type="dcterms:W3CDTF">2013-03-05T14:50:33Z</dcterms:modified>
</cp:coreProperties>
</file>