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6" r:id="rId2"/>
    <p:sldId id="269" r:id="rId3"/>
    <p:sldId id="265" r:id="rId4"/>
    <p:sldId id="256" r:id="rId5"/>
    <p:sldId id="257" r:id="rId6"/>
    <p:sldId id="275" r:id="rId7"/>
    <p:sldId id="268" r:id="rId8"/>
    <p:sldId id="293" r:id="rId9"/>
    <p:sldId id="258" r:id="rId10"/>
    <p:sldId id="260" r:id="rId11"/>
    <p:sldId id="263" r:id="rId12"/>
    <p:sldId id="274" r:id="rId13"/>
    <p:sldId id="292" r:id="rId14"/>
    <p:sldId id="261" r:id="rId15"/>
    <p:sldId id="270" r:id="rId16"/>
    <p:sldId id="271" r:id="rId17"/>
    <p:sldId id="272" r:id="rId18"/>
    <p:sldId id="273" r:id="rId19"/>
    <p:sldId id="262" r:id="rId20"/>
    <p:sldId id="282" r:id="rId21"/>
    <p:sldId id="283" r:id="rId22"/>
    <p:sldId id="276" r:id="rId23"/>
    <p:sldId id="277" r:id="rId24"/>
    <p:sldId id="287" r:id="rId25"/>
    <p:sldId id="294" r:id="rId26"/>
    <p:sldId id="295" r:id="rId27"/>
    <p:sldId id="29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0494" autoAdjust="0"/>
  </p:normalViewPr>
  <p:slideViewPr>
    <p:cSldViewPr snapToGrid="0" snapToObjects="1">
      <p:cViewPr varScale="1">
        <p:scale>
          <a:sx n="91" d="100"/>
          <a:sy n="91" d="100"/>
        </p:scale>
        <p:origin x="-157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354"/>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EFE9AB-7A2C-D54D-BB81-7CD2285B8A94}" type="datetimeFigureOut">
              <a:rPr lang="en-US" smtClean="0"/>
              <a:t>5/13/2013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061D92-0C97-8741-BDD0-93A842B63F35}" type="slidenum">
              <a:rPr lang="en-US" smtClean="0"/>
              <a:t>‹#›</a:t>
            </a:fld>
            <a:endParaRPr lang="en-US"/>
          </a:p>
        </p:txBody>
      </p:sp>
    </p:spTree>
    <p:extLst>
      <p:ext uri="{BB962C8B-B14F-4D97-AF65-F5344CB8AC3E}">
        <p14:creationId xmlns:p14="http://schemas.microsoft.com/office/powerpoint/2010/main" val="17725887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Personal introduction and thanks to </a:t>
            </a:r>
            <a:r>
              <a:rPr lang="en-US" sz="1200" kern="1200" dirty="0" err="1" smtClean="0">
                <a:solidFill>
                  <a:schemeClr val="tx1"/>
                </a:solidFill>
                <a:latin typeface="+mn-lt"/>
                <a:ea typeface="+mn-ea"/>
                <a:cs typeface="+mn-cs"/>
              </a:rPr>
              <a:t>Urs</a:t>
            </a:r>
            <a:r>
              <a:rPr lang="en-US" sz="1200" kern="1200" dirty="0" smtClean="0">
                <a:solidFill>
                  <a:schemeClr val="tx1"/>
                </a:solidFill>
                <a:latin typeface="+mn-lt"/>
                <a:ea typeface="+mn-ea"/>
                <a:cs typeface="+mn-cs"/>
              </a:rPr>
              <a:t> Gasser/Caroline Nolin</a:t>
            </a:r>
            <a:r>
              <a:rPr lang="en-US" sz="1200" kern="1200" baseline="0" dirty="0" smtClean="0">
                <a:solidFill>
                  <a:schemeClr val="tx1"/>
                </a:solidFill>
                <a:latin typeface="+mn-lt"/>
                <a:ea typeface="+mn-ea"/>
                <a:cs typeface="+mn-cs"/>
              </a:rPr>
              <a:t> for invite (not here), others in audience</a:t>
            </a:r>
            <a:endParaRPr lang="en-US" sz="1200" kern="1200" dirty="0" smtClean="0">
              <a:solidFill>
                <a:schemeClr val="tx1"/>
              </a:solidFill>
              <a:latin typeface="+mn-lt"/>
              <a:ea typeface="+mn-ea"/>
              <a:cs typeface="+mn-cs"/>
            </a:endParaRPr>
          </a:p>
          <a:p>
            <a:pPr lvl="0"/>
            <a:endParaRPr lang="en-US" sz="1200" kern="1200" baseline="0" dirty="0" smtClean="0">
              <a:solidFill>
                <a:schemeClr val="tx1"/>
              </a:solidFill>
              <a:latin typeface="+mn-lt"/>
              <a:ea typeface="+mn-ea"/>
              <a:cs typeface="+mn-cs"/>
            </a:endParaRPr>
          </a:p>
          <a:p>
            <a:pPr lvl="0"/>
            <a:r>
              <a:rPr lang="en-US" sz="1200" kern="1200" baseline="0" dirty="0" smtClean="0">
                <a:solidFill>
                  <a:schemeClr val="tx1"/>
                </a:solidFill>
                <a:latin typeface="+mn-lt"/>
                <a:ea typeface="+mn-ea"/>
                <a:cs typeface="+mn-cs"/>
              </a:rPr>
              <a:t>Problem is balancing our concerns about protecting our computer networks, especially as they support critical infrastructure, with personal privacy and liberty, and with business needs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Cyber conflict poses unique challenges for all of us – governments, citizens, companies – and for the future of the Internet</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Threats</a:t>
            </a:r>
            <a:r>
              <a:rPr lang="en-US" sz="1200" kern="1200" baseline="0" dirty="0" smtClean="0">
                <a:solidFill>
                  <a:schemeClr val="tx1"/>
                </a:solidFill>
                <a:latin typeface="+mn-lt"/>
                <a:ea typeface="+mn-ea"/>
                <a:cs typeface="+mn-cs"/>
              </a:rPr>
              <a:t> – not just malware and annoyance, but crime, espionage, even attacks – requiring major new security thinking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At the same time, a </a:t>
            </a:r>
            <a:r>
              <a:rPr lang="en-US" sz="1200" kern="1200" dirty="0" smtClean="0">
                <a:solidFill>
                  <a:schemeClr val="tx1"/>
                </a:solidFill>
                <a:latin typeface="+mn-lt"/>
                <a:ea typeface="+mn-ea"/>
                <a:cs typeface="+mn-cs"/>
              </a:rPr>
              <a:t>growing list of countries have adopted a variety of more or less restrictive Internet filtering practices</a:t>
            </a:r>
          </a:p>
          <a:p>
            <a:r>
              <a:rPr lang="en-US" sz="1200" kern="1200" dirty="0" smtClean="0">
                <a:solidFill>
                  <a:schemeClr val="tx1"/>
                </a:solidFill>
                <a:latin typeface="+mn-lt"/>
                <a:ea typeface="+mn-ea"/>
                <a:cs typeface="+mn-cs"/>
              </a:rPr>
              <a:t>	Not just the usual suspects – China, Russia, Iran</a:t>
            </a:r>
          </a:p>
          <a:p>
            <a:r>
              <a:rPr lang="en-US" sz="1200" kern="1200" dirty="0" smtClean="0">
                <a:solidFill>
                  <a:schemeClr val="tx1"/>
                </a:solidFill>
                <a:latin typeface="+mn-lt"/>
                <a:ea typeface="+mn-ea"/>
                <a:cs typeface="+mn-cs"/>
              </a:rPr>
              <a:t>	Also has been debated in Australia (the “great rabbit fence”) to filter</a:t>
            </a:r>
            <a:r>
              <a:rPr lang="en-US" sz="1200" kern="1200" baseline="0" dirty="0" smtClean="0">
                <a:solidFill>
                  <a:schemeClr val="tx1"/>
                </a:solidFill>
                <a:latin typeface="+mn-lt"/>
                <a:ea typeface="+mn-ea"/>
                <a:cs typeface="+mn-cs"/>
              </a:rPr>
              <a:t> illegal content, and voluntary filter for adult content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US proposals to extend </a:t>
            </a:r>
            <a:r>
              <a:rPr lang="en-US" sz="1200" kern="1200" dirty="0" err="1" smtClean="0">
                <a:solidFill>
                  <a:schemeClr val="tx1"/>
                </a:solidFill>
                <a:latin typeface="+mn-lt"/>
                <a:ea typeface="+mn-ea"/>
                <a:cs typeface="+mn-cs"/>
              </a:rPr>
              <a:t>cybersecurity</a:t>
            </a:r>
            <a:r>
              <a:rPr lang="en-US" sz="1200" kern="1200" dirty="0" smtClean="0">
                <a:solidFill>
                  <a:schemeClr val="tx1"/>
                </a:solidFill>
                <a:latin typeface="+mn-lt"/>
                <a:ea typeface="+mn-ea"/>
                <a:cs typeface="+mn-cs"/>
              </a:rPr>
              <a:t> filtering into critical infrastructure, including a test of this technology in defense companies</a:t>
            </a:r>
          </a:p>
          <a:p>
            <a:r>
              <a:rPr lang="en-US" sz="1200" kern="1200" baseline="0" dirty="0" smtClean="0">
                <a:solidFill>
                  <a:schemeClr val="tx1"/>
                </a:solidFill>
                <a:latin typeface="+mn-lt"/>
                <a:ea typeface="+mn-ea"/>
                <a:cs typeface="+mn-cs"/>
              </a:rPr>
              <a:t>  Major concerns persist about </a:t>
            </a:r>
            <a:r>
              <a:rPr lang="en-US" sz="1200" kern="1200" baseline="0" dirty="0" smtClean="0">
                <a:solidFill>
                  <a:schemeClr val="tx1"/>
                </a:solidFill>
                <a:latin typeface="+mn-lt"/>
                <a:ea typeface="+mn-ea"/>
                <a:cs typeface="+mn-cs"/>
              </a:rPr>
              <a:t>effects on Internet freedom, personal privacy – will we destroy the Internet to save it?</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D061D92-0C97-8741-BDD0-93A842B63F35}"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we address such a serious</a:t>
            </a:r>
            <a:r>
              <a:rPr lang="en-US" baseline="0" dirty="0" smtClean="0"/>
              <a:t> threat?  One way – declare we are in a cyber war.  (Similar to the approach some advocated prior to 9/11, and that was adopted by successive administrations after 9/11).</a:t>
            </a:r>
            <a:endParaRPr lang="en-US" dirty="0" smtClean="0"/>
          </a:p>
          <a:p>
            <a:endParaRPr lang="en-US" dirty="0" smtClean="0"/>
          </a:p>
          <a:p>
            <a:r>
              <a:rPr lang="en-US" dirty="0" smtClean="0"/>
              <a:t>Cicero:  In war,</a:t>
            </a:r>
            <a:r>
              <a:rPr lang="en-US" baseline="0" dirty="0" smtClean="0"/>
              <a:t> the laws are silent</a:t>
            </a:r>
          </a:p>
          <a:p>
            <a:endParaRPr lang="en-US" baseline="0" dirty="0" smtClean="0"/>
          </a:p>
          <a:p>
            <a:r>
              <a:rPr lang="en-US" baseline="0" dirty="0" smtClean="0"/>
              <a:t>Resort to force – UN charter 2(4) and article 51 (self defense)</a:t>
            </a:r>
          </a:p>
          <a:p>
            <a:r>
              <a:rPr lang="en-US" baseline="0" dirty="0" smtClean="0"/>
              <a:t>  many precedents from Cold War – US defines force narrowly, but quantum of force very little; USSR the opposite</a:t>
            </a:r>
          </a:p>
          <a:p>
            <a:r>
              <a:rPr lang="en-US" baseline="0" dirty="0" smtClean="0"/>
              <a:t>  problem of proxies – US </a:t>
            </a:r>
            <a:r>
              <a:rPr lang="en-US" baseline="0" dirty="0" err="1" smtClean="0"/>
              <a:t>v</a:t>
            </a:r>
            <a:r>
              <a:rPr lang="en-US" baseline="0" dirty="0" smtClean="0"/>
              <a:t> Nicaragua</a:t>
            </a:r>
          </a:p>
          <a:p>
            <a:r>
              <a:rPr lang="en-US" baseline="0" dirty="0" smtClean="0"/>
              <a:t>Idea of “effects” not enough – cf. economic sanctions, covert ops (flood country with counterfeit currency)</a:t>
            </a:r>
          </a:p>
          <a:p>
            <a:r>
              <a:rPr lang="en-US" baseline="0" dirty="0" smtClean="0"/>
              <a:t>  one test – Schmidt factors – </a:t>
            </a:r>
          </a:p>
          <a:p>
            <a:r>
              <a:rPr lang="en-US" baseline="0" dirty="0" smtClean="0"/>
              <a:t>Why does it matter:  strong presumption again military responses to nonmilitary harms</a:t>
            </a:r>
          </a:p>
          <a:p>
            <a:endParaRPr lang="en-US" baseline="0" dirty="0" smtClean="0"/>
          </a:p>
          <a:p>
            <a:r>
              <a:rPr lang="en-US" baseline="0" dirty="0" smtClean="0"/>
              <a:t>International humanitarian law of armed conflict</a:t>
            </a:r>
          </a:p>
          <a:p>
            <a:r>
              <a:rPr lang="en-US" baseline="0" dirty="0" smtClean="0"/>
              <a:t>  what targets are allowed?</a:t>
            </a:r>
          </a:p>
          <a:p>
            <a:r>
              <a:rPr lang="en-US" baseline="0" dirty="0" smtClean="0"/>
              <a:t>  privileged belligerent status</a:t>
            </a:r>
          </a:p>
          <a:p>
            <a:endParaRPr lang="en-US" baseline="0" dirty="0" smtClean="0"/>
          </a:p>
          <a:p>
            <a:r>
              <a:rPr lang="en-US" baseline="0" dirty="0" smtClean="0"/>
              <a:t>Recent NATO funded study group produced a manual – headlines were “NATO says it can bomb hackers”</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Sounds scary – what</a:t>
            </a:r>
            <a:r>
              <a:rPr lang="en-US" baseline="0" dirty="0" smtClean="0"/>
              <a:t> about limiting cyber arms through international agreement?</a:t>
            </a:r>
            <a:endParaRPr lang="en-US" dirty="0" smtClean="0"/>
          </a:p>
          <a:p>
            <a:endParaRPr lang="en-US" dirty="0" smtClean="0"/>
          </a:p>
          <a:p>
            <a:r>
              <a:rPr lang="en-US" dirty="0" smtClean="0"/>
              <a:t>Russian</a:t>
            </a:r>
            <a:r>
              <a:rPr lang="en-US" baseline="0" dirty="0" smtClean="0"/>
              <a:t> </a:t>
            </a:r>
            <a:r>
              <a:rPr lang="en-US" baseline="0" dirty="0" smtClean="0"/>
              <a:t>proposal brought to UN since 1990s – ban information warfare, defined broadly, including the development of “doctrines” of cyber attack, use of Internet to spread information that it believes is destabilizing</a:t>
            </a:r>
          </a:p>
          <a:p>
            <a:r>
              <a:rPr lang="en-US" baseline="0" dirty="0" smtClean="0"/>
              <a:t> -- not verifiable (“</a:t>
            </a:r>
            <a:r>
              <a:rPr lang="en-US" baseline="0" dirty="0" err="1" smtClean="0"/>
              <a:t>doviriyai</a:t>
            </a:r>
            <a:r>
              <a:rPr lang="en-US" baseline="0" dirty="0" smtClean="0"/>
              <a:t> no </a:t>
            </a:r>
            <a:r>
              <a:rPr lang="en-US" baseline="0" dirty="0" err="1" smtClean="0"/>
              <a:t>proviriyai</a:t>
            </a:r>
            <a:r>
              <a:rPr lang="en-US" baseline="0" dirty="0" smtClean="0"/>
              <a:t>”); overly broad definitions cover free speech; giving up capabilities in exchange for a simple promise (issue of Soviet failure to abide by bioweapons treaty during cold war)</a:t>
            </a:r>
          </a:p>
          <a:p>
            <a:endParaRPr lang="en-US" baseline="0" dirty="0" smtClean="0"/>
          </a:p>
          <a:p>
            <a:r>
              <a:rPr lang="en-US" baseline="0" dirty="0" smtClean="0"/>
              <a:t>UN General Assembly – passed general resolutions affirming importance of </a:t>
            </a:r>
            <a:r>
              <a:rPr lang="en-US" baseline="0" dirty="0" err="1" smtClean="0"/>
              <a:t>cybersecurity</a:t>
            </a:r>
            <a:r>
              <a:rPr lang="en-US" baseline="0" dirty="0" smtClean="0"/>
              <a:t>; appointed “group of government experts” to propose solutions.</a:t>
            </a:r>
          </a:p>
          <a:p>
            <a:endParaRPr lang="en-US" baseline="0" dirty="0" smtClean="0"/>
          </a:p>
          <a:p>
            <a:r>
              <a:rPr lang="en-US" baseline="0" dirty="0" smtClean="0"/>
              <a:t>US proposals – just follow law of armed conflict – some outside the government have advocated additional limits on deployment/use of cyber weapons, for example against banking infrastructure – very influential as author of this proposal (Bob </a:t>
            </a:r>
            <a:r>
              <a:rPr lang="en-US" baseline="0" dirty="0" err="1" smtClean="0"/>
              <a:t>Knake</a:t>
            </a:r>
            <a:r>
              <a:rPr lang="en-US" baseline="0" dirty="0" smtClean="0"/>
              <a:t>) is now working in the White House NSC cyber </a:t>
            </a:r>
            <a:r>
              <a:rPr lang="en-US" baseline="0" dirty="0" smtClean="0"/>
              <a:t>directorate</a:t>
            </a:r>
          </a:p>
          <a:p>
            <a:endParaRPr lang="en-US" baseline="0" dirty="0" smtClean="0"/>
          </a:p>
          <a:p>
            <a:r>
              <a:rPr lang="en-US" baseline="0" dirty="0" smtClean="0"/>
              <a:t>Internet governance internationally – follows the </a:t>
            </a:r>
            <a:r>
              <a:rPr lang="en-US" baseline="0" dirty="0" err="1" smtClean="0"/>
              <a:t>multistakeholder</a:t>
            </a:r>
            <a:r>
              <a:rPr lang="en-US" baseline="0" dirty="0" smtClean="0"/>
              <a:t> approach.  Role for governments and traditional international organizations not as central.  Proposals to change (cf. recent World Conference on Information Technology – ITU) very controversial.</a:t>
            </a:r>
            <a:endParaRPr lang="en-US" baseline="0" dirty="0" smtClean="0"/>
          </a:p>
          <a:p>
            <a:endParaRPr lang="en-US" baseline="0" dirty="0" smtClean="0"/>
          </a:p>
          <a:p>
            <a:r>
              <a:rPr lang="en-US" baseline="0" dirty="0" smtClean="0"/>
              <a:t>Only real international instrument </a:t>
            </a:r>
            <a:r>
              <a:rPr lang="en-US" baseline="0" dirty="0" smtClean="0"/>
              <a:t>is </a:t>
            </a:r>
            <a:r>
              <a:rPr lang="en-US" baseline="0" dirty="0" smtClean="0"/>
              <a:t>the Council of Europe Convention on </a:t>
            </a:r>
            <a:r>
              <a:rPr lang="en-US" baseline="0" dirty="0" smtClean="0"/>
              <a:t>Cybercrime.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D061D92-0C97-8741-BDD0-93A842B63F35}" type="slidenum">
              <a:rPr lang="en-US" smtClean="0"/>
              <a:t>11</a:t>
            </a:fld>
            <a:endParaRPr lang="en-US"/>
          </a:p>
        </p:txBody>
      </p:sp>
    </p:spTree>
    <p:extLst>
      <p:ext uri="{BB962C8B-B14F-4D97-AF65-F5344CB8AC3E}">
        <p14:creationId xmlns:p14="http://schemas.microsoft.com/office/powerpoint/2010/main" val="309177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if we</a:t>
            </a:r>
            <a:r>
              <a:rPr lang="en-US" baseline="0" dirty="0" smtClean="0"/>
              <a:t> use law enforcement tools, treat the problem as a criminal one?</a:t>
            </a:r>
            <a:endParaRPr lang="en-US" dirty="0" smtClean="0"/>
          </a:p>
          <a:p>
            <a:endParaRPr lang="en-US" dirty="0" smtClean="0"/>
          </a:p>
          <a:p>
            <a:r>
              <a:rPr lang="en-US" dirty="0" smtClean="0"/>
              <a:t>Albert</a:t>
            </a:r>
            <a:r>
              <a:rPr lang="en-US" baseline="0" dirty="0" smtClean="0"/>
              <a:t> </a:t>
            </a:r>
            <a:r>
              <a:rPr lang="en-US" baseline="0" dirty="0" smtClean="0"/>
              <a:t>Gonzalez – mastermind of “</a:t>
            </a:r>
            <a:r>
              <a:rPr lang="en-US" baseline="0" dirty="0" err="1" smtClean="0"/>
              <a:t>shadowcrew</a:t>
            </a:r>
            <a:r>
              <a:rPr lang="en-US" baseline="0" dirty="0" smtClean="0"/>
              <a:t>”</a:t>
            </a:r>
          </a:p>
          <a:p>
            <a:r>
              <a:rPr lang="en-US" baseline="0" dirty="0" smtClean="0"/>
              <a:t>  more than 4000 registered members of the </a:t>
            </a:r>
            <a:r>
              <a:rPr lang="en-US" baseline="0" dirty="0" err="1" smtClean="0"/>
              <a:t>shadowcrew</a:t>
            </a:r>
            <a:r>
              <a:rPr lang="en-US" baseline="0" dirty="0" smtClean="0"/>
              <a:t> website</a:t>
            </a:r>
          </a:p>
          <a:p>
            <a:r>
              <a:rPr lang="en-US" baseline="0" dirty="0" smtClean="0"/>
              <a:t>  170 million credit cards and ATM cards stolen</a:t>
            </a:r>
          </a:p>
          <a:p>
            <a:r>
              <a:rPr lang="en-US" baseline="0" dirty="0" smtClean="0"/>
              <a:t>  charged with traditional fraud crimes, but also with computer crimes under Computer Fraud and Abuse Act</a:t>
            </a:r>
          </a:p>
          <a:p>
            <a:r>
              <a:rPr lang="en-US" baseline="0" dirty="0" smtClean="0"/>
              <a:t>  20 years in prison, more than any other hacker</a:t>
            </a:r>
          </a:p>
          <a:p>
            <a:endParaRPr lang="en-US" baseline="0" dirty="0" smtClean="0"/>
          </a:p>
          <a:p>
            <a:r>
              <a:rPr lang="en-US" baseline="0" dirty="0" smtClean="0"/>
              <a:t>Anonymous</a:t>
            </a:r>
          </a:p>
          <a:p>
            <a:r>
              <a:rPr lang="en-US" baseline="0" dirty="0" smtClean="0"/>
              <a:t>  </a:t>
            </a:r>
            <a:r>
              <a:rPr lang="en-US" baseline="0" dirty="0" err="1" smtClean="0"/>
              <a:t>crowdsourcing</a:t>
            </a:r>
            <a:r>
              <a:rPr lang="en-US" baseline="0" dirty="0" smtClean="0"/>
              <a:t> loosely affiliated group</a:t>
            </a:r>
          </a:p>
          <a:p>
            <a:r>
              <a:rPr lang="en-US" baseline="0" dirty="0" smtClean="0"/>
              <a:t>  some do if for “</a:t>
            </a:r>
            <a:r>
              <a:rPr lang="en-US" baseline="0" dirty="0" err="1" smtClean="0"/>
              <a:t>hactivism</a:t>
            </a:r>
            <a:r>
              <a:rPr lang="en-US" baseline="0" dirty="0" smtClean="0"/>
              <a:t>” some of the </a:t>
            </a:r>
            <a:r>
              <a:rPr lang="en-US" baseline="0" dirty="0" err="1" smtClean="0"/>
              <a:t>lulz</a:t>
            </a:r>
            <a:endParaRPr lang="en-US" baseline="0" dirty="0" smtClean="0"/>
          </a:p>
          <a:p>
            <a:r>
              <a:rPr lang="en-US" baseline="0" dirty="0" smtClean="0"/>
              <a:t>  international in scope</a:t>
            </a:r>
          </a:p>
          <a:p>
            <a:r>
              <a:rPr lang="en-US" baseline="0" dirty="0" smtClean="0"/>
              <a:t>  vaguely libertarian or anarchic, but no real ideology</a:t>
            </a:r>
          </a:p>
          <a:p>
            <a:endParaRPr lang="en-US" baseline="0" dirty="0" smtClean="0"/>
          </a:p>
          <a:p>
            <a:endParaRPr lang="en-US" baseline="0" dirty="0" smtClean="0"/>
          </a:p>
          <a:p>
            <a:endParaRPr lang="en-US" baseline="0" dirty="0" smtClean="0"/>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6D061D92-0C97-8741-BDD0-93A842B63F35}"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did we address computer crime?</a:t>
            </a:r>
          </a:p>
          <a:p>
            <a:endParaRPr lang="en-US" baseline="0" dirty="0" smtClean="0"/>
          </a:p>
          <a:p>
            <a:r>
              <a:rPr lang="en-US" baseline="0" dirty="0" smtClean="0"/>
              <a:t>Criminalization </a:t>
            </a:r>
            <a:r>
              <a:rPr lang="en-US" baseline="0" dirty="0" smtClean="0"/>
              <a:t>of computer crimes, including hacking broadly defined (unauthorized access to computers, including violation of confidentiality, integrity and availability) – OK to trust prosecutorial discretion, or do we need narrower crimes?  (terrible tragedy of Aaron Swartz and JSTOR; indictment charged crimes with very large penalties – 35 years – but AG says plea deal would have permitted very light sentences – 3-4 months, possibly no jail time)</a:t>
            </a:r>
          </a:p>
          <a:p>
            <a:endParaRPr lang="en-US" baseline="0" dirty="0" smtClean="0"/>
          </a:p>
          <a:p>
            <a:r>
              <a:rPr lang="en-US" baseline="0" dirty="0" smtClean="0"/>
              <a:t>Many other issues:  white-hat hacking, “self-defense” – security companies like </a:t>
            </a:r>
            <a:r>
              <a:rPr lang="en-US" baseline="0" dirty="0" err="1" smtClean="0"/>
              <a:t>CrowdStrike</a:t>
            </a:r>
            <a:r>
              <a:rPr lang="en-US" baseline="0" dirty="0" smtClean="0"/>
              <a:t> arguing for such a rule to allow “hacking back” on behalf of corporate clients</a:t>
            </a:r>
          </a:p>
          <a:p>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13</a:t>
            </a:fld>
            <a:endParaRPr lang="en-US"/>
          </a:p>
        </p:txBody>
      </p:sp>
    </p:spTree>
    <p:extLst>
      <p:ext uri="{BB962C8B-B14F-4D97-AF65-F5344CB8AC3E}">
        <p14:creationId xmlns:p14="http://schemas.microsoft.com/office/powerpoint/2010/main" val="106889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How do we obtain</a:t>
            </a:r>
            <a:r>
              <a:rPr lang="en-US" baseline="0" dirty="0" smtClean="0"/>
              <a:t> evidence to use in cybercrime cases?  Need to get information quickly, across multiple jurisdictions, so important to know – 1) when warrant is required and when it isn’t, 2) what constitutes probable cause.</a:t>
            </a:r>
          </a:p>
          <a:p>
            <a:endParaRPr lang="en-US" baseline="0" dirty="0" smtClean="0"/>
          </a:p>
          <a:p>
            <a:r>
              <a:rPr lang="en-US" baseline="0" dirty="0" smtClean="0"/>
              <a:t>But – while technology develops rapidly, law develops incrementally, and by analogy to previous cases.  In constitutional cases (including 4</a:t>
            </a:r>
            <a:r>
              <a:rPr lang="en-US" baseline="30000" dirty="0" smtClean="0"/>
              <a:t>th</a:t>
            </a:r>
            <a:r>
              <a:rPr lang="en-US" baseline="0" dirty="0" smtClean="0"/>
              <a:t> Amendment), many judges favor an “</a:t>
            </a:r>
            <a:r>
              <a:rPr lang="en-US" baseline="0" dirty="0" err="1" smtClean="0"/>
              <a:t>originalist</a:t>
            </a:r>
            <a:r>
              <a:rPr lang="en-US" baseline="0" dirty="0" smtClean="0"/>
              <a:t>” approach, which makes privacy rights – and what law enforcement must do to respect them – dependent on having a correct understanding of what the framers meant by terms like “search” and “seizure” – or, on being able to predict what judges will think they meant.</a:t>
            </a:r>
          </a:p>
          <a:p>
            <a:endParaRPr lang="en-US" baseline="0" dirty="0" smtClean="0"/>
          </a:p>
          <a:p>
            <a:r>
              <a:rPr lang="en-US" baseline="0" dirty="0" smtClean="0"/>
              <a:t>Case in point – United States versus Jones (2012)</a:t>
            </a:r>
          </a:p>
          <a:p>
            <a:endParaRPr lang="en-US" baseline="0" dirty="0" smtClean="0"/>
          </a:p>
          <a:p>
            <a:r>
              <a:rPr lang="en-US" baseline="0" dirty="0" smtClean="0"/>
              <a:t>  -GPS tracking device installed on suspected drug trafficker’s wife’s car, using a defective warrant, monitoring all movements for about a month</a:t>
            </a:r>
          </a:p>
          <a:p>
            <a:r>
              <a:rPr lang="en-US" baseline="0" dirty="0" smtClean="0"/>
              <a:t>  -lower court allowed information from public streets based on prevailing “reasonable expectation of privacy” test</a:t>
            </a:r>
          </a:p>
          <a:p>
            <a:r>
              <a:rPr lang="en-US" baseline="0" dirty="0" smtClean="0"/>
              <a:t>  -Supreme Court reversed, finding that the installation of the device was a “trespass” under 18</a:t>
            </a:r>
            <a:r>
              <a:rPr lang="en-US" baseline="30000" dirty="0" smtClean="0"/>
              <a:t>th</a:t>
            </a:r>
            <a:r>
              <a:rPr lang="en-US" baseline="0" dirty="0" smtClean="0"/>
              <a:t> Century property law, and hence a per se search not requiring reasonableness inquiry</a:t>
            </a:r>
          </a:p>
          <a:p>
            <a:r>
              <a:rPr lang="en-US" baseline="0" dirty="0" smtClean="0"/>
              <a:t>     *unusual line-up – Scalia writes opinion, is joined by Roberts, Kennedy, Thomas, </a:t>
            </a:r>
            <a:r>
              <a:rPr lang="en-US" baseline="0" dirty="0" err="1" smtClean="0"/>
              <a:t>Sotomayor</a:t>
            </a:r>
            <a:endParaRPr lang="en-US" baseline="0" dirty="0" smtClean="0"/>
          </a:p>
          <a:p>
            <a:r>
              <a:rPr lang="en-US" baseline="0" dirty="0" smtClean="0"/>
              <a:t>     *Alito writes opinion “concurring the judgment” – joined by Ginsburg, </a:t>
            </a:r>
            <a:r>
              <a:rPr lang="en-US" baseline="0" dirty="0" err="1" smtClean="0"/>
              <a:t>Breyer</a:t>
            </a:r>
            <a:r>
              <a:rPr lang="en-US" baseline="0" dirty="0" smtClean="0"/>
              <a:t> and </a:t>
            </a:r>
            <a:r>
              <a:rPr lang="en-US" baseline="0" dirty="0" err="1" smtClean="0"/>
              <a:t>Kagan</a:t>
            </a:r>
            <a:r>
              <a:rPr lang="en-US" baseline="0" dirty="0" smtClean="0"/>
              <a:t> – protesting use of trespass theory, would have relied on ‘reasonable expectation of privacy’ based on how extensive and pervasive the tracking was, not on the trespass (manner) in which information was obtained – highly artificial</a:t>
            </a:r>
          </a:p>
          <a:p>
            <a:endParaRPr lang="en-US" baseline="0" dirty="0" smtClean="0"/>
          </a:p>
          <a:p>
            <a:r>
              <a:rPr lang="en-US" baseline="0" dirty="0" smtClean="0"/>
              <a:t>  Alito:  late 18</a:t>
            </a:r>
            <a:r>
              <a:rPr lang="en-US" baseline="30000" dirty="0" smtClean="0"/>
              <a:t>th</a:t>
            </a:r>
            <a:r>
              <a:rPr lang="en-US" baseline="0" dirty="0" smtClean="0"/>
              <a:t> century analog approach silly - “Imagine a case in which a constable secreted himself somewhere in a coach and remained there for a period of time in order to monitor the movements of the coach’s owner”)</a:t>
            </a:r>
          </a:p>
          <a:p>
            <a:r>
              <a:rPr lang="en-US" baseline="0" dirty="0" smtClean="0"/>
              <a:t>  Scalia:  says the constable hiding in the coach is “not far afield” from what happened and there is “no doubt that the information gained by the [constable’s] </a:t>
            </a:r>
            <a:r>
              <a:rPr lang="en-US" baseline="0" dirty="0" err="1" smtClean="0"/>
              <a:t>tresspassory</a:t>
            </a:r>
            <a:r>
              <a:rPr lang="en-US" baseline="0" dirty="0" smtClean="0"/>
              <a:t> activity would be the product of an unlawful search”</a:t>
            </a:r>
          </a:p>
          <a:p>
            <a:r>
              <a:rPr lang="en-US" baseline="0" dirty="0" smtClean="0"/>
              <a:t>  Alito:  retorts that “this would have required either a gigantic coach, a very tiny constable, or both – not to mention a constable with incredible fortitude and patience.”</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14</a:t>
            </a:fld>
            <a:endParaRPr lang="en-US"/>
          </a:p>
        </p:txBody>
      </p:sp>
    </p:spTree>
    <p:extLst>
      <p:ext uri="{BB962C8B-B14F-4D97-AF65-F5344CB8AC3E}">
        <p14:creationId xmlns:p14="http://schemas.microsoft.com/office/powerpoint/2010/main" val="1230338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Regulation?</a:t>
            </a:r>
            <a:r>
              <a:rPr lang="en-US" baseline="0" dirty="0" smtClean="0"/>
              <a:t>  </a:t>
            </a:r>
            <a:r>
              <a:rPr lang="en-US" dirty="0" smtClean="0"/>
              <a:t>Senate</a:t>
            </a:r>
            <a:r>
              <a:rPr lang="en-US" baseline="0" dirty="0" smtClean="0"/>
              <a:t> </a:t>
            </a:r>
            <a:r>
              <a:rPr lang="en-US" baseline="0" dirty="0" smtClean="0"/>
              <a:t>could not agree on </a:t>
            </a:r>
            <a:r>
              <a:rPr lang="en-US" baseline="0" dirty="0" err="1" smtClean="0"/>
              <a:t>cybersecurity</a:t>
            </a:r>
            <a:r>
              <a:rPr lang="en-US" baseline="0" dirty="0" smtClean="0"/>
              <a:t> legislation last year – President Obama </a:t>
            </a:r>
            <a:r>
              <a:rPr lang="en-US" baseline="0" dirty="0" smtClean="0"/>
              <a:t>issued </a:t>
            </a:r>
            <a:r>
              <a:rPr lang="en-US" baseline="0" dirty="0" smtClean="0"/>
              <a:t>Executive </a:t>
            </a:r>
            <a:r>
              <a:rPr lang="en-US" baseline="0" dirty="0" smtClean="0"/>
              <a:t>Order 13636.</a:t>
            </a:r>
            <a:endParaRPr lang="en-US" dirty="0" smtClean="0"/>
          </a:p>
          <a:p>
            <a:endParaRPr lang="en-US" dirty="0" smtClean="0"/>
          </a:p>
          <a:p>
            <a:r>
              <a:rPr lang="en-US" dirty="0" smtClean="0"/>
              <a:t>Critical infrastructure:  “systems and assets, whether physical or virtual, so vital to the United States</a:t>
            </a:r>
            <a:r>
              <a:rPr lang="en-US" baseline="0" dirty="0" smtClean="0"/>
              <a:t> that the incapacity or destruction of such systems and assets would have a debilitating impact on security, national economic security, national public health or safety, or any combination of those matters.”</a:t>
            </a:r>
          </a:p>
          <a:p>
            <a:endParaRPr lang="en-US" baseline="0" dirty="0" smtClean="0"/>
          </a:p>
          <a:p>
            <a:r>
              <a:rPr lang="en-US" baseline="0" dirty="0" smtClean="0"/>
              <a:t>Information sharing program </a:t>
            </a:r>
            <a:r>
              <a:rPr lang="en-US" baseline="0" dirty="0" smtClean="0"/>
              <a:t>includes an </a:t>
            </a:r>
            <a:r>
              <a:rPr lang="en-US" baseline="0" dirty="0" smtClean="0"/>
              <a:t>expansion of the voluntary “enhanced </a:t>
            </a:r>
            <a:r>
              <a:rPr lang="en-US" baseline="0" dirty="0" err="1" smtClean="0"/>
              <a:t>cybersecurity</a:t>
            </a:r>
            <a:r>
              <a:rPr lang="en-US" baseline="0" dirty="0" smtClean="0"/>
              <a:t> services” information sharing program involving “</a:t>
            </a:r>
            <a:r>
              <a:rPr lang="en-US" baseline="0" dirty="0" err="1" smtClean="0"/>
              <a:t>classifeid</a:t>
            </a:r>
            <a:r>
              <a:rPr lang="en-US" baseline="0" dirty="0" smtClean="0"/>
              <a:t> cyber threat and technical information” to companies or </a:t>
            </a:r>
            <a:r>
              <a:rPr lang="en-US" baseline="0" dirty="0" err="1" smtClean="0"/>
              <a:t>cybersecurity</a:t>
            </a:r>
            <a:r>
              <a:rPr lang="en-US" baseline="0" dirty="0" smtClean="0"/>
              <a:t> service </a:t>
            </a:r>
            <a:r>
              <a:rPr lang="en-US" baseline="0" dirty="0" smtClean="0"/>
              <a:t>providers</a:t>
            </a:r>
          </a:p>
          <a:p>
            <a:endParaRPr lang="en-US" baseline="0" dirty="0" smtClean="0"/>
          </a:p>
          <a:p>
            <a:r>
              <a:rPr lang="en-US" dirty="0" smtClean="0"/>
              <a:t>Heart</a:t>
            </a:r>
            <a:r>
              <a:rPr lang="en-US" baseline="0" dirty="0" smtClean="0"/>
              <a:t> of Executive Order is the NIST-developed “</a:t>
            </a:r>
            <a:r>
              <a:rPr lang="en-US" baseline="0" dirty="0" err="1" smtClean="0"/>
              <a:t>Cybersecurity</a:t>
            </a:r>
            <a:r>
              <a:rPr lang="en-US" baseline="0" dirty="0" smtClean="0"/>
              <a:t> Framework.”  NIST is developing now.  Framework is to be based on existing standards and best practices as much as possible, and is to be “prioritized, </a:t>
            </a:r>
            <a:r>
              <a:rPr lang="en-US" baseline="0" dirty="0" err="1" smtClean="0"/>
              <a:t>flexiable</a:t>
            </a:r>
            <a:r>
              <a:rPr lang="en-US" baseline="0" dirty="0" smtClean="0"/>
              <a:t>, repeatable, performance based and cost effective” – emphasis on measuring security.</a:t>
            </a:r>
          </a:p>
          <a:p>
            <a:endParaRPr lang="en-US" baseline="0" dirty="0" smtClean="0"/>
          </a:p>
          <a:p>
            <a:r>
              <a:rPr lang="en-US" baseline="0" dirty="0" smtClean="0"/>
              <a:t>Security of DHS establishes voluntary </a:t>
            </a:r>
            <a:r>
              <a:rPr lang="en-US" baseline="0" dirty="0" err="1" smtClean="0"/>
              <a:t>cybersecurity</a:t>
            </a:r>
            <a:r>
              <a:rPr lang="en-US" baseline="0" dirty="0" smtClean="0"/>
              <a:t> program, in coordination with sector-specific agencies and existing regulators, to promote framework and identifies critical infrastructure at greatest risk – would pose “catastrophic regional or national effects on public health or safety, economic security, or national security” but cannot include “commercial information technology products or consumer information technology services” – labeled by the telecoms the “Google exception.”</a:t>
            </a:r>
          </a:p>
          <a:p>
            <a:endParaRPr lang="en-US" baseline="0" dirty="0" smtClean="0"/>
          </a:p>
          <a:p>
            <a:r>
              <a:rPr lang="en-US" baseline="0" dirty="0" smtClean="0"/>
              <a:t>Standards may end up being mandatory, through existing regulatory agencies – they will study requirements and report if they think they need more authority.</a:t>
            </a:r>
          </a:p>
          <a:p>
            <a:endParaRPr lang="en-US" baseline="0" dirty="0" smtClean="0"/>
          </a:p>
          <a:p>
            <a:r>
              <a:rPr lang="en-US" baseline="0" dirty="0" smtClean="0"/>
              <a:t>Privacy </a:t>
            </a:r>
            <a:r>
              <a:rPr lang="en-US" baseline="0" dirty="0" smtClean="0"/>
              <a:t>protections modeled on FIPPs – privacy assessment by DHS privacy and civil liberties officers, in consultation with agency privacy officers, coordinated by PCLOB – within one year, updated </a:t>
            </a:r>
            <a:r>
              <a:rPr lang="en-US" baseline="0" dirty="0" smtClean="0"/>
              <a:t>annually</a:t>
            </a:r>
            <a:endParaRPr lang="en-US" baseline="0" dirty="0" smtClean="0"/>
          </a:p>
        </p:txBody>
      </p:sp>
      <p:sp>
        <p:nvSpPr>
          <p:cNvPr id="4" name="Slide Number Placeholder 3"/>
          <p:cNvSpPr>
            <a:spLocks noGrp="1"/>
          </p:cNvSpPr>
          <p:nvPr>
            <p:ph type="sldNum" sz="quarter" idx="10"/>
          </p:nvPr>
        </p:nvSpPr>
        <p:spPr/>
        <p:txBody>
          <a:bodyPr/>
          <a:lstStyle/>
          <a:p>
            <a:fld id="{6D061D92-0C97-8741-BDD0-93A842B63F35}"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Supporters</a:t>
            </a:r>
            <a:r>
              <a:rPr lang="en-US" baseline="0" dirty="0" smtClean="0"/>
              <a:t> (Stewart Baker, lawyer and former NSA general counsel) and opponents (Chamber of Commerce) agree on one thing – standards may become “quasi-mandatory” both because of regulation and because they may set the bar for liability – government standards often are cited in deciding what is “reasonable care” in civil law suits</a:t>
            </a:r>
          </a:p>
          <a:p>
            <a:endParaRPr lang="en-US" baseline="0" dirty="0" smtClean="0"/>
          </a:p>
          <a:p>
            <a:r>
              <a:rPr lang="en-US" baseline="0" dirty="0" smtClean="0"/>
              <a:t>Whether you think this is a good idea depends on what you think of government standards.</a:t>
            </a:r>
          </a:p>
          <a:p>
            <a:endParaRPr lang="en-US" baseline="0" dirty="0" smtClean="0"/>
          </a:p>
          <a:p>
            <a:r>
              <a:rPr lang="en-US" baseline="0" dirty="0" smtClean="0"/>
              <a:t>House Homeland Security Chairman Michael </a:t>
            </a:r>
            <a:r>
              <a:rPr lang="en-US" baseline="0" dirty="0" err="1" smtClean="0"/>
              <a:t>McCaul</a:t>
            </a:r>
            <a:r>
              <a:rPr lang="en-US" baseline="0" dirty="0" smtClean="0"/>
              <a:t> – EO could “stifle innovation, burden businesses, and fail to keep pace with evolving cyber threats”</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16</a:t>
            </a:fld>
            <a:endParaRPr lang="en-US"/>
          </a:p>
        </p:txBody>
      </p:sp>
    </p:spTree>
    <p:extLst>
      <p:ext uri="{BB962C8B-B14F-4D97-AF65-F5344CB8AC3E}">
        <p14:creationId xmlns:p14="http://schemas.microsoft.com/office/powerpoint/2010/main" val="2819859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Use unilateral presidential</a:t>
            </a:r>
            <a:r>
              <a:rPr lang="en-US" baseline="0" dirty="0" smtClean="0"/>
              <a:t> powers in a cyber-emergency, </a:t>
            </a:r>
            <a:r>
              <a:rPr lang="en-US" baseline="0" dirty="0" smtClean="0"/>
              <a:t>such as a cyber attack from a major power?</a:t>
            </a:r>
          </a:p>
          <a:p>
            <a:endParaRPr lang="en-US" baseline="0" dirty="0" smtClean="0"/>
          </a:p>
          <a:p>
            <a:r>
              <a:rPr lang="en-US" baseline="0" dirty="0" smtClean="0"/>
              <a:t>Section 706 of the Telecommunications Act of 1934 – gives the president power, in the case of “state or threat of war”</a:t>
            </a:r>
          </a:p>
          <a:p>
            <a:endParaRPr lang="en-US" baseline="0" dirty="0" smtClean="0"/>
          </a:p>
          <a:p>
            <a:r>
              <a:rPr lang="en-US" baseline="0" dirty="0" smtClean="0"/>
              <a:t> -suspend rules for “facilities or stations for wire communication”</a:t>
            </a:r>
          </a:p>
          <a:p>
            <a:r>
              <a:rPr lang="en-US" baseline="0" dirty="0" smtClean="0"/>
              <a:t> -close “any facility or station for wire communication” and remove its apparatus and equipment</a:t>
            </a:r>
          </a:p>
          <a:p>
            <a:r>
              <a:rPr lang="en-US" baseline="0" dirty="0" smtClean="0"/>
              <a:t> -”authorize the use or control of any such facility or station and its apparatus or equipment by any department of the government</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6D061D92-0C97-8741-BDD0-93A842B63F35}" type="slidenum">
              <a:rPr lang="en-US" smtClean="0"/>
              <a:t>17</a:t>
            </a:fld>
            <a:endParaRPr lang="en-US"/>
          </a:p>
        </p:txBody>
      </p:sp>
    </p:spTree>
    <p:extLst>
      <p:ext uri="{BB962C8B-B14F-4D97-AF65-F5344CB8AC3E}">
        <p14:creationId xmlns:p14="http://schemas.microsoft.com/office/powerpoint/2010/main" val="1933265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Concern </a:t>
            </a:r>
            <a:r>
              <a:rPr lang="en-US" baseline="0" dirty="0" smtClean="0"/>
              <a:t>arose over an interpretation given to a proposal from Senator Lieberman involving power over Internet traffic in cyber emergencies.  Not adopted, but . . .</a:t>
            </a:r>
          </a:p>
          <a:p>
            <a:endParaRPr lang="en-US" baseline="0" dirty="0" smtClean="0"/>
          </a:p>
          <a:p>
            <a:r>
              <a:rPr lang="en-US" baseline="0" dirty="0" smtClean="0"/>
              <a:t>Why important?  Justice Jackson’s concurrence in Steel Seizures Case – Youngstown Sheet &amp; Tube Co. v. Sawyer – Truman seizes steel mills.  Was this constitutional?  </a:t>
            </a:r>
          </a:p>
          <a:p>
            <a:r>
              <a:rPr lang="en-US" baseline="0" dirty="0" smtClean="0"/>
              <a:t>   --</a:t>
            </a:r>
            <a:r>
              <a:rPr lang="en-US" dirty="0" smtClean="0"/>
              <a:t>When the President acts pursuant to an express or implied authorization of Congress, his authority is at its </a:t>
            </a:r>
            <a:r>
              <a:rPr lang="en-US" u="sng" dirty="0" smtClean="0"/>
              <a:t>maximum</a:t>
            </a:r>
            <a:r>
              <a:rPr lang="en-US" dirty="0" smtClean="0"/>
              <a:t>, for it includes all that he possesses in his own right plus all that Congress can delegate.</a:t>
            </a:r>
          </a:p>
          <a:p>
            <a:r>
              <a:rPr lang="en-US" dirty="0" smtClean="0"/>
              <a:t>   --When the President acts in absence of either a congressional grant or denial of authority, he can only rely upon his own independent powers, but there is a </a:t>
            </a:r>
            <a:r>
              <a:rPr lang="en-US" u="sng" dirty="0" smtClean="0"/>
              <a:t>zone of twilight </a:t>
            </a:r>
            <a:r>
              <a:rPr lang="en-US" dirty="0" smtClean="0"/>
              <a:t>in which he and Congress may have concurrent authority, or in which its distribution is uncertain. </a:t>
            </a:r>
          </a:p>
          <a:p>
            <a:r>
              <a:rPr lang="en-US" baseline="0" dirty="0" smtClean="0"/>
              <a:t>  --</a:t>
            </a:r>
            <a:r>
              <a:rPr lang="en-US" dirty="0" smtClean="0"/>
              <a:t>When the President takes measures incompatible with the expressed or implied will of Congress, his power is at its </a:t>
            </a:r>
            <a:r>
              <a:rPr lang="en-US" u="sng" dirty="0" smtClean="0"/>
              <a:t>lowest ebb</a:t>
            </a:r>
            <a:r>
              <a:rPr lang="en-US" dirty="0" smtClean="0"/>
              <a:t>, for then he can rely only upon his own constitutional powers minus any constitutional powers of Congress over the matter. </a:t>
            </a:r>
          </a:p>
          <a:p>
            <a:endParaRPr lang="en-US" dirty="0" smtClean="0"/>
          </a:p>
          <a:p>
            <a:r>
              <a:rPr lang="en-US" dirty="0" smtClean="0"/>
              <a:t>To get your attention – this analysis</a:t>
            </a:r>
            <a:r>
              <a:rPr lang="en-US" baseline="0" dirty="0" smtClean="0"/>
              <a:t> is relevant to such matters as whether the President can detain indefinitely an American citizen as an enemy combatant; whether the President can authorize warrantless surveillance of terrorists; whether the President can order the killing of an American citizen by drones.</a:t>
            </a:r>
          </a:p>
          <a:p>
            <a:endParaRPr lang="en-US" baseline="0" dirty="0" smtClean="0"/>
          </a:p>
          <a:p>
            <a:r>
              <a:rPr lang="en-US" baseline="0" dirty="0" smtClean="0"/>
              <a:t>In no case is there explicit statutory authorization for these policies; in some cases there is </a:t>
            </a:r>
            <a:r>
              <a:rPr lang="en-US" baseline="0" dirty="0" err="1" smtClean="0"/>
              <a:t>acquiesence</a:t>
            </a:r>
            <a:r>
              <a:rPr lang="en-US" baseline="0" dirty="0" smtClean="0"/>
              <a:t>, or unclear statutes that may point in different directions.</a:t>
            </a:r>
          </a:p>
          <a:p>
            <a:endParaRPr lang="en-US" baseline="0" dirty="0" smtClean="0"/>
          </a:p>
          <a:p>
            <a:r>
              <a:rPr lang="en-US" baseline="0" dirty="0" smtClean="0"/>
              <a:t>So the existence of this old statute may make a great deal of difference</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6D061D92-0C97-8741-BDD0-93A842B63F35}" type="slidenum">
              <a:rPr lang="en-US" smtClean="0"/>
              <a:t>18</a:t>
            </a:fld>
            <a:endParaRPr lang="en-US"/>
          </a:p>
        </p:txBody>
      </p:sp>
    </p:spTree>
    <p:extLst>
      <p:ext uri="{BB962C8B-B14F-4D97-AF65-F5344CB8AC3E}">
        <p14:creationId xmlns:p14="http://schemas.microsoft.com/office/powerpoint/2010/main" val="1406689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mean for Internet freedom?</a:t>
            </a:r>
          </a:p>
          <a:p>
            <a:endParaRPr lang="en-US" dirty="0" smtClean="0"/>
          </a:p>
          <a:p>
            <a:r>
              <a:rPr lang="en-US" dirty="0" smtClean="0"/>
              <a:t>China</a:t>
            </a:r>
            <a:r>
              <a:rPr lang="en-US" baseline="0" dirty="0" smtClean="0"/>
              <a:t> – largest and most sophisticated filtering systems in the world, according to the Open Network Initiative.  Dubbed the “great firewall of China.”  Built with technologies designed in US for purposes of workplace monitoring.</a:t>
            </a:r>
          </a:p>
          <a:p>
            <a:endParaRPr lang="en-US" baseline="0" dirty="0" smtClean="0"/>
          </a:p>
          <a:p>
            <a:r>
              <a:rPr lang="en-US" baseline="0" dirty="0" smtClean="0"/>
              <a:t>Shows authoritarian governments can have their cake and eat it too – don’t have to choose between Internet and censorship.  No longer the case, as John Gilmore, one of the founders of the EFF famously said, that “the Net interprets censorship as damage, and routes around it.”</a:t>
            </a:r>
          </a:p>
          <a:p>
            <a:endParaRPr lang="en-US" baseline="0" dirty="0" smtClean="0"/>
          </a:p>
          <a:p>
            <a:r>
              <a:rPr lang="en-US" baseline="0" dirty="0" smtClean="0"/>
              <a:t>No longer true!  China’s “great firewall” allows a highly sophisticated, functioning Internet, with a complex array of controls.  Includes combination of technical filtering, keywords, and large-scale resources to monitor comments, etc.</a:t>
            </a:r>
          </a:p>
        </p:txBody>
      </p:sp>
      <p:sp>
        <p:nvSpPr>
          <p:cNvPr id="4" name="Slide Number Placeholder 3"/>
          <p:cNvSpPr>
            <a:spLocks noGrp="1"/>
          </p:cNvSpPr>
          <p:nvPr>
            <p:ph type="sldNum" sz="quarter" idx="10"/>
          </p:nvPr>
        </p:nvSpPr>
        <p:spPr/>
        <p:txBody>
          <a:bodyPr/>
          <a:lstStyle/>
          <a:p>
            <a:fld id="{6D061D92-0C97-8741-BDD0-93A842B63F35}" type="slidenum">
              <a:rPr lang="en-US" smtClean="0"/>
              <a:t>19</a:t>
            </a:fld>
            <a:endParaRPr lang="en-US"/>
          </a:p>
        </p:txBody>
      </p:sp>
    </p:spTree>
    <p:extLst>
      <p:ext uri="{BB962C8B-B14F-4D97-AF65-F5344CB8AC3E}">
        <p14:creationId xmlns:p14="http://schemas.microsoft.com/office/powerpoint/2010/main" val="200018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Obama Administration:  could</a:t>
            </a:r>
            <a:r>
              <a:rPr lang="en-US" sz="1200" kern="1200" baseline="0" dirty="0" smtClean="0">
                <a:solidFill>
                  <a:schemeClr val="tx1"/>
                </a:solidFill>
                <a:latin typeface="+mn-lt"/>
                <a:ea typeface="+mn-ea"/>
                <a:cs typeface="+mn-cs"/>
              </a:rPr>
              <a:t> be forgiven if it leaves us a little confused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US has announced “freedom to connect” is an aspect of fundamental human rights (Hillary Clinton)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baseline="0" dirty="0" smtClean="0"/>
              <a:t>Hillary Clinton gave an address at the </a:t>
            </a:r>
            <a:r>
              <a:rPr lang="en-US" baseline="0" dirty="0" err="1" smtClean="0"/>
              <a:t>Newseum</a:t>
            </a:r>
            <a:r>
              <a:rPr lang="en-US" baseline="0" dirty="0" smtClean="0"/>
              <a:t> in Washington – Jan 21, 2010 – defending Internet freedom as an aspect of fundamental human rights.  Compared social networks to Soviet-era </a:t>
            </a:r>
            <a:r>
              <a:rPr lang="en-US" baseline="0" dirty="0" err="1" smtClean="0"/>
              <a:t>samisdat</a:t>
            </a:r>
            <a:r>
              <a:rPr lang="en-US" baseline="0" dirty="0" smtClean="0"/>
              <a:t> and announced a “freedom to connect” including State Department support for tools to circumvent Internet filtering.</a:t>
            </a:r>
            <a:endParaRPr lang="en-US" dirty="0" smtClean="0"/>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Four months later, US created a new military command for </a:t>
            </a:r>
            <a:r>
              <a:rPr lang="en-US" sz="1200" kern="1200" dirty="0" err="1" smtClean="0">
                <a:solidFill>
                  <a:schemeClr val="tx1"/>
                </a:solidFill>
                <a:latin typeface="+mn-lt"/>
                <a:ea typeface="+mn-ea"/>
                <a:cs typeface="+mn-cs"/>
              </a:rPr>
              <a:t>cyberconflict</a:t>
            </a:r>
            <a:r>
              <a:rPr lang="en-US" sz="1200" kern="1200" dirty="0" smtClean="0">
                <a:solidFill>
                  <a:schemeClr val="tx1"/>
                </a:solidFill>
                <a:latin typeface="+mn-lt"/>
                <a:ea typeface="+mn-ea"/>
                <a:cs typeface="+mn-cs"/>
              </a:rPr>
              <a:t>, “Cyber Command,” collocated at the HQ of the NSA and headed by General Alexander, who is “dual hatted” as DIRNSA.</a:t>
            </a:r>
          </a:p>
          <a:p>
            <a:endParaRPr lang="en-US" dirty="0" smtClean="0"/>
          </a:p>
          <a:p>
            <a:r>
              <a:rPr lang="en-US" dirty="0" smtClean="0"/>
              <a:t>General Alexander</a:t>
            </a:r>
            <a:r>
              <a:rPr lang="en-US" baseline="0" dirty="0" smtClean="0"/>
              <a:t>, the director of the NSA, was confirmed by the Senate to lead the new Cyber Command, headquartered in Ft. Meade.  He will have “two hats,” one under Title 10 and one under Title 50.  May 21, 2010 – ceremony to inaugurate the new command.</a:t>
            </a:r>
          </a:p>
          <a:p>
            <a:endParaRPr lang="en-US" baseline="0" dirty="0" smtClean="0"/>
          </a:p>
          <a:p>
            <a:r>
              <a:rPr lang="en-US" baseline="0" dirty="0" smtClean="0"/>
              <a:t>Command will “</a:t>
            </a:r>
            <a:r>
              <a:rPr lang="en-US" sz="1200" kern="1200" dirty="0" smtClean="0">
                <a:solidFill>
                  <a:schemeClr val="tx1"/>
                </a:solidFill>
                <a:latin typeface="+mn-lt"/>
                <a:ea typeface="+mn-ea"/>
                <a:cs typeface="+mn-cs"/>
              </a:rPr>
              <a:t>direct the operations and defense of specified Department of Defense information networks and prepare to, when directed, conduct full-spectrum military cyberspace operations in order to enable actions in all domains, ensure U.S./allied freedom of action in cyberspace and deny the same to our adversaries” – Pentagon</a:t>
            </a:r>
            <a:r>
              <a:rPr lang="en-US" sz="1200" kern="1200" baseline="0" dirty="0" smtClean="0">
                <a:solidFill>
                  <a:schemeClr val="tx1"/>
                </a:solidFill>
                <a:latin typeface="+mn-lt"/>
                <a:ea typeface="+mn-ea"/>
                <a:cs typeface="+mn-cs"/>
              </a:rPr>
              <a:t> fact sheet.</a:t>
            </a:r>
          </a:p>
          <a:p>
            <a:r>
              <a:rPr lang="en-US" sz="1200" kern="1200" dirty="0" smtClean="0">
                <a:solidFill>
                  <a:schemeClr val="tx1"/>
                </a:solidFill>
                <a:latin typeface="+mn-lt"/>
                <a:ea typeface="+mn-ea"/>
                <a:cs typeface="+mn-cs"/>
              </a:rPr>
              <a:t>Despite all this, computers, networks and data remain fundamentally insecure.</a:t>
            </a:r>
            <a:r>
              <a:rPr lang="en-US" dirty="0" smtClean="0"/>
              <a:t>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D061D92-0C97-8741-BDD0-93A842B63F35}"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Opponents</a:t>
            </a:r>
            <a:r>
              <a:rPr lang="en-US" baseline="0" dirty="0" smtClean="0"/>
              <a:t> dubbed a mandatory Internet filtering proposal in Australia as its version of China’s “Great Firewall.”</a:t>
            </a:r>
          </a:p>
          <a:p>
            <a:endParaRPr lang="en-US" baseline="0" dirty="0" smtClean="0"/>
          </a:p>
          <a:p>
            <a:r>
              <a:rPr lang="en-US" baseline="0" dirty="0" smtClean="0"/>
              <a:t>Treats Internet content much more like TV is in the US, subject to much greater regulation.  Would require:  filtering and blocking of any illegal content (refused classification); voluntary filtering and blocking of any adult content.</a:t>
            </a:r>
          </a:p>
          <a:p>
            <a:endParaRPr lang="en-US" baseline="0" dirty="0" smtClean="0"/>
          </a:p>
          <a:p>
            <a:r>
              <a:rPr lang="en-US" baseline="0" dirty="0" smtClean="0"/>
              <a:t>Australian Communications and Media Authority has power to enforce content restrictions on Australian sites, and maintains black list of overseas sites to filter</a:t>
            </a:r>
          </a:p>
          <a:p>
            <a:r>
              <a:rPr lang="en-US" baseline="0" dirty="0" smtClean="0"/>
              <a:t>Major controversy, particularly about the secrecy of the policy and the blacklist</a:t>
            </a:r>
          </a:p>
          <a:p>
            <a:r>
              <a:rPr lang="en-US" baseline="0" dirty="0" smtClean="0"/>
              <a:t>Proposal to make mandatory still under consideration, but has been delayed by the controversy and by problems of accuracy involving several trials</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20</a:t>
            </a:fld>
            <a:endParaRPr lang="en-US"/>
          </a:p>
        </p:txBody>
      </p:sp>
    </p:spTree>
    <p:extLst>
      <p:ext uri="{BB962C8B-B14F-4D97-AF65-F5344CB8AC3E}">
        <p14:creationId xmlns:p14="http://schemas.microsoft.com/office/powerpoint/2010/main" val="261437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 role of intermediaries: ISPs</a:t>
            </a:r>
          </a:p>
          <a:p>
            <a:endParaRPr lang="en-US" dirty="0" smtClean="0"/>
          </a:p>
          <a:p>
            <a:r>
              <a:rPr lang="en-US" dirty="0" smtClean="0"/>
              <a:t>UK-based nonprofit – Internet</a:t>
            </a:r>
            <a:r>
              <a:rPr lang="en-US" baseline="0" dirty="0" smtClean="0"/>
              <a:t> Watch Foundation.  Cooperates with ISPs in UK, Canada (“Operation </a:t>
            </a:r>
            <a:r>
              <a:rPr lang="en-US" baseline="0" dirty="0" err="1" smtClean="0"/>
              <a:t>Cleanfeed</a:t>
            </a:r>
            <a:r>
              <a:rPr lang="en-US" baseline="0" dirty="0" smtClean="0"/>
              <a:t>”) to identify child pornography and other illegal content (including racist material).</a:t>
            </a:r>
          </a:p>
          <a:p>
            <a:endParaRPr lang="en-US" baseline="0" dirty="0" smtClean="0"/>
          </a:p>
          <a:p>
            <a:r>
              <a:rPr lang="en-US" baseline="0" dirty="0" smtClean="0"/>
              <a:t>ISPs will block access to reported URLs and IP addresses.  </a:t>
            </a:r>
          </a:p>
          <a:p>
            <a:endParaRPr lang="en-US" baseline="0" dirty="0" smtClean="0"/>
          </a:p>
          <a:p>
            <a:r>
              <a:rPr lang="en-US" baseline="0" dirty="0" smtClean="0"/>
              <a:t>Problems:  lack of due process (sites blocked immediately, without court review); does it work?  (would it be better to track and find out where it’s from)</a:t>
            </a:r>
          </a:p>
          <a:p>
            <a:r>
              <a:rPr lang="en-US" baseline="0" dirty="0" smtClean="0"/>
              <a:t>Scope creep:  pressure to use for copyright, sites like “</a:t>
            </a:r>
            <a:r>
              <a:rPr lang="en-US" baseline="0" dirty="0" err="1" smtClean="0"/>
              <a:t>Wikileaks</a:t>
            </a:r>
            <a:r>
              <a:rPr lang="en-US" baseline="0" dirty="0" smtClean="0"/>
              <a:t>.”</a:t>
            </a:r>
          </a:p>
          <a:p>
            <a:endParaRPr lang="en-US" baseline="0" dirty="0" smtClean="0"/>
          </a:p>
          <a:p>
            <a:r>
              <a:rPr lang="en-US" baseline="0" dirty="0" smtClean="0"/>
              <a:t>Very similar arrangements in US with US Department of Justice.</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21</a:t>
            </a:fld>
            <a:endParaRPr lang="en-US"/>
          </a:p>
        </p:txBody>
      </p:sp>
    </p:spTree>
    <p:extLst>
      <p:ext uri="{BB962C8B-B14F-4D97-AF65-F5344CB8AC3E}">
        <p14:creationId xmlns:p14="http://schemas.microsoft.com/office/powerpoint/2010/main" val="727563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Einstein intrusion detection system – now includes limited prevention</a:t>
            </a:r>
          </a:p>
          <a:p>
            <a:r>
              <a:rPr lang="en-US" dirty="0" smtClean="0"/>
              <a:t>signatures</a:t>
            </a:r>
            <a:r>
              <a:rPr lang="en-US" baseline="0" dirty="0" smtClean="0"/>
              <a:t> derived in part from signals intelligence from NSA</a:t>
            </a:r>
          </a:p>
          <a:p>
            <a:r>
              <a:rPr lang="en-US" baseline="0" dirty="0" smtClean="0"/>
              <a:t>alerts that do not include content provided to NSA</a:t>
            </a:r>
          </a:p>
          <a:p>
            <a:r>
              <a:rPr lang="en-US" baseline="0" dirty="0" smtClean="0"/>
              <a:t>DHS privacy office oversight</a:t>
            </a:r>
          </a:p>
          <a:p>
            <a:endParaRPr lang="en-US" baseline="0" dirty="0" smtClean="0"/>
          </a:p>
          <a:p>
            <a:r>
              <a:rPr lang="en-US" baseline="0" dirty="0" smtClean="0"/>
              <a:t>Issues</a:t>
            </a:r>
          </a:p>
          <a:p>
            <a:r>
              <a:rPr lang="en-US" baseline="0" dirty="0" smtClean="0"/>
              <a:t> -- Intelligence oversight and US persons</a:t>
            </a:r>
          </a:p>
          <a:p>
            <a:r>
              <a:rPr lang="en-US" baseline="0" dirty="0" smtClean="0"/>
              <a:t> -- extension to defense industrial base, critical infrastructure – EO requires within 120 days procedures to expand to “all critical infrastructure sectors.”</a:t>
            </a:r>
          </a:p>
          <a:p>
            <a:endParaRPr lang="en-US" baseline="0" dirty="0" smtClean="0"/>
          </a:p>
          <a:p>
            <a:r>
              <a:rPr lang="en-US" baseline="0" dirty="0" smtClean="0"/>
              <a:t>--Not clear it can scale</a:t>
            </a:r>
          </a:p>
          <a:p>
            <a:r>
              <a:rPr lang="en-US" baseline="0" dirty="0" smtClean="0"/>
              <a:t>--Question of oversight, especially if we move beyond signature-based detection</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just</a:t>
            </a:r>
            <a:r>
              <a:rPr lang="en-US" baseline="0" dirty="0" smtClean="0"/>
              <a:t> worried about Internet freedom.  Also worried about privacy.</a:t>
            </a:r>
          </a:p>
          <a:p>
            <a:endParaRPr lang="en-US" baseline="0" dirty="0" smtClean="0"/>
          </a:p>
          <a:p>
            <a:r>
              <a:rPr lang="en-US" baseline="0" dirty="0" smtClean="0"/>
              <a:t>Mark </a:t>
            </a:r>
            <a:r>
              <a:rPr lang="en-US" baseline="0" dirty="0" err="1" smtClean="0"/>
              <a:t>Zuckerberg</a:t>
            </a:r>
            <a:r>
              <a:rPr lang="en-US" baseline="0" dirty="0" smtClean="0"/>
              <a:t>, in 2011, being questioned about Facebook’s highly controversial changes to its privacy settings: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"People have really gotten comfortable not only sharing more information and different kinds, but more openly and with more people.  That social norm is just something that has evolved over time."</a:t>
            </a:r>
          </a:p>
          <a:p>
            <a:endParaRPr lang="en-US" baseline="0" dirty="0" smtClean="0"/>
          </a:p>
          <a:p>
            <a:r>
              <a:rPr lang="en-US" dirty="0" smtClean="0"/>
              <a:t>Scott McNealy, CEO of Sun Microsystems, a decade earlier in 1999, was more blunt,</a:t>
            </a:r>
            <a:r>
              <a:rPr lang="en-US" baseline="0" dirty="0" smtClean="0"/>
              <a:t> as his company was under fire for privacy concerns around its new products.</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23</a:t>
            </a:fld>
            <a:endParaRPr lang="en-US"/>
          </a:p>
        </p:txBody>
      </p:sp>
    </p:spTree>
    <p:extLst>
      <p:ext uri="{BB962C8B-B14F-4D97-AF65-F5344CB8AC3E}">
        <p14:creationId xmlns:p14="http://schemas.microsoft.com/office/powerpoint/2010/main" val="3854485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privacy lawyers, “privacy” in information</a:t>
            </a:r>
            <a:r>
              <a:rPr lang="en-US" baseline="0" dirty="0" smtClean="0"/>
              <a:t> means compliance with the fair information practice principles.</a:t>
            </a:r>
          </a:p>
          <a:p>
            <a:endParaRPr lang="en-US" baseline="0" dirty="0" smtClean="0"/>
          </a:p>
          <a:p>
            <a:r>
              <a:rPr lang="en-US" baseline="0" dirty="0" smtClean="0"/>
              <a:t>Originates in 1973 Health, Education, Welfare report, “Records, Computers and the Rights of Citizens.”</a:t>
            </a:r>
          </a:p>
          <a:p>
            <a:r>
              <a:rPr lang="en-US" baseline="0" dirty="0" smtClean="0"/>
              <a:t>  Foundation for US privacy act (applies to government records)</a:t>
            </a:r>
          </a:p>
          <a:p>
            <a:r>
              <a:rPr lang="en-US" baseline="0" dirty="0" smtClean="0"/>
              <a:t>  Foundation for EU and OECD privacy law</a:t>
            </a:r>
          </a:p>
          <a:p>
            <a:r>
              <a:rPr lang="en-US" baseline="0" dirty="0" smtClean="0"/>
              <a:t>  Foundation for many other laws</a:t>
            </a:r>
          </a:p>
          <a:p>
            <a:endParaRPr lang="en-US" baseline="0" dirty="0" smtClean="0"/>
          </a:p>
          <a:p>
            <a:r>
              <a:rPr lang="en-US" baseline="0" dirty="0" smtClean="0"/>
              <a:t>Transparency:  means privacy notices – concerning collection, use, dissemination, and maintenance of PII</a:t>
            </a:r>
          </a:p>
          <a:p>
            <a:r>
              <a:rPr lang="en-US" baseline="0" dirty="0" smtClean="0"/>
              <a:t>Individual Participation:  individuals should be involved, and, where practical, individuals should consent; also, access, correction, redress</a:t>
            </a:r>
          </a:p>
          <a:p>
            <a:r>
              <a:rPr lang="en-US" baseline="0" dirty="0" smtClean="0"/>
              <a:t>Purpose specification: articulate authority for collection; purpose or purposes for use</a:t>
            </a:r>
          </a:p>
          <a:p>
            <a:r>
              <a:rPr lang="en-US" baseline="0" dirty="0" smtClean="0"/>
              <a:t>Data minimization:  only collect directly relevant and necessary PII, only retain as long as necessary</a:t>
            </a:r>
          </a:p>
          <a:p>
            <a:r>
              <a:rPr lang="en-US" baseline="0" dirty="0" smtClean="0"/>
              <a:t>Use limitation:  only use PII for purpose specified in the notice, sharing must be for a compatible purpose</a:t>
            </a:r>
          </a:p>
          <a:p>
            <a:r>
              <a:rPr lang="en-US" baseline="0" dirty="0" smtClean="0"/>
              <a:t>Data quality and integrity:  should assure, where practical, that data is accurate, relevant, timely, complete</a:t>
            </a:r>
          </a:p>
          <a:p>
            <a:r>
              <a:rPr lang="en-US" baseline="0" dirty="0" smtClean="0"/>
              <a:t>Security: against unauthorized access, use, destruction, modification, disclosure</a:t>
            </a:r>
          </a:p>
          <a:p>
            <a:r>
              <a:rPr lang="en-US" baseline="0" dirty="0" smtClean="0"/>
              <a:t>Accountability and auditing:  compliance, training, auditing</a:t>
            </a:r>
          </a:p>
          <a:p>
            <a:endParaRPr lang="en-US" baseline="0" dirty="0" smtClean="0"/>
          </a:p>
          <a:p>
            <a:r>
              <a:rPr lang="en-US" baseline="0" dirty="0" smtClean="0"/>
              <a:t>In major tension with “Big Data” – and “data empowerment” (Obama’s views based on innovative data-driven campaign)</a:t>
            </a:r>
          </a:p>
          <a:p>
            <a:r>
              <a:rPr lang="en-US" baseline="0" dirty="0" smtClean="0"/>
              <a:t>“Data.gov” – issues of privacy and </a:t>
            </a:r>
            <a:r>
              <a:rPr lang="en-US" baseline="0" dirty="0" smtClean="0"/>
              <a:t>security</a:t>
            </a:r>
          </a:p>
          <a:p>
            <a:endParaRPr lang="en-US" baseline="0" dirty="0" smtClean="0"/>
          </a:p>
          <a:p>
            <a:r>
              <a:rPr lang="en-US" baseline="0" dirty="0" smtClean="0"/>
              <a:t>EU approach:  comprehensive (government and private sector), lead by national commissioners, considered an aspect of human rights</a:t>
            </a:r>
          </a:p>
          <a:p>
            <a:r>
              <a:rPr lang="en-US" baseline="0" dirty="0" smtClean="0"/>
              <a:t>US approach:  sector specific (Privacy Act for federal government, different rules for medical, financial, educational, etc. records, FTC backstop for industry self-regulation, Commerce green paper)</a:t>
            </a:r>
          </a:p>
        </p:txBody>
      </p:sp>
      <p:sp>
        <p:nvSpPr>
          <p:cNvPr id="4" name="Slide Number Placeholder 3"/>
          <p:cNvSpPr>
            <a:spLocks noGrp="1"/>
          </p:cNvSpPr>
          <p:nvPr>
            <p:ph type="sldNum" sz="quarter" idx="10"/>
          </p:nvPr>
        </p:nvSpPr>
        <p:spPr/>
        <p:txBody>
          <a:bodyPr/>
          <a:lstStyle/>
          <a:p>
            <a:fld id="{6D061D92-0C97-8741-BDD0-93A842B63F35}" type="slidenum">
              <a:rPr lang="en-US" smtClean="0"/>
              <a:t>24</a:t>
            </a:fld>
            <a:endParaRPr lang="en-US"/>
          </a:p>
        </p:txBody>
      </p:sp>
    </p:spTree>
    <p:extLst>
      <p:ext uri="{BB962C8B-B14F-4D97-AF65-F5344CB8AC3E}">
        <p14:creationId xmlns:p14="http://schemas.microsoft.com/office/powerpoint/2010/main" val="3854485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a:t>
            </a:r>
            <a:r>
              <a:rPr lang="en-US" baseline="0" dirty="0" smtClean="0"/>
              <a:t>  Information Sharing</a:t>
            </a:r>
          </a:p>
          <a:p>
            <a:r>
              <a:rPr lang="en-US" baseline="0" dirty="0" smtClean="0"/>
              <a:t>Obama – signing Patriot Act renewal; many of his supporters would have preferred repeal (Leahy/Paul vote no)</a:t>
            </a:r>
          </a:p>
          <a:p>
            <a:endParaRPr lang="en-US" baseline="0" dirty="0" smtClean="0"/>
          </a:p>
          <a:p>
            <a:r>
              <a:rPr lang="en-US" baseline="0" dirty="0" smtClean="0"/>
              <a:t>	--need to access small amounts of relevant information in large databases with privacy concerns</a:t>
            </a:r>
          </a:p>
          <a:p>
            <a:r>
              <a:rPr lang="en-US" baseline="0" dirty="0" smtClean="0"/>
              <a:t>	--government could ask for just data it is looking for, but this reveals intelligence interest in data</a:t>
            </a:r>
          </a:p>
          <a:p>
            <a:r>
              <a:rPr lang="en-US" baseline="0" dirty="0" smtClean="0"/>
              <a:t>	--government could ask for entire database on voluntary basis, or compel disclosure with new legal powers such as the Patriot Act</a:t>
            </a:r>
          </a:p>
          <a:p>
            <a:r>
              <a:rPr lang="en-US" baseline="0" dirty="0" smtClean="0"/>
              <a:t>	--would need to trust the government’s internal oversight mechanisms</a:t>
            </a:r>
          </a:p>
          <a:p>
            <a:endParaRPr lang="en-US" baseline="0" dirty="0" smtClean="0"/>
          </a:p>
          <a:p>
            <a:r>
              <a:rPr lang="en-US" baseline="0" dirty="0" smtClean="0"/>
              <a:t>Answer:  Private Information Retrieval – funded by IARPA’s innovative privacy research program we supported, grew from a workshop in 2006, now detailed over many years in ODNI data mining reports</a:t>
            </a:r>
            <a:endParaRPr lang="en-US" dirty="0" smtClean="0"/>
          </a:p>
        </p:txBody>
      </p:sp>
      <p:sp>
        <p:nvSpPr>
          <p:cNvPr id="4" name="Slide Number Placeholder 3"/>
          <p:cNvSpPr>
            <a:spLocks noGrp="1"/>
          </p:cNvSpPr>
          <p:nvPr>
            <p:ph type="sldNum" sz="quarter" idx="10"/>
          </p:nvPr>
        </p:nvSpPr>
        <p:spPr/>
        <p:txBody>
          <a:bodyPr/>
          <a:lstStyle/>
          <a:p>
            <a:fld id="{6D061D92-0C97-8741-BDD0-93A842B63F35}" type="slidenum">
              <a:rPr lang="en-US" smtClean="0"/>
              <a:t>25</a:t>
            </a:fld>
            <a:endParaRPr lang="en-US"/>
          </a:p>
        </p:txBody>
      </p:sp>
    </p:spTree>
    <p:extLst>
      <p:ext uri="{BB962C8B-B14F-4D97-AF65-F5344CB8AC3E}">
        <p14:creationId xmlns:p14="http://schemas.microsoft.com/office/powerpoint/2010/main" val="3854485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  Online Authentication</a:t>
            </a:r>
          </a:p>
          <a:p>
            <a:r>
              <a:rPr lang="en-US" dirty="0" smtClean="0"/>
              <a:t>WH effort to develop a policy for</a:t>
            </a:r>
            <a:r>
              <a:rPr lang="en-US" baseline="0" dirty="0" smtClean="0"/>
              <a:t> reliable online authentication</a:t>
            </a:r>
            <a:endParaRPr lang="en-US" dirty="0" smtClean="0"/>
          </a:p>
          <a:p>
            <a:endParaRPr lang="en-US" dirty="0" smtClean="0"/>
          </a:p>
          <a:p>
            <a:r>
              <a:rPr lang="en-US" dirty="0" smtClean="0"/>
              <a:t>	--need to reliably assert</a:t>
            </a:r>
            <a:r>
              <a:rPr lang="en-US" baseline="0" dirty="0" smtClean="0"/>
              <a:t> certain attributes (proof of age, possession of a subscription) without revealing identity, without tracking across online transactions</a:t>
            </a:r>
          </a:p>
          <a:p>
            <a:r>
              <a:rPr lang="en-US" baseline="0" dirty="0" smtClean="0"/>
              <a:t>	--government articulated this required in the National Strategy for Trusted Identities in Cyberspace (NSTIC), a requirement to avoid this system becoming a privacy disaster</a:t>
            </a:r>
          </a:p>
          <a:p>
            <a:r>
              <a:rPr lang="en-US" baseline="0" dirty="0" smtClean="0"/>
              <a:t>	--need to comply with privacy rules, including Fair Information Practice Principles, underlies both US and European privacy law (European more comprehensive)</a:t>
            </a:r>
          </a:p>
          <a:p>
            <a:endParaRPr lang="en-US" baseline="0" dirty="0" smtClean="0"/>
          </a:p>
          <a:p>
            <a:r>
              <a:rPr lang="en-US" baseline="0" dirty="0" smtClean="0"/>
              <a:t>Answer:  Anonymous Credentials, based on crypto tools</a:t>
            </a:r>
            <a:endParaRPr lang="en-US" dirty="0" smtClean="0"/>
          </a:p>
          <a:p>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26</a:t>
            </a:fld>
            <a:endParaRPr lang="en-US"/>
          </a:p>
        </p:txBody>
      </p:sp>
    </p:spTree>
    <p:extLst>
      <p:ext uri="{BB962C8B-B14F-4D97-AF65-F5344CB8AC3E}">
        <p14:creationId xmlns:p14="http://schemas.microsoft.com/office/powerpoint/2010/main" val="308642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2009, President Obama gave an address on </a:t>
            </a:r>
            <a:r>
              <a:rPr lang="en-US" baseline="0" dirty="0" err="1" smtClean="0"/>
              <a:t>cybersecurity</a:t>
            </a:r>
            <a:r>
              <a:rPr lang="en-US" baseline="0" dirty="0" smtClean="0"/>
              <a:t> – a first for a US president – announcing the results of a cyberspace policy review and laying out a plan of action for the government to address this problem.</a:t>
            </a:r>
          </a:p>
          <a:p>
            <a:endParaRPr lang="en-US" baseline="0" dirty="0" smtClean="0"/>
          </a:p>
          <a:p>
            <a:r>
              <a:rPr lang="en-US" baseline="0" dirty="0" smtClean="0"/>
              <a:t>The review looked back at previous efforts in the Bush administration to address this problem, primarily through taking steps to secure government </a:t>
            </a:r>
            <a:r>
              <a:rPr lang="en-US" baseline="0" dirty="0" err="1" smtClean="0"/>
              <a:t>netowrks</a:t>
            </a:r>
            <a:r>
              <a:rPr lang="en-US" baseline="0" dirty="0" smtClean="0"/>
              <a:t>, but it was broader.</a:t>
            </a:r>
          </a:p>
          <a:p>
            <a:endParaRPr lang="en-US" baseline="0" dirty="0" smtClean="0"/>
          </a:p>
          <a:p>
            <a:r>
              <a:rPr lang="en-US" baseline="0" dirty="0" smtClean="0"/>
              <a:t>Addressed major areas of </a:t>
            </a:r>
            <a:r>
              <a:rPr lang="en-US" baseline="0" dirty="0" err="1" smtClean="0"/>
              <a:t>cybersecurity</a:t>
            </a:r>
            <a:r>
              <a:rPr lang="en-US" baseline="0" dirty="0" smtClean="0"/>
              <a:t> – military/defense, intelligence, regulatory, privacy, government networks, education, research and development</a:t>
            </a:r>
          </a:p>
          <a:p>
            <a:endParaRPr lang="en-US" baseline="0" dirty="0" smtClean="0"/>
          </a:p>
          <a:p>
            <a:r>
              <a:rPr lang="en-US" baseline="0" dirty="0" smtClean="0"/>
              <a:t>Result was a White House </a:t>
            </a:r>
            <a:r>
              <a:rPr lang="en-US" baseline="0" dirty="0" err="1" smtClean="0"/>
              <a:t>cybersecurity</a:t>
            </a:r>
            <a:r>
              <a:rPr lang="en-US" baseline="0" dirty="0" smtClean="0"/>
              <a:t> coordinator and privacy official (me)</a:t>
            </a:r>
          </a:p>
          <a:p>
            <a:endParaRPr lang="en-US" baseline="0" dirty="0" smtClean="0"/>
          </a:p>
          <a:p>
            <a:r>
              <a:rPr lang="en-US" baseline="0" dirty="0" smtClean="0"/>
              <a:t>Two basic caveats – protect innovation and commerce/ protect privacy and civil liberties</a:t>
            </a:r>
          </a:p>
          <a:p>
            <a:endParaRPr lang="en-US" baseline="0" dirty="0" smtClean="0"/>
          </a:p>
          <a:p>
            <a:r>
              <a:rPr lang="en-US" baseline="0" dirty="0" smtClean="0"/>
              <a:t>Comprehensive cyber legislation – most important opponents – US Chamber and ACLU.  President Obama recently released a more limited executive order, establishing a voluntary program to protect critical infrastructure.</a:t>
            </a:r>
          </a:p>
        </p:txBody>
      </p:sp>
      <p:sp>
        <p:nvSpPr>
          <p:cNvPr id="4" name="Slide Number Placeholder 3"/>
          <p:cNvSpPr>
            <a:spLocks noGrp="1"/>
          </p:cNvSpPr>
          <p:nvPr>
            <p:ph type="sldNum" sz="quarter" idx="10"/>
          </p:nvPr>
        </p:nvSpPr>
        <p:spPr/>
        <p:txBody>
          <a:bodyPr/>
          <a:lstStyle/>
          <a:p>
            <a:fld id="{6D061D92-0C97-8741-BDD0-93A842B63F35}"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did this idea that cyberspace</a:t>
            </a:r>
            <a:r>
              <a:rPr lang="en-US" baseline="0" dirty="0" smtClean="0"/>
              <a:t> should be immune from normal government regulation/free of (lawful) government monitoring?  -Techno-libertarianism</a:t>
            </a:r>
            <a:endParaRPr lang="en-US" dirty="0" smtClean="0"/>
          </a:p>
          <a:p>
            <a:endParaRPr lang="en-US" dirty="0" smtClean="0"/>
          </a:p>
          <a:p>
            <a:r>
              <a:rPr lang="en-US" dirty="0" smtClean="0"/>
              <a:t>Idea of “cyberspace” as a place liberated</a:t>
            </a:r>
            <a:r>
              <a:rPr lang="en-US" baseline="0" dirty="0" smtClean="0"/>
              <a:t> from government, social, traditional control, where you are free to be yourself</a:t>
            </a:r>
          </a:p>
          <a:p>
            <a:endParaRPr lang="en-US" baseline="0" dirty="0" smtClean="0"/>
          </a:p>
          <a:p>
            <a:r>
              <a:rPr lang="en-US" baseline="0" dirty="0" smtClean="0"/>
              <a:t>Idea of cyberspace/Internet freedom as liberating autocratic governments</a:t>
            </a:r>
          </a:p>
          <a:p>
            <a:endParaRPr lang="en-US" baseline="0" dirty="0" smtClean="0"/>
          </a:p>
          <a:p>
            <a:r>
              <a:rPr lang="en-US" baseline="0" dirty="0" err="1" smtClean="0"/>
              <a:t>Lessig</a:t>
            </a:r>
            <a:r>
              <a:rPr lang="en-US" baseline="0" dirty="0" smtClean="0"/>
              <a:t>:  danger of “is-ism” – “West Coast Code” versus “East Coast Code” – the reason “cyberspace” is the way it is is only because it has been architected that way.</a:t>
            </a:r>
          </a:p>
          <a:p>
            <a:endParaRPr lang="en-US" baseline="0" dirty="0" smtClean="0"/>
          </a:p>
          <a:p>
            <a:r>
              <a:rPr lang="en-US" baseline="0" dirty="0" smtClean="0"/>
              <a:t>Change the architecture – the Code, and different values prevails.</a:t>
            </a:r>
          </a:p>
          <a:p>
            <a:endParaRPr lang="en-US" baseline="0" dirty="0" smtClean="0"/>
          </a:p>
          <a:p>
            <a:r>
              <a:rPr lang="en-US" baseline="0" dirty="0" smtClean="0"/>
              <a:t>However – before we assume things could have been different if the “internet was designed for security,” let’s pause and ask ourselves whether that was really possible.  David Post, Jefferson’s Moose – open network – based on solving a couple very simple problems of moving packets – won out over other, closed models, which may have been more amenable to security.  Anyone who’s tried to use the military’s closed networks knows they are not exactly a model of user-friendliness.</a:t>
            </a:r>
          </a:p>
          <a:p>
            <a:endParaRPr lang="en-US" baseline="0" dirty="0" smtClean="0"/>
          </a:p>
          <a:p>
            <a:r>
              <a:rPr lang="en-US" baseline="0" dirty="0" smtClean="0"/>
              <a:t>This suggests it may be much harder to change than just “changing the code.”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a:t>
            </a:r>
            <a:r>
              <a:rPr lang="en-US" baseline="0" dirty="0" smtClean="0"/>
              <a:t> to try solve computer insecurity – corporate lockdown, perhaps for proprietary, intellectual-property reasons.  Concern among more libertarian legal scholars this would destroy Internet’s “</a:t>
            </a:r>
            <a:r>
              <a:rPr lang="en-US" baseline="0" dirty="0" err="1" smtClean="0"/>
              <a:t>generativity</a:t>
            </a:r>
            <a:r>
              <a:rPr lang="en-US" baseline="0" dirty="0" smtClean="0"/>
              <a:t>.”</a:t>
            </a:r>
            <a:endParaRPr lang="en-US" dirty="0" smtClean="0"/>
          </a:p>
          <a:p>
            <a:endParaRPr lang="en-US" dirty="0" smtClean="0"/>
          </a:p>
          <a:p>
            <a:r>
              <a:rPr lang="en-US" dirty="0" err="1" smtClean="0"/>
              <a:t>Zittrain</a:t>
            </a:r>
            <a:r>
              <a:rPr lang="en-US" dirty="0" smtClean="0"/>
              <a:t>:  “The iPhone</a:t>
            </a:r>
            <a:r>
              <a:rPr lang="en-US" baseline="0" dirty="0" smtClean="0"/>
              <a:t> is a product of both fashion and fear.”  Future of the Internet, p. 17</a:t>
            </a:r>
            <a:endParaRPr lang="en-US" dirty="0" smtClean="0"/>
          </a:p>
          <a:p>
            <a:endParaRPr lang="en-US" dirty="0" smtClean="0"/>
          </a:p>
          <a:p>
            <a:r>
              <a:rPr lang="en-US" dirty="0" smtClean="0"/>
              <a:t>At</a:t>
            </a:r>
            <a:r>
              <a:rPr lang="en-US" baseline="0" dirty="0" smtClean="0"/>
              <a:t> </a:t>
            </a:r>
            <a:r>
              <a:rPr lang="en-US" baseline="0" dirty="0" err="1" smtClean="0"/>
              <a:t>iPhone</a:t>
            </a:r>
            <a:r>
              <a:rPr lang="en-US" baseline="0" dirty="0" smtClean="0"/>
              <a:t> launch:  “</a:t>
            </a:r>
            <a:r>
              <a:rPr lang="en-US" dirty="0" smtClean="0"/>
              <a:t>We define</a:t>
            </a:r>
            <a:r>
              <a:rPr lang="en-US" baseline="0" dirty="0" smtClean="0"/>
              <a:t> everything that is on the phone. . . . You don’t want your phone to be like a PC.  The last thing you want is to have loaded three apps on your phone and then you go to make a call and it doesn’t work anymore.”</a:t>
            </a:r>
          </a:p>
          <a:p>
            <a:endParaRPr lang="en-US" baseline="0" dirty="0" smtClean="0"/>
          </a:p>
          <a:p>
            <a:r>
              <a:rPr lang="en-US" baseline="0" dirty="0" smtClean="0"/>
              <a:t>A recognition of the problems of resilience and reliability that have come with a lack of security.</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really a problem.  Maybe we will have </a:t>
            </a:r>
            <a:r>
              <a:rPr lang="en-US" dirty="0" err="1" smtClean="0"/>
              <a:t>appliancized</a:t>
            </a:r>
            <a:r>
              <a:rPr lang="en-US" baseline="0" dirty="0" smtClean="0"/>
              <a:t> devices, but they’re not going to be more secure.</a:t>
            </a:r>
            <a:endParaRPr lang="en-US" dirty="0" smtClean="0"/>
          </a:p>
          <a:p>
            <a:endParaRPr lang="en-US" dirty="0" smtClean="0"/>
          </a:p>
          <a:p>
            <a:r>
              <a:rPr lang="en-US" dirty="0" smtClean="0"/>
              <a:t>Symantec</a:t>
            </a:r>
            <a:r>
              <a:rPr lang="en-US" baseline="0" dirty="0" smtClean="0"/>
              <a:t> threat report from 2011</a:t>
            </a:r>
          </a:p>
          <a:p>
            <a:endParaRPr lang="en-US" baseline="0" dirty="0" smtClean="0"/>
          </a:p>
          <a:p>
            <a:r>
              <a:rPr lang="en-US" baseline="0" dirty="0" smtClean="0"/>
              <a:t>Mobile malware threat is among the fastest growing, according to security companies.</a:t>
            </a:r>
          </a:p>
          <a:p>
            <a:r>
              <a:rPr lang="en-US" baseline="0" dirty="0" smtClean="0"/>
              <a:t>Creates new security threats – because mobile devices also have additional capabilities – tracking of location, cameras, microphones.  </a:t>
            </a:r>
          </a:p>
          <a:p>
            <a:r>
              <a:rPr lang="en-US" baseline="0" dirty="0" smtClean="0"/>
              <a:t>Unclassified demonstration at National Security Council – possible to load malware onto an iPhone, turn it on, stream audio, without the phone appearing to be on or do anything else.</a:t>
            </a:r>
          </a:p>
          <a:p>
            <a:r>
              <a:rPr lang="en-US" baseline="0" dirty="0" smtClean="0"/>
              <a:t>Advice?  Don’t take your device with you on certain international travel.  Is this useful advice?</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Issues</a:t>
            </a:r>
            <a:r>
              <a:rPr lang="en-US" baseline="0" dirty="0" smtClean="0"/>
              <a:t> of cyber espionage – has been going on for many years, on a massive scale.  </a:t>
            </a:r>
            <a:endParaRPr lang="en-US" dirty="0" smtClean="0"/>
          </a:p>
          <a:p>
            <a:endParaRPr lang="en-US" dirty="0" smtClean="0"/>
          </a:p>
          <a:p>
            <a:r>
              <a:rPr lang="en-US" dirty="0" smtClean="0"/>
              <a:t>Unclassified</a:t>
            </a:r>
            <a:r>
              <a:rPr lang="en-US" baseline="0" dirty="0" smtClean="0"/>
              <a:t> report from the National Counterintelligence Executive, part of the ODNI, from October 2011.</a:t>
            </a:r>
          </a:p>
          <a:p>
            <a:endParaRPr lang="en-US" baseline="0" dirty="0" smtClean="0"/>
          </a:p>
          <a:p>
            <a:r>
              <a:rPr lang="en-US" baseline="0" dirty="0" smtClean="0"/>
              <a:t>Assesses that foreign economic espionage, using cyber tools, is a growing and persistent threat to US economic security.  </a:t>
            </a:r>
          </a:p>
          <a:p>
            <a:endParaRPr lang="en-US" baseline="0" dirty="0" smtClean="0"/>
          </a:p>
          <a:p>
            <a:r>
              <a:rPr lang="en-US" baseline="0" dirty="0" smtClean="0"/>
              <a:t>“US private sector firms and </a:t>
            </a:r>
            <a:r>
              <a:rPr lang="en-US" baseline="0" dirty="0" err="1" smtClean="0"/>
              <a:t>cybersecurity</a:t>
            </a:r>
            <a:r>
              <a:rPr lang="en-US" baseline="0" dirty="0" smtClean="0"/>
              <a:t> specialists have reported an onslaught of computer network intrusions that have originated in China, but the Intelligence Community cannot confirm who was responsible.”</a:t>
            </a:r>
          </a:p>
          <a:p>
            <a:endParaRPr lang="en-US" baseline="0" dirty="0" smtClean="0"/>
          </a:p>
          <a:p>
            <a:r>
              <a:rPr lang="en-US" baseline="0" dirty="0" smtClean="0"/>
              <a:t>US security firm </a:t>
            </a:r>
            <a:r>
              <a:rPr lang="en-US" baseline="0" dirty="0" err="1" smtClean="0"/>
              <a:t>Mandiant</a:t>
            </a:r>
            <a:r>
              <a:rPr lang="en-US" baseline="0" dirty="0" smtClean="0"/>
              <a:t> has alleged that a particular Advanced Persistent Threat group they have been tracking for years is a unit of the PLA; no public confirmation of this from the US government.  The APT group uses spear phishing and other techniques to penetrate its targets, in multiple industry sectors, stealing intellectual property (including product design), negotiating positions, e-mails of high ranking executives.  Active since at least 2004, with average penetration lasting one year – longest, four years.</a:t>
            </a:r>
          </a:p>
          <a:p>
            <a:endParaRPr lang="en-US" dirty="0" smtClean="0"/>
          </a:p>
          <a:p>
            <a:r>
              <a:rPr lang="en-US" dirty="0" smtClean="0"/>
              <a:t>Going back</a:t>
            </a:r>
            <a:r>
              <a:rPr lang="en-US" baseline="0" dirty="0" smtClean="0"/>
              <a:t> to economic collection report: </a:t>
            </a:r>
            <a:r>
              <a:rPr lang="en-US" dirty="0" smtClean="0"/>
              <a:t>“We judge that the governments of China and Russia will</a:t>
            </a:r>
            <a:r>
              <a:rPr lang="en-US" baseline="0" dirty="0" smtClean="0"/>
              <a:t> remain aggressive and capable collectors of sensitive US economic information and technologies, particularly in cyberspace.</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year’s SOTU:  </a:t>
            </a:r>
            <a:r>
              <a:rPr lang="en-US" dirty="0" smtClean="0"/>
              <a:t>Now, we know hackers steal people’s identities and infiltrate private emails.  We know foreign countries and companies swipe our corporate secrets.  Now our enemies are also seeking the ability to sabotage our power grid, our financial institutions, our air traffic control systems.  We cannot look back years from now and wonder why we did nothing in the face of real threats to our security and our economy.  </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8</a:t>
            </a:fld>
            <a:endParaRPr lang="en-US"/>
          </a:p>
        </p:txBody>
      </p:sp>
    </p:spTree>
    <p:extLst>
      <p:ext uri="{BB962C8B-B14F-4D97-AF65-F5344CB8AC3E}">
        <p14:creationId xmlns:p14="http://schemas.microsoft.com/office/powerpoint/2010/main" val="99637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Reliable open-source reporting from Weekly World News. </a:t>
            </a:r>
            <a:r>
              <a:rPr lang="en-US" dirty="0" smtClean="0">
                <a:sym typeface="Wingdings"/>
              </a:rPr>
              <a:t></a:t>
            </a:r>
          </a:p>
          <a:p>
            <a:endParaRPr lang="en-US" dirty="0" smtClean="0">
              <a:sym typeface="Wingdings"/>
            </a:endParaRPr>
          </a:p>
          <a:p>
            <a:r>
              <a:rPr lang="en-US" dirty="0" smtClean="0">
                <a:sym typeface="Wingdings"/>
              </a:rPr>
              <a:t>What really gets</a:t>
            </a:r>
            <a:r>
              <a:rPr lang="en-US" baseline="0" dirty="0" smtClean="0">
                <a:sym typeface="Wingdings"/>
              </a:rPr>
              <a:t> people worried is real-world effects.</a:t>
            </a:r>
            <a:endParaRPr lang="en-US" dirty="0" smtClean="0">
              <a:sym typeface="Wingdings"/>
            </a:endParaRPr>
          </a:p>
          <a:p>
            <a:endParaRPr lang="en-US" dirty="0" smtClean="0">
              <a:sym typeface="Wingdings"/>
            </a:endParaRPr>
          </a:p>
          <a:p>
            <a:r>
              <a:rPr lang="en-US" dirty="0" smtClean="0">
                <a:sym typeface="Wingdings"/>
              </a:rPr>
              <a:t>Hugo </a:t>
            </a:r>
            <a:r>
              <a:rPr lang="en-US" dirty="0" err="1" smtClean="0">
                <a:sym typeface="Wingdings"/>
              </a:rPr>
              <a:t>Teso</a:t>
            </a:r>
            <a:r>
              <a:rPr lang="en-US" dirty="0" smtClean="0">
                <a:sym typeface="Wingdings"/>
              </a:rPr>
              <a:t>, security consultant,</a:t>
            </a:r>
            <a:r>
              <a:rPr lang="en-US" baseline="0" dirty="0" smtClean="0">
                <a:sym typeface="Wingdings"/>
              </a:rPr>
              <a:t> made a real splash at a conference in Amsterdam hacking conference with his demonstration of insecurity in aviation control systems, showing how to remotely hijack an aircraft using an app he created for the Android phone.  (Maybe the Apple app store would have rejected?)</a:t>
            </a:r>
            <a:endParaRPr lang="en-US" dirty="0"/>
          </a:p>
        </p:txBody>
      </p:sp>
      <p:sp>
        <p:nvSpPr>
          <p:cNvPr id="4" name="Slide Number Placeholder 3"/>
          <p:cNvSpPr>
            <a:spLocks noGrp="1"/>
          </p:cNvSpPr>
          <p:nvPr>
            <p:ph type="sldNum" sz="quarter" idx="10"/>
          </p:nvPr>
        </p:nvSpPr>
        <p:spPr/>
        <p:txBody>
          <a:bodyPr/>
          <a:lstStyle/>
          <a:p>
            <a:fld id="{6D061D92-0C97-8741-BDD0-93A842B63F35}"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7A21FE-0F42-2740-BF58-C32B6575AAE3}" type="datetimeFigureOut">
              <a:rPr lang="en-US" smtClean="0"/>
              <a:t>5/13/2013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A21FE-0F42-2740-BF58-C32B6575AAE3}" type="datetimeFigureOut">
              <a:rPr lang="en-US" smtClean="0"/>
              <a:t>5/13/2013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A21FE-0F42-2740-BF58-C32B6575AAE3}" type="datetimeFigureOut">
              <a:rPr lang="en-US" smtClean="0"/>
              <a:t>5/13/2013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A21FE-0F42-2740-BF58-C32B6575AAE3}" type="datetimeFigureOut">
              <a:rPr lang="en-US" smtClean="0"/>
              <a:t>5/13/2013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7A21FE-0F42-2740-BF58-C32B6575AAE3}" type="datetimeFigureOut">
              <a:rPr lang="en-US" smtClean="0"/>
              <a:t>5/13/2013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7A21FE-0F42-2740-BF58-C32B6575AAE3}" type="datetimeFigureOut">
              <a:rPr lang="en-US" smtClean="0"/>
              <a:t>5/13/2013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7A21FE-0F42-2740-BF58-C32B6575AAE3}" type="datetimeFigureOut">
              <a:rPr lang="en-US" smtClean="0"/>
              <a:t>5/13/2013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7A21FE-0F42-2740-BF58-C32B6575AAE3}" type="datetimeFigureOut">
              <a:rPr lang="en-US" smtClean="0"/>
              <a:t>5/13/2013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A21FE-0F42-2740-BF58-C32B6575AAE3}" type="datetimeFigureOut">
              <a:rPr lang="en-US" smtClean="0"/>
              <a:t>5/13/2013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7A21FE-0F42-2740-BF58-C32B6575AAE3}" type="datetimeFigureOut">
              <a:rPr lang="en-US" smtClean="0"/>
              <a:t>5/13/2013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7A21FE-0F42-2740-BF58-C32B6575AAE3}" type="datetimeFigureOut">
              <a:rPr lang="en-US" smtClean="0"/>
              <a:t>5/13/2013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FDEA9-9673-4148-AB02-0BE6B9A4C4B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A21FE-0F42-2740-BF58-C32B6575AAE3}" type="datetimeFigureOut">
              <a:rPr lang="en-US" smtClean="0"/>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FDEA9-9673-4148-AB02-0BE6B9A4C4B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Cyber War Is Not the Answer, But What Is?</a:t>
            </a:r>
            <a:br>
              <a:rPr lang="en-US" sz="2800" dirty="0" smtClean="0"/>
            </a:br>
            <a:r>
              <a:rPr lang="en-US" sz="2000" dirty="0" smtClean="0"/>
              <a:t>Addressing Cyber Conflict While Protecting Privacy and Internet Freedom</a:t>
            </a:r>
            <a:endParaRPr lang="en-US" sz="2000" dirty="0"/>
          </a:p>
        </p:txBody>
      </p:sp>
      <p:sp>
        <p:nvSpPr>
          <p:cNvPr id="3" name="Subtitle 2"/>
          <p:cNvSpPr>
            <a:spLocks noGrp="1"/>
          </p:cNvSpPr>
          <p:nvPr>
            <p:ph type="subTitle" idx="1"/>
          </p:nvPr>
        </p:nvSpPr>
        <p:spPr>
          <a:xfrm>
            <a:off x="1006349" y="3886200"/>
            <a:ext cx="7451851" cy="1752600"/>
          </a:xfrm>
        </p:spPr>
        <p:txBody>
          <a:bodyPr>
            <a:normAutofit fontScale="77500" lnSpcReduction="20000"/>
          </a:bodyPr>
          <a:lstStyle/>
          <a:p>
            <a:r>
              <a:rPr lang="en-US" sz="2400" b="1" dirty="0" err="1" smtClean="0"/>
              <a:t>Berkman</a:t>
            </a:r>
            <a:r>
              <a:rPr lang="en-US" sz="2400" b="1" dirty="0" smtClean="0"/>
              <a:t> Center for Internet and Society</a:t>
            </a:r>
          </a:p>
          <a:p>
            <a:r>
              <a:rPr lang="en-US" sz="2400" b="1" dirty="0"/>
              <a:t>a</a:t>
            </a:r>
            <a:r>
              <a:rPr lang="en-US" sz="2400" b="1" dirty="0" smtClean="0"/>
              <a:t>t Harvard University</a:t>
            </a:r>
            <a:endParaRPr lang="en-US" sz="2400" b="1" dirty="0" smtClean="0"/>
          </a:p>
          <a:p>
            <a:endParaRPr lang="en-US" sz="2400" dirty="0" smtClean="0"/>
          </a:p>
          <a:p>
            <a:r>
              <a:rPr lang="en-US" sz="2400" dirty="0" smtClean="0"/>
              <a:t>Timothy H. Edgar</a:t>
            </a:r>
          </a:p>
          <a:p>
            <a:r>
              <a:rPr lang="en-US" sz="1600" dirty="0" smtClean="0"/>
              <a:t>Visiting Fellow</a:t>
            </a:r>
          </a:p>
          <a:p>
            <a:r>
              <a:rPr lang="en-US" sz="1600" dirty="0" smtClean="0"/>
              <a:t>Watson Institute for International Studies</a:t>
            </a:r>
          </a:p>
          <a:p>
            <a:r>
              <a:rPr lang="en-US" sz="1600" dirty="0" smtClean="0"/>
              <a:t>Brown University</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183" t="37431" r="10367" b="35046"/>
          <a:stretch/>
        </p:blipFill>
        <p:spPr>
          <a:xfrm>
            <a:off x="2692865" y="335559"/>
            <a:ext cx="4035105" cy="18875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 </a:t>
            </a:r>
            <a:r>
              <a:rPr lang="en-US" dirty="0" err="1" smtClean="0"/>
              <a:t>Arma</a:t>
            </a:r>
            <a:r>
              <a:rPr lang="en-US" dirty="0" smtClean="0"/>
              <a:t> Silent </a:t>
            </a:r>
            <a:r>
              <a:rPr lang="en-US" dirty="0" err="1" smtClean="0"/>
              <a:t>Leges</a:t>
            </a:r>
            <a:endParaRPr lang="en-US" dirty="0"/>
          </a:p>
        </p:txBody>
      </p:sp>
      <p:pic>
        <p:nvPicPr>
          <p:cNvPr id="4" name="Picture 3"/>
          <p:cNvPicPr>
            <a:picLocks noChangeAspect="1"/>
          </p:cNvPicPr>
          <p:nvPr/>
        </p:nvPicPr>
        <p:blipFill>
          <a:blip r:embed="rId3"/>
          <a:stretch>
            <a:fillRect/>
          </a:stretch>
        </p:blipFill>
        <p:spPr>
          <a:xfrm>
            <a:off x="1943958" y="1417638"/>
            <a:ext cx="5664638" cy="3021140"/>
          </a:xfrm>
          <a:prstGeom prst="rect">
            <a:avLst/>
          </a:prstGeom>
        </p:spPr>
      </p:pic>
      <p:sp>
        <p:nvSpPr>
          <p:cNvPr id="5" name="TextBox 4"/>
          <p:cNvSpPr txBox="1"/>
          <p:nvPr/>
        </p:nvSpPr>
        <p:spPr>
          <a:xfrm>
            <a:off x="3474301" y="4804043"/>
            <a:ext cx="2625037" cy="1077218"/>
          </a:xfrm>
          <a:prstGeom prst="rect">
            <a:avLst/>
          </a:prstGeom>
          <a:noFill/>
        </p:spPr>
        <p:txBody>
          <a:bodyPr wrap="none" rtlCol="0">
            <a:spAutoFit/>
          </a:bodyPr>
          <a:lstStyle/>
          <a:p>
            <a:r>
              <a:rPr lang="en-US" sz="3200" dirty="0" smtClean="0">
                <a:latin typeface="Calibri (Body)"/>
                <a:cs typeface="Calibri (Body)"/>
              </a:rPr>
              <a:t>Jus ad Bello</a:t>
            </a:r>
          </a:p>
          <a:p>
            <a:r>
              <a:rPr lang="en-US" sz="3200" dirty="0" smtClean="0">
                <a:latin typeface="Calibri (Body)"/>
                <a:cs typeface="Calibri (Body)"/>
              </a:rPr>
              <a:t>Jus in Bellum</a:t>
            </a:r>
            <a:endParaRPr lang="en-US" sz="3200" dirty="0">
              <a:latin typeface="Calibri (Body)"/>
              <a:cs typeface="Calibri (Bo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 Arms Control?</a:t>
            </a:r>
            <a:endParaRPr lang="en-US" dirty="0"/>
          </a:p>
        </p:txBody>
      </p:sp>
      <p:pic>
        <p:nvPicPr>
          <p:cNvPr id="4" name="Picture 3"/>
          <p:cNvPicPr>
            <a:picLocks noChangeAspect="1"/>
          </p:cNvPicPr>
          <p:nvPr/>
        </p:nvPicPr>
        <p:blipFill>
          <a:blip r:embed="rId3"/>
          <a:stretch>
            <a:fillRect/>
          </a:stretch>
        </p:blipFill>
        <p:spPr>
          <a:xfrm>
            <a:off x="1604823" y="1600200"/>
            <a:ext cx="5693632" cy="348589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 Crime</a:t>
            </a:r>
            <a:endParaRPr lang="en-US" dirty="0"/>
          </a:p>
        </p:txBody>
      </p:sp>
      <p:pic>
        <p:nvPicPr>
          <p:cNvPr id="4" name="Content Placeholder 3" descr="Anonymous going to lauch wikileaks like project called 'TYLER'.jpg"/>
          <p:cNvPicPr>
            <a:picLocks noGrp="1" noChangeAspect="1"/>
          </p:cNvPicPr>
          <p:nvPr>
            <p:ph idx="1"/>
          </p:nvPr>
        </p:nvPicPr>
        <p:blipFill>
          <a:blip r:embed="rId3"/>
          <a:srcRect l="-7675" r="-7675"/>
          <a:stretch>
            <a:fillRect/>
          </a:stretch>
        </p:blipFill>
        <p:spPr>
          <a:xfrm>
            <a:off x="3932797" y="3108185"/>
            <a:ext cx="5211203" cy="2865961"/>
          </a:xfrm>
        </p:spPr>
      </p:pic>
      <p:pic>
        <p:nvPicPr>
          <p:cNvPr id="5" name="Picture 4" descr="Albert Gonzelez.jpg"/>
          <p:cNvPicPr>
            <a:picLocks noChangeAspect="1"/>
          </p:cNvPicPr>
          <p:nvPr/>
        </p:nvPicPr>
        <p:blipFill>
          <a:blip r:embed="rId4"/>
          <a:stretch>
            <a:fillRect/>
          </a:stretch>
        </p:blipFill>
        <p:spPr>
          <a:xfrm>
            <a:off x="739614" y="1841174"/>
            <a:ext cx="2630339" cy="3123528"/>
          </a:xfrm>
          <a:prstGeom prst="rect">
            <a:avLst/>
          </a:prstGeom>
        </p:spPr>
      </p:pic>
      <p:sp>
        <p:nvSpPr>
          <p:cNvPr id="6" name="TextBox 5"/>
          <p:cNvSpPr txBox="1"/>
          <p:nvPr/>
        </p:nvSpPr>
        <p:spPr>
          <a:xfrm rot="10800000" flipV="1">
            <a:off x="4565159" y="1417638"/>
            <a:ext cx="4121641" cy="1477328"/>
          </a:xfrm>
          <a:prstGeom prst="rect">
            <a:avLst/>
          </a:prstGeom>
          <a:noFill/>
        </p:spPr>
        <p:txBody>
          <a:bodyPr wrap="square" rtlCol="0">
            <a:spAutoFit/>
          </a:bodyPr>
          <a:lstStyle/>
          <a:p>
            <a:endParaRPr lang="en-US" dirty="0" smtClean="0"/>
          </a:p>
          <a:p>
            <a:r>
              <a:rPr lang="en-US" sz="2400" dirty="0" smtClean="0"/>
              <a:t>To make a point --</a:t>
            </a:r>
          </a:p>
          <a:p>
            <a:endParaRPr lang="en-US" sz="2400" dirty="0"/>
          </a:p>
          <a:p>
            <a:r>
              <a:rPr lang="en-US" sz="2400" dirty="0" smtClean="0"/>
              <a:t>Or sometimes just for the </a:t>
            </a:r>
            <a:r>
              <a:rPr lang="en-US" sz="2400" dirty="0" err="1" smtClean="0"/>
              <a:t>lulz</a:t>
            </a:r>
            <a:endParaRPr lang="en-US" sz="2400" dirty="0"/>
          </a:p>
        </p:txBody>
      </p:sp>
      <p:sp>
        <p:nvSpPr>
          <p:cNvPr id="7" name="TextBox 6"/>
          <p:cNvSpPr txBox="1"/>
          <p:nvPr/>
        </p:nvSpPr>
        <p:spPr>
          <a:xfrm>
            <a:off x="739614" y="5321844"/>
            <a:ext cx="2600517" cy="646331"/>
          </a:xfrm>
          <a:prstGeom prst="rect">
            <a:avLst/>
          </a:prstGeom>
          <a:noFill/>
        </p:spPr>
        <p:txBody>
          <a:bodyPr wrap="none" rtlCol="0">
            <a:spAutoFit/>
          </a:bodyPr>
          <a:lstStyle/>
          <a:p>
            <a:r>
              <a:rPr lang="en-US" sz="3600" dirty="0" smtClean="0"/>
              <a:t>For profit . . .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Fraud and Abuse Act</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5166" t="30363" r="16734" b="19941"/>
          <a:stretch/>
        </p:blipFill>
        <p:spPr>
          <a:xfrm>
            <a:off x="1051036" y="1417639"/>
            <a:ext cx="3499944" cy="1915570"/>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44" t="37701" r="11149" b="34253"/>
          <a:stretch/>
        </p:blipFill>
        <p:spPr>
          <a:xfrm>
            <a:off x="4025462" y="4818588"/>
            <a:ext cx="4571999" cy="1261954"/>
          </a:xfrm>
          <a:prstGeom prst="rect">
            <a:avLst/>
          </a:prstGeom>
        </p:spPr>
      </p:pic>
      <p:sp>
        <p:nvSpPr>
          <p:cNvPr id="6" name="TextBox 5"/>
          <p:cNvSpPr txBox="1"/>
          <p:nvPr/>
        </p:nvSpPr>
        <p:spPr>
          <a:xfrm>
            <a:off x="5013434" y="1587061"/>
            <a:ext cx="3783725" cy="2308324"/>
          </a:xfrm>
          <a:prstGeom prst="rect">
            <a:avLst/>
          </a:prstGeom>
          <a:noFill/>
        </p:spPr>
        <p:txBody>
          <a:bodyPr wrap="square" rtlCol="0">
            <a:spAutoFit/>
          </a:bodyPr>
          <a:lstStyle/>
          <a:p>
            <a:r>
              <a:rPr lang="en-US" sz="1600" dirty="0" smtClean="0"/>
              <a:t>Access without or in excess of authorization</a:t>
            </a:r>
          </a:p>
          <a:p>
            <a:endParaRPr lang="en-US" sz="1600" dirty="0"/>
          </a:p>
          <a:p>
            <a:r>
              <a:rPr lang="en-US" sz="1600" dirty="0" smtClean="0"/>
              <a:t>Access to defraud or obtain anything of value</a:t>
            </a:r>
          </a:p>
          <a:p>
            <a:endParaRPr lang="en-US" sz="1600" dirty="0"/>
          </a:p>
          <a:p>
            <a:r>
              <a:rPr lang="en-US" sz="1600" dirty="0" smtClean="0"/>
              <a:t>Damage to a computer or data</a:t>
            </a:r>
          </a:p>
          <a:p>
            <a:endParaRPr lang="en-US" sz="1600" dirty="0"/>
          </a:p>
          <a:p>
            <a:r>
              <a:rPr lang="en-US" sz="1600" dirty="0" smtClean="0"/>
              <a:t>Trafficking in devices or passwords</a:t>
            </a:r>
            <a:endParaRPr lang="en-US" sz="1600" dirty="0"/>
          </a:p>
        </p:txBody>
      </p:sp>
      <p:sp>
        <p:nvSpPr>
          <p:cNvPr id="7" name="TextBox 6"/>
          <p:cNvSpPr txBox="1"/>
          <p:nvPr/>
        </p:nvSpPr>
        <p:spPr>
          <a:xfrm>
            <a:off x="1051036" y="3895385"/>
            <a:ext cx="2501461" cy="2062103"/>
          </a:xfrm>
          <a:prstGeom prst="rect">
            <a:avLst/>
          </a:prstGeom>
          <a:noFill/>
        </p:spPr>
        <p:txBody>
          <a:bodyPr wrap="square" rtlCol="0">
            <a:spAutoFit/>
          </a:bodyPr>
          <a:lstStyle/>
          <a:p>
            <a:r>
              <a:rPr lang="en-US" sz="1600" dirty="0" smtClean="0"/>
              <a:t>Felony if commercial advantage, financial gain, in furtherance of crime or tort, value exceeds $5000</a:t>
            </a:r>
          </a:p>
          <a:p>
            <a:endParaRPr lang="en-US" sz="1600" dirty="0"/>
          </a:p>
          <a:p>
            <a:r>
              <a:rPr lang="en-US" sz="1600" dirty="0" smtClean="0"/>
              <a:t>Penalties of 5, 10, even 20 years in prison for felony offenses</a:t>
            </a:r>
            <a:endParaRPr lang="en-US" sz="1600" dirty="0"/>
          </a:p>
        </p:txBody>
      </p:sp>
    </p:spTree>
    <p:extLst>
      <p:ext uri="{BB962C8B-B14F-4D97-AF65-F5344CB8AC3E}">
        <p14:creationId xmlns:p14="http://schemas.microsoft.com/office/powerpoint/2010/main" val="428845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Of Gigantic Coaches and Tiny Constables</a:t>
            </a:r>
            <a:endParaRPr lang="en-US" sz="3200" dirty="0"/>
          </a:p>
        </p:txBody>
      </p:sp>
      <p:pic>
        <p:nvPicPr>
          <p:cNvPr id="4" name="Content Placeholder 3" descr="constable.jpg"/>
          <p:cNvPicPr>
            <a:picLocks noGrp="1" noChangeAspect="1"/>
          </p:cNvPicPr>
          <p:nvPr>
            <p:ph idx="1"/>
          </p:nvPr>
        </p:nvPicPr>
        <p:blipFill>
          <a:blip r:embed="rId3"/>
          <a:srcRect l="-17050" r="-17050"/>
          <a:stretch>
            <a:fillRect/>
          </a:stretch>
        </p:blip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285461" y="2207593"/>
            <a:ext cx="2833757" cy="2839278"/>
          </a:xfrm>
        </p:spPr>
        <p:txBody>
          <a:bodyPr/>
          <a:lstStyle/>
          <a:p>
            <a:endParaRPr lang="en-US" dirty="0"/>
          </a:p>
        </p:txBody>
      </p:sp>
      <p:pic>
        <p:nvPicPr>
          <p:cNvPr id="3" name="Picture 2"/>
          <p:cNvPicPr>
            <a:picLocks noChangeAspect="1"/>
          </p:cNvPicPr>
          <p:nvPr/>
        </p:nvPicPr>
        <p:blipFill>
          <a:blip r:embed="rId3"/>
          <a:stretch>
            <a:fillRect/>
          </a:stretch>
        </p:blipFill>
        <p:spPr>
          <a:xfrm>
            <a:off x="316986" y="1417638"/>
            <a:ext cx="4111818" cy="4844013"/>
          </a:xfrm>
          <a:prstGeom prst="rect">
            <a:avLst/>
          </a:prstGeom>
        </p:spPr>
      </p:pic>
      <p:sp>
        <p:nvSpPr>
          <p:cNvPr id="2" name="Title 1"/>
          <p:cNvSpPr>
            <a:spLocks noGrp="1"/>
          </p:cNvSpPr>
          <p:nvPr>
            <p:ph type="title"/>
          </p:nvPr>
        </p:nvSpPr>
        <p:spPr/>
        <p:txBody>
          <a:bodyPr/>
          <a:lstStyle/>
          <a:p>
            <a:r>
              <a:rPr lang="en-US" dirty="0" smtClean="0"/>
              <a:t>Voluntary </a:t>
            </a:r>
            <a:r>
              <a:rPr lang="en-US" dirty="0" err="1" smtClean="0"/>
              <a:t>Cybersecurity</a:t>
            </a:r>
            <a:r>
              <a:rPr lang="en-US" dirty="0" smtClean="0"/>
              <a:t> Standards</a:t>
            </a:r>
            <a:endParaRPr lang="en-US" dirty="0"/>
          </a:p>
        </p:txBody>
      </p:sp>
      <p:sp>
        <p:nvSpPr>
          <p:cNvPr id="5" name="TextBox 4"/>
          <p:cNvSpPr txBox="1"/>
          <p:nvPr/>
        </p:nvSpPr>
        <p:spPr>
          <a:xfrm>
            <a:off x="4596641" y="1746066"/>
            <a:ext cx="4249593" cy="4124206"/>
          </a:xfrm>
          <a:prstGeom prst="rect">
            <a:avLst/>
          </a:prstGeom>
          <a:noFill/>
        </p:spPr>
        <p:txBody>
          <a:bodyPr wrap="square" rtlCol="0">
            <a:spAutoFit/>
          </a:bodyPr>
          <a:lstStyle/>
          <a:p>
            <a:r>
              <a:rPr lang="en-US" sz="2000" dirty="0"/>
              <a:t>I</a:t>
            </a:r>
            <a:r>
              <a:rPr lang="en-US" sz="2000" dirty="0" smtClean="0"/>
              <a:t>nformation </a:t>
            </a:r>
            <a:r>
              <a:rPr lang="en-US" sz="2000" dirty="0" smtClean="0"/>
              <a:t>sharing </a:t>
            </a:r>
            <a:r>
              <a:rPr lang="en-US" sz="2000" dirty="0" smtClean="0"/>
              <a:t>for critical infrastructure</a:t>
            </a:r>
            <a:endParaRPr lang="en-US" sz="2000" dirty="0" smtClean="0"/>
          </a:p>
          <a:p>
            <a:endParaRPr lang="en-US" sz="2000" dirty="0"/>
          </a:p>
          <a:p>
            <a:r>
              <a:rPr lang="en-US" sz="2000" dirty="0" smtClean="0"/>
              <a:t>National Institute of Standards and Technology </a:t>
            </a:r>
            <a:r>
              <a:rPr lang="en-US" sz="2000" dirty="0" smtClean="0"/>
              <a:t>“</a:t>
            </a:r>
            <a:r>
              <a:rPr lang="en-US" sz="2000" dirty="0" smtClean="0"/>
              <a:t>Baseline Framework</a:t>
            </a:r>
            <a:r>
              <a:rPr lang="en-US" sz="2000" dirty="0" smtClean="0"/>
              <a:t>”</a:t>
            </a:r>
          </a:p>
          <a:p>
            <a:endParaRPr lang="en-US" sz="2000" dirty="0"/>
          </a:p>
          <a:p>
            <a:r>
              <a:rPr lang="en-US" sz="2000" dirty="0"/>
              <a:t>DHS </a:t>
            </a:r>
            <a:r>
              <a:rPr lang="en-US" sz="2000" dirty="0" smtClean="0"/>
              <a:t>to promote voluntary adoption </a:t>
            </a:r>
            <a:r>
              <a:rPr lang="en-US" sz="2000" dirty="0"/>
              <a:t>of framework, in coordination with existing </a:t>
            </a:r>
            <a:r>
              <a:rPr lang="en-US" sz="2000" dirty="0" smtClean="0"/>
              <a:t>regulators</a:t>
            </a:r>
          </a:p>
          <a:p>
            <a:endParaRPr lang="en-US" sz="2000" dirty="0"/>
          </a:p>
          <a:p>
            <a:r>
              <a:rPr lang="en-US" sz="2000" dirty="0" smtClean="0"/>
              <a:t>Privacy based on Fair </a:t>
            </a:r>
            <a:r>
              <a:rPr lang="en-US" sz="2000" dirty="0"/>
              <a:t>Information Practice Principles</a:t>
            </a:r>
          </a:p>
          <a:p>
            <a:endParaRPr lang="en-US" sz="1100" dirty="0"/>
          </a:p>
          <a:p>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view of regulation</a:t>
            </a:r>
            <a:endParaRPr lang="en-US" dirty="0"/>
          </a:p>
        </p:txBody>
      </p:sp>
      <p:pic>
        <p:nvPicPr>
          <p:cNvPr id="4" name="Content Placeholder 3" descr="regulations.jpg"/>
          <p:cNvPicPr>
            <a:picLocks noGrp="1" noChangeAspect="1"/>
          </p:cNvPicPr>
          <p:nvPr>
            <p:ph idx="1"/>
          </p:nvPr>
        </p:nvPicPr>
        <p:blipFill>
          <a:blip r:embed="rId3"/>
          <a:srcRect l="-4549" r="-4549"/>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Powers</a:t>
            </a:r>
            <a:endParaRPr lang="en-US" dirty="0"/>
          </a:p>
        </p:txBody>
      </p:sp>
      <p:pic>
        <p:nvPicPr>
          <p:cNvPr id="4" name="Content Placeholder 3" descr="situation-room-6.jpg"/>
          <p:cNvPicPr>
            <a:picLocks noGrp="1" noChangeAspect="1"/>
          </p:cNvPicPr>
          <p:nvPr>
            <p:ph idx="1"/>
          </p:nvPr>
        </p:nvPicPr>
        <p:blipFill>
          <a:blip r:embed="rId3"/>
          <a:srcRect l="-10658" r="-10658"/>
          <a:stretch>
            <a:fillRect/>
          </a:stretch>
        </p:blip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Kill Switch</a:t>
            </a:r>
            <a:endParaRPr lang="en-US" dirty="0"/>
          </a:p>
        </p:txBody>
      </p:sp>
      <p:pic>
        <p:nvPicPr>
          <p:cNvPr id="4" name="Content Placeholder 3" descr="internet kill switch.jpg"/>
          <p:cNvPicPr>
            <a:picLocks noGrp="1" noChangeAspect="1"/>
          </p:cNvPicPr>
          <p:nvPr>
            <p:ph idx="1"/>
          </p:nvPr>
        </p:nvPicPr>
        <p:blipFill>
          <a:blip r:embed="rId3"/>
          <a:srcRect l="-70918" r="-70918"/>
          <a:stretch>
            <a:fillRect/>
          </a:stretch>
        </p:blip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42637" y="250670"/>
            <a:ext cx="7870436" cy="556464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2856" y="274638"/>
            <a:ext cx="3303944" cy="1143000"/>
          </a:xfrm>
        </p:spPr>
        <p:txBody>
          <a:bodyPr/>
          <a:lstStyle/>
          <a:p>
            <a:r>
              <a:rPr lang="en-US" sz="3200" dirty="0" smtClean="0"/>
              <a:t>“freedom to connect”</a:t>
            </a:r>
            <a:endParaRPr lang="en-US" sz="3200" dirty="0"/>
          </a:p>
        </p:txBody>
      </p:sp>
      <p:pic>
        <p:nvPicPr>
          <p:cNvPr id="4" name="Content Placeholder 3" descr="hillary_x220.jpg"/>
          <p:cNvPicPr>
            <a:picLocks noGrp="1" noChangeAspect="1"/>
          </p:cNvPicPr>
          <p:nvPr>
            <p:ph idx="1"/>
          </p:nvPr>
        </p:nvPicPr>
        <p:blipFill>
          <a:blip r:embed="rId3"/>
          <a:srcRect l="-61991" r="-61991"/>
          <a:stretch>
            <a:fillRect/>
          </a:stretch>
        </p:blipFill>
        <p:spPr>
          <a:xfrm>
            <a:off x="2771676" y="1793252"/>
            <a:ext cx="8229600" cy="4525963"/>
          </a:xfrm>
        </p:spPr>
      </p:pic>
      <p:pic>
        <p:nvPicPr>
          <p:cNvPr id="5" name="Picture 4" descr="alexander .jpg"/>
          <p:cNvPicPr>
            <a:picLocks noChangeAspect="1"/>
          </p:cNvPicPr>
          <p:nvPr/>
        </p:nvPicPr>
        <p:blipFill>
          <a:blip r:embed="rId4"/>
          <a:srcRect l="8531" r="7838"/>
          <a:stretch>
            <a:fillRect/>
          </a:stretch>
        </p:blipFill>
        <p:spPr>
          <a:xfrm>
            <a:off x="457201" y="274638"/>
            <a:ext cx="4321984" cy="3448379"/>
          </a:xfrm>
          <a:prstGeom prst="rect">
            <a:avLst/>
          </a:prstGeom>
        </p:spPr>
      </p:pic>
      <p:sp>
        <p:nvSpPr>
          <p:cNvPr id="6" name="TextBox 5"/>
          <p:cNvSpPr txBox="1"/>
          <p:nvPr/>
        </p:nvSpPr>
        <p:spPr>
          <a:xfrm>
            <a:off x="692699" y="4141496"/>
            <a:ext cx="3636675" cy="1569660"/>
          </a:xfrm>
          <a:prstGeom prst="rect">
            <a:avLst/>
          </a:prstGeom>
          <a:noFill/>
        </p:spPr>
        <p:txBody>
          <a:bodyPr wrap="square" rtlCol="0">
            <a:spAutoFit/>
          </a:bodyPr>
          <a:lstStyle/>
          <a:p>
            <a:r>
              <a:rPr lang="en-US" sz="3200" dirty="0" smtClean="0"/>
              <a:t>“full</a:t>
            </a:r>
            <a:r>
              <a:rPr lang="en-US" sz="3200" dirty="0"/>
              <a:t>-</a:t>
            </a:r>
            <a:r>
              <a:rPr lang="en-US" sz="3200" dirty="0" smtClean="0"/>
              <a:t>spectrum</a:t>
            </a:r>
            <a:r>
              <a:rPr lang="en-US" sz="3200" dirty="0"/>
              <a:t> </a:t>
            </a:r>
            <a:r>
              <a:rPr lang="en-US" sz="3200" dirty="0" smtClean="0"/>
              <a:t>military </a:t>
            </a:r>
            <a:r>
              <a:rPr lang="en-US" sz="3200" dirty="0"/>
              <a:t>cyberspace </a:t>
            </a:r>
            <a:r>
              <a:rPr lang="en-US" sz="3200" dirty="0" smtClean="0"/>
              <a:t>operations”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Australia’s “Great Rabbit Fence”</a:t>
            </a:r>
            <a:endParaRPr lang="en-US" dirty="0"/>
          </a:p>
        </p:txBody>
      </p:sp>
      <p:pic>
        <p:nvPicPr>
          <p:cNvPr id="5" name="Content Placeholder 4" descr="photo(13).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3384" t="36258" r="7071" b="28388"/>
          <a:stretch/>
        </p:blipFill>
        <p:spPr>
          <a:xfrm>
            <a:off x="1466272" y="1547091"/>
            <a:ext cx="6546273" cy="3879272"/>
          </a:xfrm>
        </p:spPr>
      </p:pic>
    </p:spTree>
    <p:extLst>
      <p:ext uri="{BB962C8B-B14F-4D97-AF65-F5344CB8AC3E}">
        <p14:creationId xmlns:p14="http://schemas.microsoft.com/office/powerpoint/2010/main" val="711787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Voluntary Arrangements with ISPs</a:t>
            </a:r>
            <a:endParaRPr lang="en-US" dirty="0"/>
          </a:p>
        </p:txBody>
      </p:sp>
      <p:pic>
        <p:nvPicPr>
          <p:cNvPr id="6" name="Content Placeholder 5" descr="photo(14).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628" t="18802" r="-680" b="49389"/>
          <a:stretch/>
        </p:blipFill>
        <p:spPr>
          <a:xfrm>
            <a:off x="1085273" y="1904999"/>
            <a:ext cx="6869546" cy="2967181"/>
          </a:xfrm>
        </p:spPr>
      </p:pic>
    </p:spTree>
    <p:extLst>
      <p:ext uri="{BB962C8B-B14F-4D97-AF65-F5344CB8AC3E}">
        <p14:creationId xmlns:p14="http://schemas.microsoft.com/office/powerpoint/2010/main" val="40003595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EINSTEIN</a:t>
            </a:r>
            <a:endParaRPr lang="en-US" dirty="0"/>
          </a:p>
        </p:txBody>
      </p:sp>
      <p:pic>
        <p:nvPicPr>
          <p:cNvPr id="4" name="Content Placeholder 3" descr="Einstein and TIC"/>
          <p:cNvPicPr>
            <a:picLocks noGrp="1" noChangeAspect="1"/>
          </p:cNvPicPr>
          <p:nvPr>
            <p:ph idx="1"/>
          </p:nvPr>
        </p:nvPicPr>
        <p:blipFill>
          <a:blip r:embed="rId3"/>
          <a:srcRect l="-8557" r="-8557"/>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12" y="276412"/>
            <a:ext cx="8229600" cy="1143000"/>
          </a:xfrm>
        </p:spPr>
        <p:txBody>
          <a:bodyPr/>
          <a:lstStyle/>
          <a:p>
            <a:r>
              <a:rPr lang="en-US" dirty="0" smtClean="0"/>
              <a:t>Privacy</a:t>
            </a:r>
            <a:endParaRPr lang="en-US" dirty="0"/>
          </a:p>
        </p:txBody>
      </p:sp>
      <p:pic>
        <p:nvPicPr>
          <p:cNvPr id="4" name="Content Placeholder 3" descr="photo(16).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5549" t="30050" r="32324" b="31124"/>
          <a:stretch/>
        </p:blipFill>
        <p:spPr>
          <a:xfrm>
            <a:off x="657412" y="1419412"/>
            <a:ext cx="2643909" cy="4260273"/>
          </a:xfrm>
        </p:spPr>
      </p:pic>
      <p:sp>
        <p:nvSpPr>
          <p:cNvPr id="6" name="TextBox 5"/>
          <p:cNvSpPr txBox="1"/>
          <p:nvPr/>
        </p:nvSpPr>
        <p:spPr>
          <a:xfrm>
            <a:off x="4456545" y="1778000"/>
            <a:ext cx="4430467" cy="3939541"/>
          </a:xfrm>
          <a:prstGeom prst="rect">
            <a:avLst/>
          </a:prstGeom>
          <a:noFill/>
        </p:spPr>
        <p:txBody>
          <a:bodyPr wrap="square" rtlCol="0">
            <a:spAutoFit/>
          </a:bodyPr>
          <a:lstStyle/>
          <a:p>
            <a:r>
              <a:rPr lang="en-US" sz="2800" dirty="0" smtClean="0"/>
              <a:t>Mark </a:t>
            </a:r>
            <a:r>
              <a:rPr lang="en-US" sz="2800" dirty="0" err="1" smtClean="0"/>
              <a:t>Zuckerberg</a:t>
            </a:r>
            <a:r>
              <a:rPr lang="en-US" sz="2800" dirty="0" smtClean="0"/>
              <a:t>:  “That social norm is just something that has evolved over time.”</a:t>
            </a:r>
          </a:p>
          <a:p>
            <a:endParaRPr lang="en-US" sz="2800" dirty="0"/>
          </a:p>
          <a:p>
            <a:r>
              <a:rPr lang="en-US" sz="2800" dirty="0" smtClean="0"/>
              <a:t>Scott McNealy:  “You have zero privacy anyway.  Get over it.”</a:t>
            </a:r>
          </a:p>
          <a:p>
            <a:endParaRPr lang="en-US" dirty="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12" y="276412"/>
            <a:ext cx="8229600" cy="1143000"/>
          </a:xfrm>
        </p:spPr>
        <p:txBody>
          <a:bodyPr>
            <a:normAutofit/>
          </a:bodyPr>
          <a:lstStyle/>
          <a:p>
            <a:r>
              <a:rPr lang="en-US" dirty="0" smtClean="0"/>
              <a:t>Fair Information Practice Principles</a:t>
            </a:r>
            <a:endParaRPr lang="en-US" dirty="0"/>
          </a:p>
        </p:txBody>
      </p:sp>
      <p:pic>
        <p:nvPicPr>
          <p:cNvPr id="4" name="Content Placeholder 3" descr="photo(16).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5549" t="30050" r="32324" b="31124"/>
          <a:stretch/>
        </p:blipFill>
        <p:spPr>
          <a:xfrm>
            <a:off x="657412" y="1419412"/>
            <a:ext cx="2643909" cy="4260273"/>
          </a:xfrm>
        </p:spPr>
      </p:pic>
      <p:sp>
        <p:nvSpPr>
          <p:cNvPr id="6" name="TextBox 5"/>
          <p:cNvSpPr txBox="1"/>
          <p:nvPr/>
        </p:nvSpPr>
        <p:spPr>
          <a:xfrm>
            <a:off x="4294909" y="1419412"/>
            <a:ext cx="4430467" cy="3970318"/>
          </a:xfrm>
          <a:prstGeom prst="rect">
            <a:avLst/>
          </a:prstGeom>
          <a:noFill/>
        </p:spPr>
        <p:txBody>
          <a:bodyPr wrap="square" rtlCol="0">
            <a:spAutoFit/>
          </a:bodyPr>
          <a:lstStyle/>
          <a:p>
            <a:r>
              <a:rPr lang="en-US" sz="2800" dirty="0" smtClean="0"/>
              <a:t>Transparency</a:t>
            </a:r>
          </a:p>
          <a:p>
            <a:r>
              <a:rPr lang="en-US" sz="2800" dirty="0" smtClean="0"/>
              <a:t>Individual Participation</a:t>
            </a:r>
          </a:p>
          <a:p>
            <a:r>
              <a:rPr lang="en-US" sz="2800" dirty="0" smtClean="0"/>
              <a:t>Purpose Specification</a:t>
            </a:r>
          </a:p>
          <a:p>
            <a:r>
              <a:rPr lang="en-US" sz="2800" dirty="0" smtClean="0"/>
              <a:t>Data Minimization</a:t>
            </a:r>
          </a:p>
          <a:p>
            <a:r>
              <a:rPr lang="en-US" sz="2800" dirty="0" smtClean="0"/>
              <a:t>Use Limitation</a:t>
            </a:r>
          </a:p>
          <a:p>
            <a:r>
              <a:rPr lang="en-US" sz="2800" dirty="0" smtClean="0"/>
              <a:t>Data Quality and Integrity</a:t>
            </a:r>
          </a:p>
          <a:p>
            <a:r>
              <a:rPr lang="en-US" sz="2800" dirty="0" smtClean="0"/>
              <a:t>Security</a:t>
            </a:r>
          </a:p>
          <a:p>
            <a:r>
              <a:rPr lang="en-US" sz="2800" dirty="0" smtClean="0"/>
              <a:t>Accountability and Auditing</a:t>
            </a:r>
          </a:p>
          <a:p>
            <a:endParaRPr lang="en-US" sz="2800" dirty="0" smtClean="0"/>
          </a:p>
        </p:txBody>
      </p:sp>
      <p:pic>
        <p:nvPicPr>
          <p:cNvPr id="3" name="Picture 2" descr="photo(17).PNG"/>
          <p:cNvPicPr>
            <a:picLocks noChangeAspect="1"/>
          </p:cNvPicPr>
          <p:nvPr/>
        </p:nvPicPr>
        <p:blipFill rotWithShape="1">
          <a:blip r:embed="rId4">
            <a:extLst>
              <a:ext uri="{28A0092B-C50C-407E-A947-70E740481C1C}">
                <a14:useLocalDpi xmlns:a14="http://schemas.microsoft.com/office/drawing/2010/main" val="0"/>
              </a:ext>
            </a:extLst>
          </a:blip>
          <a:srcRect l="18474" t="35859" r="38429" b="12289"/>
          <a:stretch/>
        </p:blipFill>
        <p:spPr>
          <a:xfrm>
            <a:off x="657411" y="1419412"/>
            <a:ext cx="2748497" cy="4409046"/>
          </a:xfrm>
          <a:prstGeom prst="rect">
            <a:avLst/>
          </a:prstGeom>
        </p:spPr>
      </p:pic>
    </p:spTree>
    <p:extLst>
      <p:ext uri="{BB962C8B-B14F-4D97-AF65-F5344CB8AC3E}">
        <p14:creationId xmlns:p14="http://schemas.microsoft.com/office/powerpoint/2010/main" val="30736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12" y="276412"/>
            <a:ext cx="8229600" cy="1143000"/>
          </a:xfrm>
        </p:spPr>
        <p:txBody>
          <a:bodyPr>
            <a:normAutofit fontScale="90000"/>
          </a:bodyPr>
          <a:lstStyle/>
          <a:p>
            <a:r>
              <a:rPr lang="en-US" dirty="0" smtClean="0"/>
              <a:t>Crypto Answer: </a:t>
            </a:r>
            <a:r>
              <a:rPr lang="en-US" dirty="0" smtClean="0"/>
              <a:t>Information Sharing</a:t>
            </a:r>
            <a:endParaRPr lang="en-US" dirty="0"/>
          </a:p>
        </p:txBody>
      </p:sp>
      <p:sp>
        <p:nvSpPr>
          <p:cNvPr id="5" name="TextBox 4"/>
          <p:cNvSpPr txBox="1"/>
          <p:nvPr/>
        </p:nvSpPr>
        <p:spPr>
          <a:xfrm flipH="1">
            <a:off x="5165124" y="1876644"/>
            <a:ext cx="3052982" cy="3416320"/>
          </a:xfrm>
          <a:prstGeom prst="rect">
            <a:avLst/>
          </a:prstGeom>
          <a:noFill/>
        </p:spPr>
        <p:txBody>
          <a:bodyPr wrap="square" rtlCol="0">
            <a:spAutoFit/>
          </a:bodyPr>
          <a:lstStyle/>
          <a:p>
            <a:r>
              <a:rPr lang="en-US" sz="2400" dirty="0" smtClean="0"/>
              <a:t>Patriot Act access </a:t>
            </a:r>
            <a:r>
              <a:rPr lang="en-US" sz="2400" dirty="0" smtClean="0"/>
              <a:t>to records</a:t>
            </a:r>
          </a:p>
          <a:p>
            <a:endParaRPr lang="en-US" sz="2400" dirty="0"/>
          </a:p>
          <a:p>
            <a:r>
              <a:rPr lang="en-US" sz="2400" dirty="0" smtClean="0"/>
              <a:t>C</a:t>
            </a:r>
            <a:r>
              <a:rPr lang="en-US" sz="2400" dirty="0" smtClean="0"/>
              <a:t>annot </a:t>
            </a:r>
            <a:r>
              <a:rPr lang="en-US" sz="2400" dirty="0" smtClean="0"/>
              <a:t>reveal </a:t>
            </a:r>
            <a:r>
              <a:rPr lang="en-US" sz="2400" dirty="0" smtClean="0"/>
              <a:t>searches</a:t>
            </a:r>
          </a:p>
          <a:p>
            <a:endParaRPr lang="en-US" sz="2400" dirty="0" smtClean="0"/>
          </a:p>
          <a:p>
            <a:r>
              <a:rPr lang="en-US" sz="2400" dirty="0" smtClean="0"/>
              <a:t>Get entire </a:t>
            </a:r>
            <a:r>
              <a:rPr lang="en-US" sz="2400" dirty="0" smtClean="0"/>
              <a:t>database?</a:t>
            </a:r>
          </a:p>
          <a:p>
            <a:endParaRPr lang="en-US" sz="2400" dirty="0"/>
          </a:p>
          <a:p>
            <a:r>
              <a:rPr lang="en-US" sz="2400" b="1" dirty="0" smtClean="0"/>
              <a:t>Alternative: </a:t>
            </a:r>
            <a:r>
              <a:rPr lang="en-US" sz="2400" b="1" dirty="0" smtClean="0"/>
              <a:t>Private Information Retrieval</a:t>
            </a:r>
            <a:endParaRPr lang="en-US" sz="24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176" t="14334" r="37305"/>
          <a:stretch/>
        </p:blipFill>
        <p:spPr>
          <a:xfrm>
            <a:off x="1250533" y="1729947"/>
            <a:ext cx="3410709" cy="3877233"/>
          </a:xfrm>
        </p:spPr>
      </p:pic>
    </p:spTree>
    <p:extLst>
      <p:ext uri="{BB962C8B-B14F-4D97-AF65-F5344CB8AC3E}">
        <p14:creationId xmlns:p14="http://schemas.microsoft.com/office/powerpoint/2010/main" val="8148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Crypto Answer</a:t>
            </a:r>
            <a:r>
              <a:rPr lang="en-US" dirty="0" smtClean="0"/>
              <a:t>: </a:t>
            </a:r>
            <a:r>
              <a:rPr lang="en-US" dirty="0" smtClean="0"/>
              <a:t>Online Authentication</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044" t="18157" r="6318" b="10312"/>
          <a:stretch/>
        </p:blipFill>
        <p:spPr>
          <a:xfrm>
            <a:off x="939113" y="1660168"/>
            <a:ext cx="3632887" cy="3999228"/>
          </a:xfrm>
        </p:spPr>
      </p:pic>
      <p:sp>
        <p:nvSpPr>
          <p:cNvPr id="6" name="TextBox 5"/>
          <p:cNvSpPr txBox="1"/>
          <p:nvPr/>
        </p:nvSpPr>
        <p:spPr>
          <a:xfrm>
            <a:off x="5412259" y="1878227"/>
            <a:ext cx="3274541" cy="4093428"/>
          </a:xfrm>
          <a:prstGeom prst="rect">
            <a:avLst/>
          </a:prstGeom>
          <a:noFill/>
        </p:spPr>
        <p:txBody>
          <a:bodyPr wrap="square" rtlCol="0">
            <a:spAutoFit/>
          </a:bodyPr>
          <a:lstStyle/>
          <a:p>
            <a:r>
              <a:rPr lang="en-US" sz="2000" dirty="0" smtClean="0"/>
              <a:t>Identity Solutions will be </a:t>
            </a:r>
            <a:r>
              <a:rPr lang="en-US" sz="2000" dirty="0" smtClean="0"/>
              <a:t>privacy-enhancing </a:t>
            </a:r>
            <a:r>
              <a:rPr lang="en-US" sz="2000" dirty="0" smtClean="0"/>
              <a:t>and </a:t>
            </a:r>
            <a:r>
              <a:rPr lang="en-US" sz="2000" dirty="0" smtClean="0"/>
              <a:t>voluntary</a:t>
            </a:r>
            <a:endParaRPr lang="en-US" sz="2000" dirty="0" smtClean="0"/>
          </a:p>
          <a:p>
            <a:pPr marL="342900" indent="-342900">
              <a:buFont typeface="Arial" pitchFamily="34" charset="0"/>
              <a:buChar char="•"/>
            </a:pPr>
            <a:endParaRPr lang="en-US" sz="2000" dirty="0" smtClean="0"/>
          </a:p>
          <a:p>
            <a:r>
              <a:rPr lang="en-US" sz="2000" dirty="0" smtClean="0"/>
              <a:t>Solutions must </a:t>
            </a:r>
            <a:r>
              <a:rPr lang="en-US" sz="2000" dirty="0" smtClean="0"/>
              <a:t>enable </a:t>
            </a:r>
            <a:r>
              <a:rPr lang="en-US" sz="2000" dirty="0" smtClean="0"/>
              <a:t>a variety of transactions, including anonymous, anonymous with validated attributes, pseudonymous, and uniquely identified</a:t>
            </a:r>
          </a:p>
          <a:p>
            <a:pPr marL="342900" indent="-342900">
              <a:buFont typeface="Arial" pitchFamily="34" charset="0"/>
              <a:buChar char="•"/>
            </a:pPr>
            <a:endParaRPr lang="en-US" sz="2000" dirty="0"/>
          </a:p>
          <a:p>
            <a:r>
              <a:rPr lang="en-US" sz="2000" b="1" dirty="0" smtClean="0"/>
              <a:t>Solution: Anonymous Credentials</a:t>
            </a:r>
          </a:p>
        </p:txBody>
      </p:sp>
    </p:spTree>
    <p:extLst>
      <p:ext uri="{BB962C8B-B14F-4D97-AF65-F5344CB8AC3E}">
        <p14:creationId xmlns:p14="http://schemas.microsoft.com/office/powerpoint/2010/main" val="37594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Major </a:t>
            </a:r>
            <a:r>
              <a:rPr lang="en-US" sz="2000" dirty="0" err="1" smtClean="0"/>
              <a:t>cybersecurity</a:t>
            </a:r>
            <a:r>
              <a:rPr lang="en-US" sz="2000" dirty="0" smtClean="0"/>
              <a:t> threats </a:t>
            </a:r>
            <a:r>
              <a:rPr lang="en-US" sz="2000" dirty="0" smtClean="0"/>
              <a:t>abound and worsening, but careful of the hype</a:t>
            </a:r>
            <a:endParaRPr lang="en-US" sz="2000" dirty="0" smtClean="0"/>
          </a:p>
          <a:p>
            <a:pPr marL="0" indent="0">
              <a:buNone/>
            </a:pPr>
            <a:endParaRPr lang="en-US" sz="2000" dirty="0" smtClean="0"/>
          </a:p>
          <a:p>
            <a:pPr marL="0" indent="0">
              <a:buNone/>
            </a:pPr>
            <a:r>
              <a:rPr lang="en-US" sz="2000" dirty="0" smtClean="0"/>
              <a:t>The Internet and “cyberspace”: promise and </a:t>
            </a:r>
            <a:r>
              <a:rPr lang="en-US" sz="2000" dirty="0" smtClean="0"/>
              <a:t>potential, not just peril</a:t>
            </a:r>
            <a:endParaRPr lang="en-US" sz="2000" dirty="0"/>
          </a:p>
          <a:p>
            <a:pPr marL="0" indent="0">
              <a:buNone/>
            </a:pPr>
            <a:endParaRPr lang="en-US" sz="2000" dirty="0"/>
          </a:p>
          <a:p>
            <a:pPr marL="0" indent="0">
              <a:buNone/>
            </a:pPr>
            <a:r>
              <a:rPr lang="en-US" sz="2000" dirty="0" smtClean="0"/>
              <a:t>R</a:t>
            </a:r>
            <a:r>
              <a:rPr lang="en-US" sz="2000" dirty="0" smtClean="0"/>
              <a:t>obust legal </a:t>
            </a:r>
            <a:r>
              <a:rPr lang="en-US" sz="2000" dirty="0" smtClean="0"/>
              <a:t>frameworks to </a:t>
            </a:r>
            <a:r>
              <a:rPr lang="en-US" sz="2000" dirty="0" smtClean="0"/>
              <a:t>address: use them with care!</a:t>
            </a:r>
          </a:p>
          <a:p>
            <a:pPr marL="0" indent="0">
              <a:buNone/>
            </a:pPr>
            <a:endParaRPr lang="en-US" sz="2000" dirty="0"/>
          </a:p>
          <a:p>
            <a:pPr marL="0" indent="0">
              <a:buNone/>
            </a:pPr>
            <a:r>
              <a:rPr lang="en-US" sz="2000" dirty="0"/>
              <a:t>Don’t destroy Internet freedom while addressing cyber </a:t>
            </a:r>
            <a:r>
              <a:rPr lang="en-US" sz="2000" dirty="0" smtClean="0"/>
              <a:t>insecurity</a:t>
            </a:r>
          </a:p>
          <a:p>
            <a:pPr marL="0" indent="0">
              <a:buNone/>
            </a:pPr>
            <a:endParaRPr lang="en-US" sz="2000" dirty="0"/>
          </a:p>
          <a:p>
            <a:pPr marL="0" indent="0">
              <a:buNone/>
            </a:pPr>
            <a:r>
              <a:rPr lang="en-US" sz="2000" dirty="0"/>
              <a:t>Privacy: A fundamental value, </a:t>
            </a:r>
            <a:r>
              <a:rPr lang="en-US" sz="2000" dirty="0" smtClean="0"/>
              <a:t>but without easy answers</a:t>
            </a:r>
          </a:p>
          <a:p>
            <a:pPr marL="0" indent="0">
              <a:buNone/>
            </a:pPr>
            <a:endParaRPr lang="en-US" sz="2000" dirty="0" smtClean="0"/>
          </a:p>
          <a:p>
            <a:pPr marL="0" indent="0">
              <a:buNone/>
            </a:pPr>
            <a:r>
              <a:rPr lang="en-US" sz="2000" dirty="0"/>
              <a:t>C</a:t>
            </a:r>
            <a:r>
              <a:rPr lang="en-US" sz="2000" dirty="0" smtClean="0"/>
              <a:t>rypto:  </a:t>
            </a:r>
            <a:r>
              <a:rPr lang="en-US" sz="2000" dirty="0"/>
              <a:t>Not a panacea, but very promising</a:t>
            </a:r>
          </a:p>
          <a:p>
            <a:pPr marL="0" indent="0">
              <a:buNone/>
            </a:pPr>
            <a:endParaRPr lang="en-US" sz="1600" dirty="0"/>
          </a:p>
          <a:p>
            <a:pPr marL="0" indent="0">
              <a:buNone/>
            </a:pPr>
            <a:endParaRPr lang="en-US" sz="1600" dirty="0" smtClean="0"/>
          </a:p>
          <a:p>
            <a:pPr marL="0" indent="0">
              <a:buNone/>
            </a:pPr>
            <a:endParaRPr lang="en-US" sz="2800" dirty="0"/>
          </a:p>
        </p:txBody>
      </p:sp>
    </p:spTree>
    <p:extLst>
      <p:ext uri="{BB962C8B-B14F-4D97-AF65-F5344CB8AC3E}">
        <p14:creationId xmlns:p14="http://schemas.microsoft.com/office/powerpoint/2010/main" val="134470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145" y="753666"/>
            <a:ext cx="2721222" cy="5372498"/>
          </a:xfrm>
        </p:spPr>
        <p:txBody>
          <a:bodyPr/>
          <a:lstStyle/>
          <a:p>
            <a:pPr>
              <a:buNone/>
            </a:pPr>
            <a:r>
              <a:rPr lang="en-US" dirty="0" smtClean="0"/>
              <a:t>    </a:t>
            </a:r>
            <a:r>
              <a:rPr lang="en-US" sz="2800" dirty="0" smtClean="0"/>
              <a:t>My administration will not dictate security standards to private companies.</a:t>
            </a:r>
          </a:p>
          <a:p>
            <a:pPr>
              <a:buNone/>
            </a:pPr>
            <a:r>
              <a:rPr lang="en-US" sz="1600" dirty="0" smtClean="0"/>
              <a:t>								</a:t>
            </a:r>
            <a:endParaRPr lang="en-US" sz="1600" dirty="0"/>
          </a:p>
        </p:txBody>
      </p:sp>
      <p:sp>
        <p:nvSpPr>
          <p:cNvPr id="6" name="TextBox 5"/>
          <p:cNvSpPr txBox="1"/>
          <p:nvPr/>
        </p:nvSpPr>
        <p:spPr>
          <a:xfrm>
            <a:off x="6349514" y="753666"/>
            <a:ext cx="2358393" cy="4401205"/>
          </a:xfrm>
          <a:prstGeom prst="rect">
            <a:avLst/>
          </a:prstGeom>
          <a:noFill/>
        </p:spPr>
        <p:txBody>
          <a:bodyPr wrap="square" rtlCol="0">
            <a:spAutoFit/>
          </a:bodyPr>
          <a:lstStyle/>
          <a:p>
            <a:pPr>
              <a:buNone/>
            </a:pPr>
            <a:r>
              <a:rPr lang="en-US" sz="2800" dirty="0" smtClean="0"/>
              <a:t>Our pursuit of </a:t>
            </a:r>
            <a:r>
              <a:rPr lang="en-US" sz="2800" dirty="0" err="1" smtClean="0"/>
              <a:t>cybersecurity</a:t>
            </a:r>
            <a:r>
              <a:rPr lang="en-US" sz="2800" dirty="0" smtClean="0"/>
              <a:t> will not – I repeat, will not include – monitoring private sector networks or Internet traffic.</a:t>
            </a:r>
          </a:p>
        </p:txBody>
      </p:sp>
      <p:pic>
        <p:nvPicPr>
          <p:cNvPr id="7" name="Picture 6" descr="Obama at EEOB.jpg"/>
          <p:cNvPicPr>
            <a:picLocks noChangeAspect="1"/>
          </p:cNvPicPr>
          <p:nvPr/>
        </p:nvPicPr>
        <p:blipFill>
          <a:blip r:embed="rId3"/>
          <a:srcRect l="36077" r="29793"/>
          <a:stretch>
            <a:fillRect/>
          </a:stretch>
        </p:blipFill>
        <p:spPr>
          <a:xfrm>
            <a:off x="3167781" y="348919"/>
            <a:ext cx="2860771" cy="558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2538" y="1695999"/>
            <a:ext cx="4285661" cy="3442355"/>
          </a:xfrm>
        </p:spPr>
        <p:txBody>
          <a:bodyPr>
            <a:normAutofit/>
          </a:bodyPr>
          <a:lstStyle/>
          <a:p>
            <a:r>
              <a:rPr lang="en-US" sz="1800" dirty="0" smtClean="0"/>
              <a:t>Governments of the Industrial World, you weary giants of flesh and steel.  I come from Cyberspace. . . . </a:t>
            </a:r>
            <a:br>
              <a:rPr lang="en-US" sz="1800" dirty="0" smtClean="0"/>
            </a:br>
            <a:r>
              <a:rPr lang="en-US" sz="1800" dirty="0" smtClean="0"/>
              <a:t>You are not welcome. . .  </a:t>
            </a:r>
            <a:br>
              <a:rPr lang="en-US" sz="1800" dirty="0" smtClean="0"/>
            </a:br>
            <a:r>
              <a:rPr lang="en-US" sz="1800" dirty="0" smtClean="0"/>
              <a:t>You have no sovereignty where we gather.</a:t>
            </a:r>
            <a:br>
              <a:rPr lang="en-US" sz="1800" dirty="0" smtClean="0"/>
            </a:br>
            <a:r>
              <a:rPr lang="en-US" sz="1800" dirty="0" smtClean="0"/>
              <a:t/>
            </a:r>
            <a:br>
              <a:rPr lang="en-US" sz="1800" dirty="0" smtClean="0"/>
            </a:br>
            <a:r>
              <a:rPr lang="en-US" sz="1800" dirty="0" smtClean="0"/>
              <a:t>John Perry Barlow, “Declaration of Cyberspace Independence.”  </a:t>
            </a:r>
            <a:br>
              <a:rPr lang="en-US" sz="1800" dirty="0" smtClean="0"/>
            </a:br>
            <a:endParaRPr lang="en-US" sz="1800" dirty="0"/>
          </a:p>
        </p:txBody>
      </p:sp>
      <p:sp>
        <p:nvSpPr>
          <p:cNvPr id="3" name="Subtitle 2"/>
          <p:cNvSpPr>
            <a:spLocks noGrp="1"/>
          </p:cNvSpPr>
          <p:nvPr>
            <p:ph type="subTitle" idx="1"/>
          </p:nvPr>
        </p:nvSpPr>
        <p:spPr>
          <a:xfrm>
            <a:off x="1371600" y="602598"/>
            <a:ext cx="6400800" cy="569769"/>
          </a:xfrm>
        </p:spPr>
        <p:txBody>
          <a:bodyPr>
            <a:normAutofit lnSpcReduction="10000"/>
          </a:bodyPr>
          <a:lstStyle/>
          <a:p>
            <a:r>
              <a:rPr lang="en-US" dirty="0" smtClean="0"/>
              <a:t>The Electronic Frontier</a:t>
            </a:r>
            <a:endParaRPr lang="en-US" dirty="0"/>
          </a:p>
        </p:txBody>
      </p:sp>
      <p:pic>
        <p:nvPicPr>
          <p:cNvPr id="4" name="Picture 3"/>
          <p:cNvPicPr>
            <a:picLocks noChangeAspect="1"/>
          </p:cNvPicPr>
          <p:nvPr/>
        </p:nvPicPr>
        <p:blipFill>
          <a:blip r:embed="rId3"/>
          <a:stretch>
            <a:fillRect/>
          </a:stretch>
        </p:blipFill>
        <p:spPr>
          <a:xfrm>
            <a:off x="982791" y="1695999"/>
            <a:ext cx="2409939" cy="344235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product of fashion ....</a:t>
            </a:r>
            <a:endParaRPr lang="en-US" dirty="0"/>
          </a:p>
        </p:txBody>
      </p:sp>
      <p:pic>
        <p:nvPicPr>
          <p:cNvPr id="5" name="Content Placeholder 4" descr="612px-Steve_Jobs_Headshot_2010-CROP.jpg"/>
          <p:cNvPicPr>
            <a:picLocks noGrp="1" noChangeAspect="1"/>
          </p:cNvPicPr>
          <p:nvPr>
            <p:ph idx="1"/>
          </p:nvPr>
        </p:nvPicPr>
        <p:blipFill>
          <a:blip r:embed="rId3"/>
          <a:srcRect l="-39133" r="-39133"/>
          <a:stretch>
            <a:fillRect/>
          </a:stretch>
        </p:blipFill>
        <p:spPr>
          <a:xfrm>
            <a:off x="-1273218" y="1417638"/>
            <a:ext cx="8229600" cy="4525963"/>
          </a:xfrm>
        </p:spPr>
      </p:pic>
      <p:sp>
        <p:nvSpPr>
          <p:cNvPr id="6" name="TextBox 5"/>
          <p:cNvSpPr txBox="1"/>
          <p:nvPr/>
        </p:nvSpPr>
        <p:spPr>
          <a:xfrm>
            <a:off x="6335318" y="1419285"/>
            <a:ext cx="2351482" cy="3970318"/>
          </a:xfrm>
          <a:prstGeom prst="rect">
            <a:avLst/>
          </a:prstGeom>
          <a:noFill/>
        </p:spPr>
        <p:txBody>
          <a:bodyPr wrap="square" rtlCol="0">
            <a:spAutoFit/>
          </a:bodyPr>
          <a:lstStyle/>
          <a:p>
            <a:r>
              <a:rPr lang="en-US" sz="3600" dirty="0" smtClean="0"/>
              <a:t>... and fear. </a:t>
            </a:r>
          </a:p>
          <a:p>
            <a:endParaRPr lang="en-US" sz="3600" dirty="0"/>
          </a:p>
          <a:p>
            <a:r>
              <a:rPr lang="en-US" sz="3600" dirty="0" smtClean="0"/>
              <a:t>“You don’t want your phone to be like a PC.”</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65474" cy="1143000"/>
          </a:xfrm>
        </p:spPr>
        <p:txBody>
          <a:bodyPr/>
          <a:lstStyle/>
          <a:p>
            <a:r>
              <a:rPr lang="en-US" dirty="0" smtClean="0"/>
              <a:t>How did that work out?</a:t>
            </a:r>
            <a:endParaRPr lang="en-US" dirty="0"/>
          </a:p>
        </p:txBody>
      </p:sp>
      <p:pic>
        <p:nvPicPr>
          <p:cNvPr id="4" name="Content Placeholder 3" descr="photo-4.PNG"/>
          <p:cNvPicPr>
            <a:picLocks noGrp="1" noChangeAspect="1"/>
          </p:cNvPicPr>
          <p:nvPr>
            <p:ph idx="1"/>
          </p:nvPr>
        </p:nvPicPr>
        <p:blipFill>
          <a:blip r:embed="rId3"/>
          <a:srcRect l="12015" t="11125" r="13162" b="54895"/>
          <a:stretch>
            <a:fillRect/>
          </a:stretch>
        </p:blipFill>
        <p:spPr>
          <a:xfrm>
            <a:off x="457200" y="1417638"/>
            <a:ext cx="7665474" cy="464168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 Espionage</a:t>
            </a:r>
            <a:endParaRPr lang="en-US" dirty="0"/>
          </a:p>
        </p:txBody>
      </p:sp>
      <p:pic>
        <p:nvPicPr>
          <p:cNvPr id="4" name="Content Placeholder 3" descr="photo-1.PNG"/>
          <p:cNvPicPr>
            <a:picLocks noGrp="1" noChangeAspect="1"/>
          </p:cNvPicPr>
          <p:nvPr>
            <p:ph idx="1"/>
          </p:nvPr>
        </p:nvPicPr>
        <p:blipFill>
          <a:blip r:embed="rId3"/>
          <a:srcRect l="3287" t="5657" r="513" b="29276"/>
          <a:stretch>
            <a:fillRect/>
          </a:stretch>
        </p:blipFill>
        <p:spPr>
          <a:xfrm>
            <a:off x="457200" y="1417638"/>
            <a:ext cx="5330390" cy="4807074"/>
          </a:xfrm>
        </p:spPr>
      </p:pic>
      <p:sp>
        <p:nvSpPr>
          <p:cNvPr id="5" name="TextBox 4"/>
          <p:cNvSpPr txBox="1"/>
          <p:nvPr/>
        </p:nvSpPr>
        <p:spPr>
          <a:xfrm>
            <a:off x="6014597" y="1688767"/>
            <a:ext cx="3129404" cy="4401205"/>
          </a:xfrm>
          <a:prstGeom prst="rect">
            <a:avLst/>
          </a:prstGeom>
          <a:noFill/>
        </p:spPr>
        <p:txBody>
          <a:bodyPr wrap="square" rtlCol="0">
            <a:spAutoFit/>
          </a:bodyPr>
          <a:lstStyle/>
          <a:p>
            <a:r>
              <a:rPr lang="en-US" sz="2000" dirty="0" smtClean="0"/>
              <a:t>China: “The world’s most active and persistent perpetrators of economic espionage.”</a:t>
            </a:r>
          </a:p>
          <a:p>
            <a:endParaRPr lang="en-US" sz="2000" dirty="0" smtClean="0"/>
          </a:p>
          <a:p>
            <a:r>
              <a:rPr lang="en-US" sz="2000" dirty="0" smtClean="0"/>
              <a:t>Russia: “Extensive, sophisticated operations.”</a:t>
            </a:r>
          </a:p>
          <a:p>
            <a:endParaRPr lang="en-US" sz="2000" dirty="0" smtClean="0"/>
          </a:p>
          <a:p>
            <a:r>
              <a:rPr lang="en-US" sz="2000" dirty="0" smtClean="0"/>
              <a:t>Pace of cyber espionage is accelerating.</a:t>
            </a:r>
          </a:p>
          <a:p>
            <a:endParaRPr lang="en-US" sz="2000" dirty="0" smtClean="0"/>
          </a:p>
          <a:p>
            <a:r>
              <a:rPr lang="en-US" sz="2000" dirty="0" smtClean="0"/>
              <a:t>A growing and persistent threat to US economic security.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 War?</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9656" t="28738" r="15322" b="27836"/>
          <a:stretch/>
        </p:blipFill>
        <p:spPr>
          <a:xfrm>
            <a:off x="620327" y="1417638"/>
            <a:ext cx="4372087" cy="3893242"/>
          </a:xfrm>
        </p:spPr>
      </p:pic>
      <p:sp>
        <p:nvSpPr>
          <p:cNvPr id="6" name="TextBox 5"/>
          <p:cNvSpPr txBox="1"/>
          <p:nvPr/>
        </p:nvSpPr>
        <p:spPr>
          <a:xfrm>
            <a:off x="5391807" y="1576552"/>
            <a:ext cx="3429464" cy="3785652"/>
          </a:xfrm>
          <a:prstGeom prst="rect">
            <a:avLst/>
          </a:prstGeom>
          <a:noFill/>
        </p:spPr>
        <p:txBody>
          <a:bodyPr wrap="square" rtlCol="0">
            <a:spAutoFit/>
          </a:bodyPr>
          <a:lstStyle/>
          <a:p>
            <a:r>
              <a:rPr lang="en-US" sz="2400" dirty="0" smtClean="0"/>
              <a:t>. . . seeking </a:t>
            </a:r>
            <a:r>
              <a:rPr lang="en-US" sz="2400" dirty="0"/>
              <a:t>the ability to sabotage our power grid, our financial institutions, our air traffic control </a:t>
            </a:r>
            <a:r>
              <a:rPr lang="en-US" sz="2400" dirty="0" smtClean="0"/>
              <a:t>systems . . .</a:t>
            </a:r>
          </a:p>
          <a:p>
            <a:endParaRPr lang="en-US" sz="2400" dirty="0"/>
          </a:p>
          <a:p>
            <a:r>
              <a:rPr lang="en-US" sz="2400" dirty="0" smtClean="0"/>
              <a:t>. . . </a:t>
            </a:r>
            <a:r>
              <a:rPr lang="en-US" sz="2400" dirty="0"/>
              <a:t>c</a:t>
            </a:r>
            <a:r>
              <a:rPr lang="en-US" sz="2400" dirty="0" smtClean="0"/>
              <a:t>annot look back years from now and wonder why we did nothing . . .</a:t>
            </a:r>
            <a:endParaRPr lang="en-US" sz="2400" dirty="0"/>
          </a:p>
        </p:txBody>
      </p:sp>
    </p:spTree>
    <p:extLst>
      <p:ext uri="{BB962C8B-B14F-4D97-AF65-F5344CB8AC3E}">
        <p14:creationId xmlns:p14="http://schemas.microsoft.com/office/powerpoint/2010/main" val="238516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218702" y="1600200"/>
            <a:ext cx="7468098" cy="4525963"/>
          </a:xfrm>
        </p:spPr>
        <p:txBody>
          <a:bodyPr/>
          <a:lstStyle/>
          <a:p>
            <a:pPr>
              <a:buNone/>
            </a:pPr>
            <a:endParaRPr lang="en-US" dirty="0"/>
          </a:p>
        </p:txBody>
      </p:sp>
      <p:pic>
        <p:nvPicPr>
          <p:cNvPr id="5" name="Picture 4"/>
          <p:cNvPicPr>
            <a:picLocks noChangeAspect="1"/>
          </p:cNvPicPr>
          <p:nvPr/>
        </p:nvPicPr>
        <p:blipFill>
          <a:blip r:embed="rId3"/>
          <a:stretch>
            <a:fillRect/>
          </a:stretch>
        </p:blipFill>
        <p:spPr>
          <a:xfrm>
            <a:off x="1218702" y="274638"/>
            <a:ext cx="7077358" cy="596520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3739</TotalTime>
  <Words>4532</Words>
  <Application>Microsoft Office PowerPoint</Application>
  <PresentationFormat>On-screen Show (4:3)</PresentationFormat>
  <Paragraphs>396</Paragraphs>
  <Slides>27</Slides>
  <Notes>26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Cyber War Is Not the Answer, But What Is? Addressing Cyber Conflict While Protecting Privacy and Internet Freedom</vt:lpstr>
      <vt:lpstr>“freedom to connect”</vt:lpstr>
      <vt:lpstr>PowerPoint Presentation</vt:lpstr>
      <vt:lpstr>Governments of the Industrial World, you weary giants of flesh and steel.  I come from Cyberspace. . . .  You are not welcome. . .   You have no sovereignty where we gather.  John Perry Barlow, “Declaration of Cyberspace Independence.”   </vt:lpstr>
      <vt:lpstr>A product of fashion ....</vt:lpstr>
      <vt:lpstr>How did that work out?</vt:lpstr>
      <vt:lpstr>Cyber Espionage</vt:lpstr>
      <vt:lpstr>Cyber War?</vt:lpstr>
      <vt:lpstr>PowerPoint Presentation</vt:lpstr>
      <vt:lpstr>Inter Arma Silent Leges</vt:lpstr>
      <vt:lpstr>Cyber Arms Control?</vt:lpstr>
      <vt:lpstr>Cyber Crime</vt:lpstr>
      <vt:lpstr>Computer Fraud and Abuse Act</vt:lpstr>
      <vt:lpstr>Of Gigantic Coaches and Tiny Constables</vt:lpstr>
      <vt:lpstr>Voluntary Cybersecurity Standards</vt:lpstr>
      <vt:lpstr>Another view of regulation</vt:lpstr>
      <vt:lpstr>Emergency Powers</vt:lpstr>
      <vt:lpstr>Internet Kill Switch</vt:lpstr>
      <vt:lpstr>3</vt:lpstr>
      <vt:lpstr>Australia’s “Great Rabbit Fence”</vt:lpstr>
      <vt:lpstr>Voluntary Arrangements with ISPs</vt:lpstr>
      <vt:lpstr>EINSTEIN</vt:lpstr>
      <vt:lpstr>Privacy</vt:lpstr>
      <vt:lpstr>Fair Information Practice Principles</vt:lpstr>
      <vt:lpstr>Crypto Answer: Information Sharing</vt:lpstr>
      <vt:lpstr>Crypto Answer: Online Authentication</vt:lpstr>
      <vt:lpstr>Conclusions</vt:lpstr>
    </vt:vector>
  </TitlesOfParts>
  <Company>Brown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Privacy and Internet Freedom</dc:title>
  <dc:creator>Anna Lysyanskaya</dc:creator>
  <cp:lastModifiedBy>t_edgar</cp:lastModifiedBy>
  <cp:revision>66</cp:revision>
  <dcterms:created xsi:type="dcterms:W3CDTF">2012-11-14T18:16:34Z</dcterms:created>
  <dcterms:modified xsi:type="dcterms:W3CDTF">2013-05-13T19:02:14Z</dcterms:modified>
</cp:coreProperties>
</file>