
<file path=[Content_Types].xml><?xml version="1.0" encoding="utf-8"?>
<Types xmlns="http://schemas.openxmlformats.org/package/2006/content-types">
  <Default Extension="rels" ContentType="application/vnd.openxmlformats-package.relationships+xml"/>
  <Override PartName="/ppt/slides/slide14.xml" ContentType="application/vnd.openxmlformats-officedocument.presentationml.slide+xml"/>
  <Default Extension="xml" ContentType="application/xml"/>
  <Override PartName="/ppt/tableStyles.xml" ContentType="application/vnd.openxmlformats-officedocument.presentationml.tableStyles+xml"/>
  <Override PartName="/ppt/notesSlides/notesSlide1.xml" ContentType="application/vnd.openxmlformats-officedocument.presentationml.notesSlide+xml"/>
  <Override PartName="/ppt/slides/slide28.xml" ContentType="application/vnd.openxmlformats-officedocument.presentationml.slide+xml"/>
  <Override PartName="/ppt/slides/slide21.xml" ContentType="application/vnd.openxmlformats-officedocument.presentationml.slide+xml"/>
  <Override PartName="/ppt/slides/slide37.xml" ContentType="application/vnd.openxmlformats-officedocument.presentationml.slide+xml"/>
  <Override PartName="/ppt/slides/slide5.xml" ContentType="application/vnd.openxmlformats-officedocument.presentationml.slide+xml"/>
  <Override PartName="/ppt/notesSlides/notesSlide9.xml" ContentType="application/vnd.openxmlformats-officedocument.presentationml.notesSlide+xml"/>
  <Override PartName="/ppt/slideLayouts/slideLayout5.xml" ContentType="application/vnd.openxmlformats-officedocument.presentationml.slideLayout+xml"/>
  <Override PartName="/ppt/slides/slide30.xml" ContentType="application/vnd.openxmlformats-officedocument.presentationml.slide+xml"/>
  <Override PartName="/ppt/slides/slide13.xml" ContentType="application/vnd.openxmlformats-officedocument.presentationml.slide+xml"/>
  <Override PartName="/ppt/slideMasters/slideMaster1.xml" ContentType="application/vnd.openxmlformats-officedocument.presentationml.slideMaster+xml"/>
  <Override PartName="/ppt/notesSlides/notesSlide15.xml" ContentType="application/vnd.openxmlformats-officedocument.presentationml.notesSlide+xml"/>
  <Override PartName="/docProps/core.xml" ContentType="application/vnd.openxmlformats-package.core-properties+xml"/>
  <Override PartName="/ppt/notesSlides/notesSlide7.xml" ContentType="application/vnd.openxmlformats-officedocument.presentationml.notesSlide+xml"/>
  <Override PartName="/ppt/slides/slide27.xml" ContentType="application/vnd.openxmlformats-officedocument.presentationml.slide+xml"/>
  <Override PartName="/ppt/slides/slide20.xml" ContentType="application/vnd.openxmlformats-officedocument.presentationml.slide+xml"/>
  <Override PartName="/ppt/slides/slide36.xml" ContentType="application/vnd.openxmlformats-officedocument.presentationml.slide+xml"/>
  <Override PartName="/ppt/slides/slide4.xml" ContentType="application/vnd.openxmlformats-officedocument.presentationml.slide+xml"/>
  <Override PartName="/ppt/slides/slide19.xml" ContentType="application/vnd.openxmlformats-officedocument.presentationml.slide+xml"/>
  <Override PartName="/ppt/notesSlides/notesSlide8.xml" ContentType="application/vnd.openxmlformats-officedocument.presentationml.notesSlide+xml"/>
  <Default Extension="png" ContentType="image/png"/>
  <Override PartName="/ppt/slideLayouts/slideLayout4.xml" ContentType="application/vnd.openxmlformats-officedocument.presentationml.slideLayout+xml"/>
  <Override PartName="/ppt/slides/slide12.xml" ContentType="application/vnd.openxmlformats-officedocument.presentationml.slide+xml"/>
  <Override PartName="/ppt/notesSlides/notesSlide14.xml" ContentType="application/vnd.openxmlformats-officedocument.presentationml.notesSlide+xml"/>
  <Override PartName="/ppt/notesSlides/notesSlide6.xml" ContentType="application/vnd.openxmlformats-officedocument.presentationml.notesSlide+xml"/>
  <Override PartName="/ppt/presProps.xml" ContentType="application/vnd.openxmlformats-officedocument.presentationml.presProps+xml"/>
  <Override PartName="/ppt/slides/slide43.xml" ContentType="application/vnd.openxmlformats-officedocument.presentationml.slide+xml"/>
  <Override PartName="/ppt/slides/slide26.xml" ContentType="application/vnd.openxmlformats-officedocument.presentationml.slide+xml"/>
  <Override PartName="/ppt/slides/slide35.xml" ContentType="application/vnd.openxmlformats-officedocument.presentationml.slide+xml"/>
  <Override PartName="/ppt/slides/slide3.xml" ContentType="application/vnd.openxmlformats-officedocument.presentationml.slide+xml"/>
  <Override PartName="/ppt/slides/slide18.xml" ContentType="application/vnd.openxmlformats-officedocument.presentationml.slide+xml"/>
  <Override PartName="/ppt/slideLayouts/slideLayout3.xml" ContentType="application/vnd.openxmlformats-officedocument.presentationml.slideLayout+xml"/>
  <Override PartName="/ppt/slides/slide11.xml" ContentType="application/vnd.openxmlformats-officedocument.presentationml.slide+xml"/>
  <Override PartName="/ppt/notesSlides/notesSlide13.xml" ContentType="application/vnd.openxmlformats-officedocument.presentationml.notesSlide+xml"/>
  <Override PartName="/ppt/notesSlides/notesSlide5.xml" ContentType="application/vnd.openxmlformats-officedocument.presentationml.notesSlide+xml"/>
  <Override PartName="/ppt/slides/slide42.xml" ContentType="application/vnd.openxmlformats-officedocument.presentationml.slide+xml"/>
  <Override PartName="/ppt/slideLayouts/slideLayout13.xml" ContentType="application/vnd.openxmlformats-officedocument.presentationml.slideLayout+xml"/>
  <Override PartName="/ppt/slides/slide25.xml" ContentType="application/vnd.openxmlformats-officedocument.presentationml.slide+xml"/>
  <Override PartName="/ppt/slides/slide9.xml" ContentType="application/vnd.openxmlformats-officedocument.presentationml.slide+xml"/>
  <Override PartName="/ppt/slideLayouts/slideLayout9.xml" ContentType="application/vnd.openxmlformats-officedocument.presentationml.slideLayout+xml"/>
  <Override PartName="/ppt/slides/slide34.xml" ContentType="application/vnd.openxmlformats-officedocument.presentationml.slide+xml"/>
  <Override PartName="/ppt/slides/slide2.xml" ContentType="application/vnd.openxmlformats-officedocument.presentationml.slide+xml"/>
  <Override PartName="/ppt/slideLayouts/slideLayout2.xml" ContentType="application/vnd.openxmlformats-officedocument.presentationml.slideLayout+xml"/>
  <Override PartName="/ppt/slides/slide17.xml" ContentType="application/vnd.openxmlformats-officedocument.presentationml.slide+xml"/>
  <Override PartName="/ppt/slides/slide10.xml" ContentType="application/vnd.openxmlformats-officedocument.presentationml.slide+xml"/>
  <Override PartName="/ppt/notesSlides/notesSlide12.xml" ContentType="application/vnd.openxmlformats-officedocument.presentationml.notesSlide+xml"/>
  <Override PartName="/docProps/app.xml" ContentType="application/vnd.openxmlformats-officedocument.extended-properties+xml"/>
  <Override PartName="/ppt/notesSlides/notesSlide4.xml" ContentType="application/vnd.openxmlformats-officedocument.presentationml.notesSlide+xml"/>
  <Override PartName="/ppt/slides/slide41.xml" ContentType="application/vnd.openxmlformats-officedocument.presentationml.slide+xml"/>
  <Override PartName="/ppt/slideLayouts/slideLayout12.xml" ContentType="application/vnd.openxmlformats-officedocument.presentationml.slideLayout+xml"/>
  <Override PartName="/ppt/slides/slide24.xml" ContentType="application/vnd.openxmlformats-officedocument.presentationml.slide+xml"/>
  <Override PartName="/ppt/notesSlides/notesSlide10.xml" ContentType="application/vnd.openxmlformats-officedocument.presentationml.notesSlide+xml"/>
  <Override PartName="/ppt/slides/slide8.xml" ContentType="application/vnd.openxmlformats-officedocument.presentationml.slide+xml"/>
  <Override PartName="/ppt/slideLayouts/slideLayout8.xml" ContentType="application/vnd.openxmlformats-officedocument.presentationml.slideLayout+xml"/>
  <Override PartName="/ppt/slides/slide33.xml" ContentType="application/vnd.openxmlformats-officedocument.presentationml.slide+xml"/>
  <Override PartName="/ppt/slides/slide1.xml" ContentType="application/vnd.openxmlformats-officedocument.presentationml.slide+xml"/>
  <Override PartName="/ppt/slideLayouts/slideLayout1.xml" ContentType="application/vnd.openxmlformats-officedocument.presentationml.slideLayout+xml"/>
  <Override PartName="/ppt/slides/slide16.xml" ContentType="application/vnd.openxmlformats-officedocument.presentationml.slide+xml"/>
  <Default Extension="jpeg" ContentType="image/jpeg"/>
  <Override PartName="/ppt/viewProps.xml" ContentType="application/vnd.openxmlformats-officedocument.presentationml.viewProps+xml"/>
  <Override PartName="/ppt/notesSlides/notesSlide11.xml" ContentType="application/vnd.openxmlformats-officedocument.presentationml.notesSlide+xml"/>
  <Override PartName="/ppt/notesSlides/notesSlide3.xml" ContentType="application/vnd.openxmlformats-officedocument.presentationml.notesSlide+xml"/>
  <Override PartName="/ppt/slides/slide40.xml" ContentType="application/vnd.openxmlformats-officedocument.presentationml.slide+xml"/>
  <Override PartName="/ppt/theme/theme2.xml" ContentType="application/vnd.openxmlformats-officedocument.theme+xml"/>
  <Override PartName="/ppt/slideLayouts/slideLayout11.xml" ContentType="application/vnd.openxmlformats-officedocument.presentationml.slideLayout+xml"/>
  <Override PartName="/ppt/slides/slide39.xml" ContentType="application/vnd.openxmlformats-officedocument.presentationml.slide+xml"/>
  <Override PartName="/ppt/slides/slide23.xml" ContentType="application/vnd.openxmlformats-officedocument.presentationml.slide+xml"/>
  <Override PartName="/ppt/slides/slide7.xml" ContentType="application/vnd.openxmlformats-officedocument.presentationml.slide+xml"/>
  <Override PartName="/ppt/slideLayouts/slideLayout7.xml" ContentType="application/vnd.openxmlformats-officedocument.presentationml.slideLayout+xml"/>
  <Override PartName="/ppt/slides/slide32.xml" ContentType="application/vnd.openxmlformats-officedocument.presentationml.slide+xml"/>
  <Override PartName="/ppt/notesMasters/notesMaster1.xml" ContentType="application/vnd.openxmlformats-officedocument.presentationml.notesMaster+xml"/>
  <Override PartName="/ppt/slides/slide15.xml" ContentType="application/vnd.openxmlformats-officedocument.presentationml.slide+xml"/>
  <Override PartName="/ppt/notesSlides/notesSlide2.xml" ContentType="application/vnd.openxmlformats-officedocument.presentationml.notesSlide+xml"/>
  <Override PartName="/ppt/slides/slide29.xml" ContentType="application/vnd.openxmlformats-officedocument.presentationml.slide+xml"/>
  <Override PartName="/ppt/theme/theme1.xml" ContentType="application/vnd.openxmlformats-officedocument.theme+xml"/>
  <Override PartName="/ppt/slides/slide22.xml" ContentType="application/vnd.openxmlformats-officedocument.presentationml.slide+xml"/>
  <Override PartName="/ppt/slides/slide38.xml" ContentType="application/vnd.openxmlformats-officedocument.presentationml.slide+xml"/>
  <Override PartName="/ppt/presentation.xml" ContentType="application/vnd.openxmlformats-officedocument.presentationml.presentation.main+xml"/>
  <Override PartName="/ppt/slides/slide6.xml" ContentType="application/vnd.openxmlformats-officedocument.presentationml.slide+xml"/>
  <Override PartName="/ppt/slideLayouts/slideLayout10.xml" ContentType="application/vnd.openxmlformats-officedocument.presentationml.slideLayout+xml"/>
  <Override PartName="/ppt/slideLayouts/slideLayout6.xml" ContentType="application/vnd.openxmlformats-officedocument.presentationml.slideLayout+xml"/>
  <Override PartName="/ppt/slides/slide31.xml" ContentType="application/vnd.openxmlformats-officedocument.presentationml.slide+xml"/>
  <Default Extension="bin" ContentType="application/vnd.openxmlformats-officedocument.presentationml.printerSettings"/>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autoCompressPictures="0">
  <p:sldMasterIdLst>
    <p:sldMasterId id="2147483648" r:id="rId1"/>
  </p:sldMasterIdLst>
  <p:notesMasterIdLst>
    <p:notesMasterId r:id="rId45"/>
  </p:notesMasterIdLst>
  <p:sldIdLst>
    <p:sldId id="270" r:id="rId2"/>
    <p:sldId id="260" r:id="rId3"/>
    <p:sldId id="298" r:id="rId4"/>
    <p:sldId id="299" r:id="rId5"/>
    <p:sldId id="300" r:id="rId6"/>
    <p:sldId id="293" r:id="rId7"/>
    <p:sldId id="322" r:id="rId8"/>
    <p:sldId id="306" r:id="rId9"/>
    <p:sldId id="301" r:id="rId10"/>
    <p:sldId id="295" r:id="rId11"/>
    <p:sldId id="283" r:id="rId12"/>
    <p:sldId id="305" r:id="rId13"/>
    <p:sldId id="304" r:id="rId14"/>
    <p:sldId id="323" r:id="rId15"/>
    <p:sldId id="278" r:id="rId16"/>
    <p:sldId id="310" r:id="rId17"/>
    <p:sldId id="308" r:id="rId18"/>
    <p:sldId id="307" r:id="rId19"/>
    <p:sldId id="285" r:id="rId20"/>
    <p:sldId id="284" r:id="rId21"/>
    <p:sldId id="309" r:id="rId22"/>
    <p:sldId id="287" r:id="rId23"/>
    <p:sldId id="313" r:id="rId24"/>
    <p:sldId id="302" r:id="rId25"/>
    <p:sldId id="311" r:id="rId26"/>
    <p:sldId id="315" r:id="rId27"/>
    <p:sldId id="312" r:id="rId28"/>
    <p:sldId id="303" r:id="rId29"/>
    <p:sldId id="314" r:id="rId30"/>
    <p:sldId id="317" r:id="rId31"/>
    <p:sldId id="326" r:id="rId32"/>
    <p:sldId id="320" r:id="rId33"/>
    <p:sldId id="316" r:id="rId34"/>
    <p:sldId id="318" r:id="rId35"/>
    <p:sldId id="321" r:id="rId36"/>
    <p:sldId id="256" r:id="rId37"/>
    <p:sldId id="266" r:id="rId38"/>
    <p:sldId id="319" r:id="rId39"/>
    <p:sldId id="297" r:id="rId40"/>
    <p:sldId id="325" r:id="rId41"/>
    <p:sldId id="290" r:id="rId42"/>
    <p:sldId id="324" r:id="rId43"/>
    <p:sldId id="281" r:id="rId44"/>
  </p:sldIdLst>
  <p:sldSz cx="9144000" cy="6858000" type="screen4x3"/>
  <p:notesSz cx="6858000" cy="9144000"/>
  <p:defaultTextStyle>
    <a:defPPr>
      <a:defRPr lang="en-US"/>
    </a:defPPr>
    <a:lvl1pPr algn="l" defTabSz="457200" rtl="0" fontAlgn="base">
      <a:spcBef>
        <a:spcPct val="0"/>
      </a:spcBef>
      <a:spcAft>
        <a:spcPct val="0"/>
      </a:spcAft>
      <a:defRPr kern="1200">
        <a:solidFill>
          <a:schemeClr val="tx1"/>
        </a:solidFill>
        <a:latin typeface="Arial" pitchFamily="-105" charset="0"/>
        <a:ea typeface="ＭＳ Ｐゴシック" pitchFamily="-105" charset="-128"/>
        <a:cs typeface="ＭＳ Ｐゴシック" pitchFamily="-105" charset="-128"/>
      </a:defRPr>
    </a:lvl1pPr>
    <a:lvl2pPr marL="457200" algn="l" defTabSz="457200" rtl="0" fontAlgn="base">
      <a:spcBef>
        <a:spcPct val="0"/>
      </a:spcBef>
      <a:spcAft>
        <a:spcPct val="0"/>
      </a:spcAft>
      <a:defRPr kern="1200">
        <a:solidFill>
          <a:schemeClr val="tx1"/>
        </a:solidFill>
        <a:latin typeface="Arial" pitchFamily="-105" charset="0"/>
        <a:ea typeface="ＭＳ Ｐゴシック" pitchFamily="-105" charset="-128"/>
        <a:cs typeface="ＭＳ Ｐゴシック" pitchFamily="-105" charset="-128"/>
      </a:defRPr>
    </a:lvl2pPr>
    <a:lvl3pPr marL="914400" algn="l" defTabSz="457200" rtl="0" fontAlgn="base">
      <a:spcBef>
        <a:spcPct val="0"/>
      </a:spcBef>
      <a:spcAft>
        <a:spcPct val="0"/>
      </a:spcAft>
      <a:defRPr kern="1200">
        <a:solidFill>
          <a:schemeClr val="tx1"/>
        </a:solidFill>
        <a:latin typeface="Arial" pitchFamily="-105" charset="0"/>
        <a:ea typeface="ＭＳ Ｐゴシック" pitchFamily="-105" charset="-128"/>
        <a:cs typeface="ＭＳ Ｐゴシック" pitchFamily="-105" charset="-128"/>
      </a:defRPr>
    </a:lvl3pPr>
    <a:lvl4pPr marL="1371600" algn="l" defTabSz="457200" rtl="0" fontAlgn="base">
      <a:spcBef>
        <a:spcPct val="0"/>
      </a:spcBef>
      <a:spcAft>
        <a:spcPct val="0"/>
      </a:spcAft>
      <a:defRPr kern="1200">
        <a:solidFill>
          <a:schemeClr val="tx1"/>
        </a:solidFill>
        <a:latin typeface="Arial" pitchFamily="-105" charset="0"/>
        <a:ea typeface="ＭＳ Ｐゴシック" pitchFamily="-105" charset="-128"/>
        <a:cs typeface="ＭＳ Ｐゴシック" pitchFamily="-105" charset="-128"/>
      </a:defRPr>
    </a:lvl4pPr>
    <a:lvl5pPr marL="1828800" algn="l" defTabSz="457200" rtl="0" fontAlgn="base">
      <a:spcBef>
        <a:spcPct val="0"/>
      </a:spcBef>
      <a:spcAft>
        <a:spcPct val="0"/>
      </a:spcAft>
      <a:defRPr kern="1200">
        <a:solidFill>
          <a:schemeClr val="tx1"/>
        </a:solidFill>
        <a:latin typeface="Arial" pitchFamily="-105" charset="0"/>
        <a:ea typeface="ＭＳ Ｐゴシック" pitchFamily="-105" charset="-128"/>
        <a:cs typeface="ＭＳ Ｐゴシック" pitchFamily="-105" charset="-128"/>
      </a:defRPr>
    </a:lvl5pPr>
    <a:lvl6pPr marL="2286000" algn="l" defTabSz="457200" rtl="0" eaLnBrk="1" latinLnBrk="0" hangingPunct="1">
      <a:defRPr kern="1200">
        <a:solidFill>
          <a:schemeClr val="tx1"/>
        </a:solidFill>
        <a:latin typeface="Arial" pitchFamily="-105" charset="0"/>
        <a:ea typeface="ＭＳ Ｐゴシック" pitchFamily="-105" charset="-128"/>
        <a:cs typeface="ＭＳ Ｐゴシック" pitchFamily="-105" charset="-128"/>
      </a:defRPr>
    </a:lvl6pPr>
    <a:lvl7pPr marL="2743200" algn="l" defTabSz="457200" rtl="0" eaLnBrk="1" latinLnBrk="0" hangingPunct="1">
      <a:defRPr kern="1200">
        <a:solidFill>
          <a:schemeClr val="tx1"/>
        </a:solidFill>
        <a:latin typeface="Arial" pitchFamily="-105" charset="0"/>
        <a:ea typeface="ＭＳ Ｐゴシック" pitchFamily="-105" charset="-128"/>
        <a:cs typeface="ＭＳ Ｐゴシック" pitchFamily="-105" charset="-128"/>
      </a:defRPr>
    </a:lvl7pPr>
    <a:lvl8pPr marL="3200400" algn="l" defTabSz="457200" rtl="0" eaLnBrk="1" latinLnBrk="0" hangingPunct="1">
      <a:defRPr kern="1200">
        <a:solidFill>
          <a:schemeClr val="tx1"/>
        </a:solidFill>
        <a:latin typeface="Arial" pitchFamily="-105" charset="0"/>
        <a:ea typeface="ＭＳ Ｐゴシック" pitchFamily="-105" charset="-128"/>
        <a:cs typeface="ＭＳ Ｐゴシック" pitchFamily="-105" charset="-128"/>
      </a:defRPr>
    </a:lvl8pPr>
    <a:lvl9pPr marL="3657600" algn="l" defTabSz="457200" rtl="0" eaLnBrk="1" latinLnBrk="0" hangingPunct="1">
      <a:defRPr kern="1200">
        <a:solidFill>
          <a:schemeClr val="tx1"/>
        </a:solidFill>
        <a:latin typeface="Arial" pitchFamily="-105" charset="0"/>
        <a:ea typeface="ＭＳ Ｐゴシック" pitchFamily="-105" charset="-128"/>
        <a:cs typeface="ＭＳ Ｐゴシック" pitchFamily="-105" charset="-128"/>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lastView="sldThumbnailView">
  <p:normalViewPr>
    <p:restoredLeft sz="22822" autoAdjust="0"/>
    <p:restoredTop sz="81907" autoAdjust="0"/>
  </p:normalViewPr>
  <p:slideViewPr>
    <p:cSldViewPr snapToObjects="1">
      <p:cViewPr>
        <p:scale>
          <a:sx n="100" d="100"/>
          <a:sy n="100" d="100"/>
        </p:scale>
        <p:origin x="-584" y="-8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8028800" cy="78028800"/>
</p:viewPr>
</file>

<file path=ppt/_rels/presentation.xml.rels><?xml version="1.0" encoding="UTF-8" standalone="yes"?>
<Relationships xmlns="http://schemas.openxmlformats.org/package/2006/relationships"><Relationship Id="rId46" Type="http://schemas.openxmlformats.org/officeDocument/2006/relationships/printerSettings" Target="printerSettings/printerSettings1.bin"/><Relationship Id="rId47" Type="http://schemas.openxmlformats.org/officeDocument/2006/relationships/presProps" Target="presProps.xml"/><Relationship Id="rId48" Type="http://schemas.openxmlformats.org/officeDocument/2006/relationships/viewProps" Target="viewProps.xml"/><Relationship Id="rId49" Type="http://schemas.openxmlformats.org/officeDocument/2006/relationships/theme" Target="theme/theme1.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50"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wrap="square" lIns="91440" tIns="45720" rIns="91440" bIns="45720" numCol="1" anchor="t" anchorCtr="0" compatLnSpc="1">
            <a:prstTxWarp prst="textNoShape">
              <a:avLst/>
            </a:prstTxWarp>
          </a:bodyPr>
          <a:lstStyle>
            <a:lvl1pPr>
              <a:defRPr sz="1200">
                <a:latin typeface="Calibri" pitchFamily="-65" charset="0"/>
                <a:ea typeface="ＭＳ Ｐゴシック" pitchFamily="-65" charset="-128"/>
                <a:cs typeface="ＭＳ Ｐゴシック" pitchFamily="-65" charset="-128"/>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atin typeface="Calibri" pitchFamily="-65" charset="0"/>
                <a:ea typeface="ＭＳ Ｐゴシック" pitchFamily="-65" charset="-128"/>
                <a:cs typeface="ＭＳ Ｐゴシック" pitchFamily="-65" charset="-128"/>
              </a:defRPr>
            </a:lvl1pPr>
          </a:lstStyle>
          <a:p>
            <a:pPr>
              <a:defRPr/>
            </a:pPr>
            <a:fld id="{F3975619-AE7B-D04F-8769-2EBAA32B5710}" type="datetime1">
              <a:rPr lang="en-US"/>
              <a:pPr>
                <a:defRPr/>
              </a:pPr>
              <a:t>10/29/13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wrap="square" lIns="91440" tIns="45720" rIns="91440" bIns="45720" numCol="1" anchor="ctr" anchorCtr="0" compatLnSpc="1">
            <a:prstTxWarp prst="textNoShape">
              <a:avLst/>
            </a:prstTxWarp>
          </a:bodyP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wrap="square" lIns="91440" tIns="45720" rIns="91440" bIns="45720" numCol="1" anchor="t" anchorCtr="0" compatLnSpc="1">
            <a:prstTxWarp prst="textNoShape">
              <a:avLst/>
            </a:prstTxWarp>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wrap="square" lIns="91440" tIns="45720" rIns="91440" bIns="45720" numCol="1" anchor="b" anchorCtr="0" compatLnSpc="1">
            <a:prstTxWarp prst="textNoShape">
              <a:avLst/>
            </a:prstTxWarp>
          </a:bodyPr>
          <a:lstStyle>
            <a:lvl1pPr>
              <a:defRPr sz="1200">
                <a:latin typeface="Calibri" pitchFamily="-65" charset="0"/>
                <a:ea typeface="ＭＳ Ｐゴシック" pitchFamily="-65" charset="-128"/>
                <a:cs typeface="ＭＳ Ｐゴシック" pitchFamily="-65" charset="-128"/>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Calibri" pitchFamily="-65" charset="0"/>
                <a:ea typeface="ＭＳ Ｐゴシック" pitchFamily="-65" charset="-128"/>
                <a:cs typeface="ＭＳ Ｐゴシック" pitchFamily="-65" charset="-128"/>
              </a:defRPr>
            </a:lvl1pPr>
          </a:lstStyle>
          <a:p>
            <a:pPr>
              <a:defRPr/>
            </a:pPr>
            <a:fld id="{5561FB50-5041-8C4D-A157-BFD5AAFFDC2E}"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ＭＳ Ｐゴシック" pitchFamily="-65" charset="-128"/>
        <a:cs typeface="ＭＳ Ｐゴシック" pitchFamily="-65" charset="-128"/>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pitchFamily="-65" charset="-128"/>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pitchFamily="-65" charset="-128"/>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pitchFamily="-65" charset="-128"/>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pitchFamily="-65"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csic.georgetown.edu/research/215767.html" TargetMode="External"/><Relationship Id="rId4" Type="http://schemas.openxmlformats.org/officeDocument/2006/relationships/hyperlink" Target="http://www.google.com/url?q=http://socialtimes.com/touchy-territory-different-ethnicities-may-use-social-cause-social-media-differently_b64561&amp;sa=D&amp;sntz=1&amp;usg=AFQjCNHMWVN97z-iP1naXDGsiXkSuVJPag" TargetMode="External"/><Relationship Id="rId5" Type="http://schemas.openxmlformats.org/officeDocument/2006/relationships/hyperlink" Target="http://www.nielsen.com/us/en/insights/reports-downloads/2011/state-of-the-african-american-consumer.html" TargetMode="External"/><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www.comscore.com/Press_Events/Presentations_Whitepapers/2010/Women_on_the_Web_How_Women_are_Shaping_the_Internet" TargetMode="External"/><Relationship Id="rId4" Type="http://schemas.openxmlformats.org/officeDocument/2006/relationships/hyperlink" Target="http://blog.nielsen.com/nielsenwire/online_mobile/for-social-networking-women-use-mobile-more-than-men/" TargetMode="External"/><Relationship Id="rId5" Type="http://schemas.openxmlformats.org/officeDocument/2006/relationships/hyperlink" Target="http://clevergirlscollective.com/kristy-sammis/pinterest-sexists/" TargetMode="External"/><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 Id="rId3" Type="http://schemas.openxmlformats.org/officeDocument/2006/relationships/hyperlink" Target="http://www.aaup.org/article/when-billionaires-become-educational-experts%23note1" TargetMode="Externa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FFF"/>
        </a:solidFill>
        <a:effectLst/>
      </p:bgPr>
    </p:bg>
    <p:spTree>
      <p:nvGrpSpPr>
        <p:cNvPr id="1" name=""/>
        <p:cNvGrpSpPr/>
        <p:nvPr/>
      </p:nvGrpSpPr>
      <p:grpSpPr>
        <a:xfrm>
          <a:off x="0" y="0"/>
          <a:ext cx="0" cy="0"/>
          <a:chOff x="0" y="0"/>
          <a:chExt cx="0" cy="0"/>
        </a:xfrm>
      </p:grpSpPr>
      <p:sp>
        <p:nvSpPr>
          <p:cNvPr id="48130"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prstTxWarp prst="textNoShape">
              <a:avLst/>
            </a:prstTxWarp>
          </a:bodyPr>
          <a:lstStyle/>
          <a:p>
            <a:endParaRPr lang="en-US" sz="1800">
              <a:latin typeface="Calibri" pitchFamily="-105" charset="0"/>
            </a:endParaRPr>
          </a:p>
        </p:txBody>
      </p:sp>
      <p:sp>
        <p:nvSpPr>
          <p:cNvPr id="48131" name="Text Box 3"/>
          <p:cNvSpPr>
            <a:spLocks noGrp="1" noChangeArrowheads="1"/>
          </p:cNvSpPr>
          <p:nvPr>
            <p:ph type="body"/>
          </p:nvPr>
        </p:nvSpPr>
        <p:spPr bwMode="auto">
          <a:xfrm>
            <a:off x="1185863" y="4787900"/>
            <a:ext cx="5407025" cy="3827463"/>
          </a:xfrm>
          <a:noFill/>
        </p:spPr>
        <p:txBody>
          <a:bodyPr wrap="none" anchor="ctr"/>
          <a:lstStyle/>
          <a:p>
            <a:pPr eaLnBrk="1" hangingPunct="1">
              <a:spcBef>
                <a:spcPct val="0"/>
              </a:spcBef>
            </a:pPr>
            <a:endParaRPr lang="en-US" sz="1000" dirty="0" smtClean="0">
              <a:ea typeface="ＭＳ Ｐゴシック" pitchFamily="-105" charset="-128"/>
              <a:cs typeface="ＭＳ Ｐゴシック" pitchFamily="-105" charset="-128"/>
            </a:endParaRPr>
          </a:p>
          <a:p>
            <a:pPr eaLnBrk="1" hangingPunct="1">
              <a:spcBef>
                <a:spcPct val="0"/>
              </a:spcBef>
            </a:pPr>
            <a:endParaRPr lang="en-US" sz="1000" dirty="0" smtClean="0">
              <a:ea typeface="ＭＳ Ｐゴシック" pitchFamily="-105" charset="-128"/>
              <a:cs typeface="ＭＳ Ｐゴシック" pitchFamily="-105" charset="-128"/>
            </a:endParaRPr>
          </a:p>
          <a:p>
            <a:pPr eaLnBrk="1" hangingPunct="1">
              <a:spcBef>
                <a:spcPct val="0"/>
              </a:spcBef>
            </a:pPr>
            <a:endParaRPr lang="en-US" sz="1000" dirty="0" smtClean="0">
              <a:ea typeface="ＭＳ Ｐゴシック" pitchFamily="-105" charset="-128"/>
              <a:cs typeface="ＭＳ Ｐゴシック" pitchFamily="-105" charset="-128"/>
            </a:endParaRPr>
          </a:p>
          <a:p>
            <a:pPr eaLnBrk="1" hangingPunct="1">
              <a:spcBef>
                <a:spcPct val="0"/>
              </a:spcBef>
            </a:pPr>
            <a:r>
              <a:rPr lang="en-US" sz="1000" dirty="0" smtClean="0">
                <a:ea typeface="ＭＳ Ｐゴシック" pitchFamily="-105" charset="-128"/>
                <a:cs typeface="ＭＳ Ｐゴシック" pitchFamily="-105" charset="-128"/>
              </a:rPr>
              <a:t>Only 11% of teens use email</a:t>
            </a:r>
          </a:p>
          <a:p>
            <a:pPr eaLnBrk="1" hangingPunct="1">
              <a:spcBef>
                <a:spcPct val="0"/>
              </a:spcBef>
            </a:pPr>
            <a:endParaRPr lang="en-US" sz="1000" dirty="0" smtClean="0">
              <a:ea typeface="ＭＳ Ｐゴシック" pitchFamily="-105" charset="-128"/>
              <a:cs typeface="ＭＳ Ｐゴシック" pitchFamily="-105" charset="-128"/>
            </a:endParaRPr>
          </a:p>
          <a:p>
            <a:pPr eaLnBrk="1" hangingPunct="1">
              <a:spcBef>
                <a:spcPct val="0"/>
              </a:spcBef>
            </a:pPr>
            <a:r>
              <a:rPr lang="en-US" sz="1000" dirty="0" err="1" smtClean="0">
                <a:ea typeface="ＭＳ Ｐゴシック" pitchFamily="-105" charset="-128"/>
                <a:cs typeface="ＭＳ Ｐゴシック" pitchFamily="-105" charset="-128"/>
              </a:rPr>
              <a:t>HispanicBusiness.com</a:t>
            </a:r>
            <a:r>
              <a:rPr lang="en-US" sz="1000" dirty="0" smtClean="0">
                <a:ea typeface="ＭＳ Ｐゴシック" pitchFamily="-105" charset="-128"/>
                <a:cs typeface="ＭＳ Ｐゴシック" pitchFamily="-105" charset="-128"/>
              </a:rPr>
              <a:t> 2006 (plus Pew Hispanic Center 2007 report)</a:t>
            </a:r>
          </a:p>
          <a:p>
            <a:pPr eaLnBrk="1" hangingPunct="1">
              <a:spcBef>
                <a:spcPct val="0"/>
              </a:spcBef>
            </a:pPr>
            <a:r>
              <a:rPr lang="en-US" sz="1000" dirty="0" smtClean="0">
                <a:ea typeface="ＭＳ Ｐゴシック" pitchFamily="-105" charset="-128"/>
                <a:cs typeface="ＭＳ Ｐゴシック" pitchFamily="-105" charset="-128"/>
              </a:rPr>
              <a:t>Acculturated – in U.S. for at least a few years – 82% of </a:t>
            </a:r>
            <a:r>
              <a:rPr lang="en-US" sz="1000" dirty="0" err="1" smtClean="0">
                <a:ea typeface="ＭＳ Ｐゴシック" pitchFamily="-105" charset="-128"/>
                <a:cs typeface="ＭＳ Ｐゴシック" pitchFamily="-105" charset="-128"/>
              </a:rPr>
              <a:t>hispanics</a:t>
            </a:r>
            <a:r>
              <a:rPr lang="en-US" sz="1000" dirty="0" smtClean="0">
                <a:ea typeface="ＭＳ Ｐゴシック" pitchFamily="-105" charset="-128"/>
                <a:cs typeface="ＭＳ Ｐゴシック" pitchFamily="-105" charset="-128"/>
              </a:rPr>
              <a:t> online</a:t>
            </a:r>
          </a:p>
          <a:p>
            <a:pPr eaLnBrk="1" hangingPunct="1">
              <a:spcBef>
                <a:spcPct val="0"/>
              </a:spcBef>
            </a:pPr>
            <a:endParaRPr lang="en-US" sz="1000" dirty="0" smtClean="0">
              <a:ea typeface="ＭＳ Ｐゴシック" pitchFamily="-105" charset="-128"/>
              <a:cs typeface="ＭＳ Ｐゴシック" pitchFamily="-105" charset="-128"/>
            </a:endParaRPr>
          </a:p>
          <a:p>
            <a:pPr eaLnBrk="1" hangingPunct="1">
              <a:spcBef>
                <a:spcPct val="0"/>
              </a:spcBef>
            </a:pPr>
            <a:endParaRPr lang="en-US" sz="1000" dirty="0" smtClean="0">
              <a:ea typeface="ＭＳ Ｐゴシック" pitchFamily="-105" charset="-128"/>
              <a:cs typeface="ＭＳ Ｐゴシック" pitchFamily="-105" charset="-128"/>
            </a:endParaRPr>
          </a:p>
          <a:p>
            <a:pPr eaLnBrk="1" hangingPunct="1">
              <a:spcBef>
                <a:spcPct val="0"/>
              </a:spcBef>
            </a:pPr>
            <a:endParaRPr lang="en-US" sz="1000" dirty="0" smtClean="0">
              <a:ea typeface="ＭＳ Ｐゴシック" pitchFamily="-105" charset="-128"/>
              <a:cs typeface="ＭＳ Ｐゴシック" pitchFamily="-105" charset="-128"/>
            </a:endParaRPr>
          </a:p>
          <a:p>
            <a:pPr eaLnBrk="1" hangingPunct="1">
              <a:spcBef>
                <a:spcPct val="0"/>
              </a:spcBef>
            </a:pPr>
            <a:endParaRPr lang="en-US" sz="1000" dirty="0" smtClean="0">
              <a:ea typeface="ＭＳ Ｐゴシック" pitchFamily="-105" charset="-128"/>
              <a:cs typeface="ＭＳ Ｐゴシック" pitchFamily="-105" charset="-128"/>
            </a:endParaRPr>
          </a:p>
          <a:p>
            <a:pPr eaLnBrk="1" hangingPunct="1">
              <a:spcBef>
                <a:spcPct val="0"/>
              </a:spcBef>
            </a:pPr>
            <a:r>
              <a:rPr lang="en-US" sz="1000" dirty="0" smtClean="0">
                <a:ea typeface="ＭＳ Ｐゴシック" pitchFamily="-105" charset="-128"/>
                <a:cs typeface="ＭＳ Ｐゴシック" pitchFamily="-105" charset="-128"/>
              </a:rPr>
              <a:t>The findings also showed that the Internet continues to be the best source to make a final brand decision for most Hispanics online.</a:t>
            </a:r>
          </a:p>
          <a:p>
            <a:pPr eaLnBrk="1" hangingPunct="1">
              <a:spcBef>
                <a:spcPct val="0"/>
              </a:spcBef>
            </a:pPr>
            <a:r>
              <a:rPr lang="en-US" sz="1000" dirty="0" smtClean="0">
                <a:ea typeface="ＭＳ Ｐゴシック" pitchFamily="-105" charset="-128"/>
                <a:cs typeface="ＭＳ Ｐゴシック" pitchFamily="-105" charset="-128"/>
              </a:rPr>
              <a:t> This year, 68 percent of online Hispanics said the Internet was their best source for making a final brand decision,</a:t>
            </a:r>
          </a:p>
          <a:p>
            <a:pPr eaLnBrk="1" hangingPunct="1">
              <a:spcBef>
                <a:spcPct val="0"/>
              </a:spcBef>
            </a:pPr>
            <a:r>
              <a:rPr lang="en-US" sz="1000" dirty="0" smtClean="0">
                <a:ea typeface="ＭＳ Ｐゴシック" pitchFamily="-105" charset="-128"/>
                <a:cs typeface="ＭＳ Ｐゴシック" pitchFamily="-105" charset="-128"/>
              </a:rPr>
              <a:t> compared to 51 percent in a 2004 AOL study. The number of Hispanics doing price comparisons on the Web also continues to grow. </a:t>
            </a:r>
          </a:p>
          <a:p>
            <a:pPr eaLnBrk="1" hangingPunct="1">
              <a:spcBef>
                <a:spcPct val="0"/>
              </a:spcBef>
            </a:pPr>
            <a:r>
              <a:rPr lang="en-US" sz="1000" dirty="0" smtClean="0">
                <a:ea typeface="ＭＳ Ｐゴシック" pitchFamily="-105" charset="-128"/>
                <a:cs typeface="ＭＳ Ｐゴシック" pitchFamily="-105" charset="-128"/>
              </a:rPr>
              <a:t>The survey found 72 percent of respondents use the Internet to compare prices of products versus 61 percent two years ago.</a:t>
            </a:r>
          </a:p>
          <a:p>
            <a:pPr eaLnBrk="1" hangingPunct="1">
              <a:spcBef>
                <a:spcPct val="0"/>
              </a:spcBef>
            </a:pPr>
            <a:endParaRPr lang="en-US" sz="1000" dirty="0" smtClean="0">
              <a:ea typeface="ＭＳ Ｐゴシック" pitchFamily="-105" charset="-128"/>
              <a:cs typeface="ＭＳ Ｐゴシック" pitchFamily="-105" charset="-128"/>
            </a:endParaRPr>
          </a:p>
          <a:p>
            <a:pPr eaLnBrk="1" hangingPunct="1">
              <a:spcBef>
                <a:spcPct val="0"/>
              </a:spcBef>
            </a:pPr>
            <a:r>
              <a:rPr lang="en-US" sz="1000" dirty="0" smtClean="0">
                <a:ea typeface="ＭＳ Ｐゴシック" pitchFamily="-105" charset="-128"/>
                <a:cs typeface="ＭＳ Ｐゴシック" pitchFamily="-105" charset="-128"/>
              </a:rPr>
              <a:t>Hispanics are also are drawn to social networking sites. The survey found that 68 percent use instant messaging,</a:t>
            </a:r>
          </a:p>
          <a:p>
            <a:pPr eaLnBrk="1" hangingPunct="1">
              <a:spcBef>
                <a:spcPct val="0"/>
              </a:spcBef>
            </a:pPr>
            <a:r>
              <a:rPr lang="en-US" sz="1000" dirty="0" smtClean="0">
                <a:ea typeface="ＭＳ Ｐゴシック" pitchFamily="-105" charset="-128"/>
                <a:cs typeface="ＭＳ Ｐゴシック" pitchFamily="-105" charset="-128"/>
              </a:rPr>
              <a:t> 63 percent share photos online, 52 percent read or post blogs, 43 percent visit social networking sites, and 40 percent talk on a phone using the Internet.</a:t>
            </a:r>
          </a:p>
          <a:p>
            <a:pPr eaLnBrk="1" hangingPunct="1">
              <a:spcBef>
                <a:spcPct val="0"/>
              </a:spcBef>
            </a:pPr>
            <a:endParaRPr lang="en-US" sz="1000" dirty="0" smtClean="0">
              <a:ea typeface="ＭＳ Ｐゴシック" pitchFamily="-105" charset="-128"/>
              <a:cs typeface="ＭＳ Ｐゴシック" pitchFamily="-105" charset="-128"/>
            </a:endParaRPr>
          </a:p>
          <a:p>
            <a:pPr eaLnBrk="1" hangingPunct="1">
              <a:spcBef>
                <a:spcPct val="0"/>
              </a:spcBef>
            </a:pPr>
            <a:r>
              <a:rPr lang="en-US" sz="1000" dirty="0" smtClean="0">
                <a:ea typeface="ＭＳ Ｐゴシック" pitchFamily="-105" charset="-128"/>
                <a:cs typeface="ＭＳ Ｐゴシック" pitchFamily="-105" charset="-128"/>
              </a:rPr>
              <a:t>Nearly half, 43 percent, of acculturated Hispanics are online and watching TV at the same time, the study found. </a:t>
            </a:r>
          </a:p>
          <a:p>
            <a:pPr eaLnBrk="1" hangingPunct="1">
              <a:spcBef>
                <a:spcPct val="0"/>
              </a:spcBef>
            </a:pPr>
            <a:r>
              <a:rPr lang="en-US" sz="1000" dirty="0" smtClean="0">
                <a:ea typeface="ＭＳ Ｐゴシック" pitchFamily="-105" charset="-128"/>
                <a:cs typeface="ＭＳ Ｐゴシック" pitchFamily="-105" charset="-128"/>
              </a:rPr>
              <a:t>One third of </a:t>
            </a:r>
            <a:r>
              <a:rPr lang="en-US" sz="1000" dirty="0" err="1" smtClean="0">
                <a:ea typeface="ＭＳ Ｐゴシック" pitchFamily="-105" charset="-128"/>
                <a:cs typeface="ＭＳ Ｐゴシック" pitchFamily="-105" charset="-128"/>
              </a:rPr>
              <a:t>unacculturated</a:t>
            </a:r>
            <a:r>
              <a:rPr lang="en-US" sz="1000" dirty="0" smtClean="0">
                <a:ea typeface="ＭＳ Ｐゴシック" pitchFamily="-105" charset="-128"/>
                <a:cs typeface="ＭＳ Ｐゴシック" pitchFamily="-105" charset="-128"/>
              </a:rPr>
              <a:t> Hispanics are online and watching TV simultaneously</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Increasing Competence &amp; Channeling Prowess</a:t>
            </a:r>
          </a:p>
          <a:p>
            <a:endParaRPr lang="en-US" dirty="0" smtClean="0"/>
          </a:p>
          <a:p>
            <a:pPr marL="0" marR="0" indent="0" algn="l" defTabSz="457200" rtl="0" eaLnBrk="0" fontAlgn="base" latinLnBrk="0" hangingPunct="0">
              <a:lnSpc>
                <a:spcPct val="100000"/>
              </a:lnSpc>
              <a:spcBef>
                <a:spcPct val="30000"/>
              </a:spcBef>
              <a:spcAft>
                <a:spcPct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a:defRPr/>
            </a:pPr>
            <a:fld id="{5561FB50-5041-8C4D-A157-BFD5AAFFDC2E}" type="slidenum">
              <a:rPr lang="en-US" smtClean="0"/>
              <a:pPr>
                <a:defRPr/>
              </a:pPr>
              <a:t>33</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Building</a:t>
            </a:r>
            <a:r>
              <a:rPr lang="en-US" baseline="0" dirty="0" smtClean="0"/>
              <a:t> Confidence, Lowering Barriers and Creating a Ready Workforce to re-energize the middle class</a:t>
            </a:r>
            <a:endParaRPr lang="en-US" dirty="0"/>
          </a:p>
        </p:txBody>
      </p:sp>
      <p:sp>
        <p:nvSpPr>
          <p:cNvPr id="4" name="Slide Number Placeholder 3"/>
          <p:cNvSpPr>
            <a:spLocks noGrp="1"/>
          </p:cNvSpPr>
          <p:nvPr>
            <p:ph type="sldNum" sz="quarter" idx="10"/>
          </p:nvPr>
        </p:nvSpPr>
        <p:spPr/>
        <p:txBody>
          <a:bodyPr/>
          <a:lstStyle/>
          <a:p>
            <a:pPr>
              <a:defRPr/>
            </a:pPr>
            <a:fld id="{5561FB50-5041-8C4D-A157-BFD5AAFFDC2E}" type="slidenum">
              <a:rPr lang="en-US" smtClean="0"/>
              <a:pPr>
                <a:defRPr/>
              </a:pPr>
              <a:t>34</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0" fontAlgn="base" latinLnBrk="0" hangingPunct="0">
              <a:lnSpc>
                <a:spcPct val="100000"/>
              </a:lnSpc>
              <a:spcBef>
                <a:spcPct val="30000"/>
              </a:spcBef>
              <a:spcAft>
                <a:spcPct val="0"/>
              </a:spcAft>
              <a:buClrTx/>
              <a:buSzTx/>
              <a:buFontTx/>
              <a:buChar char="-"/>
              <a:tabLst/>
              <a:defRPr/>
            </a:pPr>
            <a:r>
              <a:rPr lang="en-US" sz="1200" b="0" kern="1200" baseline="0" dirty="0" smtClean="0">
                <a:solidFill>
                  <a:schemeClr val="tx1"/>
                </a:solidFill>
                <a:latin typeface="+mn-lt"/>
                <a:ea typeface="ＭＳ Ｐゴシック" pitchFamily="-65" charset="-128"/>
                <a:cs typeface="ＭＳ Ｐゴシック" pitchFamily="-65" charset="-128"/>
              </a:rPr>
              <a:t>&gt; We must reinvent the notion that creating or using technology successfully is for some, not for all. We must abandon the notion that just because you live in a garbage dump, that doesn’t mean your mind is garbage. In fact, genius is all around us. An economy that goes from </a:t>
            </a:r>
            <a:r>
              <a:rPr lang="en-US" sz="1200" b="0" kern="1200" baseline="0" dirty="0" err="1" smtClean="0">
                <a:solidFill>
                  <a:schemeClr val="tx1"/>
                </a:solidFill>
                <a:latin typeface="+mn-lt"/>
                <a:ea typeface="ＭＳ Ｐゴシック" pitchFamily="-65" charset="-128"/>
                <a:cs typeface="ＭＳ Ｐゴシック" pitchFamily="-65" charset="-128"/>
              </a:rPr>
              <a:t>iindustrial</a:t>
            </a:r>
            <a:r>
              <a:rPr lang="en-US" sz="1200" b="0" kern="1200" baseline="0" dirty="0" smtClean="0">
                <a:solidFill>
                  <a:schemeClr val="tx1"/>
                </a:solidFill>
                <a:latin typeface="+mn-lt"/>
                <a:ea typeface="ＭＳ Ｐゴシック" pitchFamily="-65" charset="-128"/>
                <a:cs typeface="ＭＳ Ｐゴシック" pitchFamily="-65" charset="-128"/>
              </a:rPr>
              <a:t> to info – eliminating extreme poverty in its wake – just within our grasp. Isn’t that exciting? Don’t you want to be a part of that?</a:t>
            </a:r>
          </a:p>
          <a:p>
            <a:pPr marL="0" marR="0" indent="0" algn="l" defTabSz="457200" rtl="0" eaLnBrk="0" fontAlgn="base" latinLnBrk="0" hangingPunct="0">
              <a:lnSpc>
                <a:spcPct val="100000"/>
              </a:lnSpc>
              <a:spcBef>
                <a:spcPct val="30000"/>
              </a:spcBef>
              <a:spcAft>
                <a:spcPct val="0"/>
              </a:spcAft>
              <a:buClrTx/>
              <a:buSzTx/>
              <a:buFontTx/>
              <a:buChar char="-"/>
              <a:tabLst/>
              <a:defRPr/>
            </a:pPr>
            <a:endParaRPr lang="en-US" sz="1200" b="0" kern="1200" baseline="0" dirty="0" smtClean="0">
              <a:solidFill>
                <a:schemeClr val="tx1"/>
              </a:solidFill>
              <a:latin typeface="+mn-lt"/>
              <a:ea typeface="ＭＳ Ｐゴシック" pitchFamily="-65" charset="-128"/>
              <a:cs typeface="ＭＳ Ｐゴシック" pitchFamily="-65" charset="-128"/>
            </a:endParaRPr>
          </a:p>
          <a:p>
            <a:pPr marL="0" marR="0" indent="0" algn="l" defTabSz="457200" rtl="0" eaLnBrk="0" fontAlgn="base" latinLnBrk="0" hangingPunct="0">
              <a:lnSpc>
                <a:spcPct val="100000"/>
              </a:lnSpc>
              <a:spcBef>
                <a:spcPct val="30000"/>
              </a:spcBef>
              <a:spcAft>
                <a:spcPct val="0"/>
              </a:spcAft>
              <a:buClrTx/>
              <a:buSzTx/>
              <a:buFontTx/>
              <a:buNone/>
              <a:tabLst/>
              <a:defRPr/>
            </a:pPr>
            <a:r>
              <a:rPr lang="en-US" sz="1200" b="0" kern="1200" baseline="0" dirty="0" smtClean="0">
                <a:solidFill>
                  <a:schemeClr val="tx1"/>
                </a:solidFill>
                <a:latin typeface="+mn-lt"/>
                <a:ea typeface="ＭＳ Ｐゴシック" pitchFamily="-65" charset="-128"/>
                <a:cs typeface="ＭＳ Ｐゴシック" pitchFamily="-65" charset="-128"/>
              </a:rPr>
              <a:t>This won’t happen …. We can’t do it without you. Each person in this room is a person who has the power to help lead this revolution or stymie it in its crib. Which future will you create – because make no mistake, we are creating the future today that we will all live in tomorrow. </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5561FB50-5041-8C4D-A157-BFD5AAFFDC2E}" type="slidenum">
              <a:rPr lang="en-US" smtClean="0"/>
              <a:pPr>
                <a:defRPr/>
              </a:pPr>
              <a:t>35</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5561FB50-5041-8C4D-A157-BFD5AAFFDC2E}" type="slidenum">
              <a:rPr lang="en-US" smtClean="0"/>
              <a:pPr>
                <a:defRPr/>
              </a:pPr>
              <a:t>36</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ＭＳ Ｐゴシック" pitchFamily="-65" charset="-128"/>
                <a:cs typeface="ＭＳ Ｐゴシック" pitchFamily="-65" charset="-128"/>
              </a:rPr>
              <a:t>This is Web 3.0 - how can trigger the next wave of innovation in new hardware &amp; software?</a:t>
            </a:r>
            <a:br>
              <a:rPr lang="en-US" sz="1200" kern="1200" dirty="0" smtClean="0">
                <a:solidFill>
                  <a:schemeClr val="tx1"/>
                </a:solidFill>
                <a:latin typeface="+mn-lt"/>
                <a:ea typeface="ＭＳ Ｐゴシック" pitchFamily="-65" charset="-128"/>
                <a:cs typeface="ＭＳ Ｐゴシック" pitchFamily="-65" charset="-128"/>
              </a:rPr>
            </a:br>
            <a:endParaRPr lang="en-US" sz="1200" kern="1200" dirty="0" smtClean="0">
              <a:solidFill>
                <a:schemeClr val="tx1"/>
              </a:solidFill>
              <a:latin typeface="+mn-lt"/>
              <a:ea typeface="ＭＳ Ｐゴシック" pitchFamily="-65" charset="-128"/>
              <a:cs typeface="ＭＳ Ｐゴシック" pitchFamily="-65" charset="-128"/>
            </a:endParaRPr>
          </a:p>
          <a:p>
            <a:r>
              <a:rPr lang="en-US" sz="1200" kern="1200" dirty="0" smtClean="0">
                <a:solidFill>
                  <a:schemeClr val="tx1"/>
                </a:solidFill>
                <a:latin typeface="+mn-lt"/>
                <a:ea typeface="ＭＳ Ｐゴシック" pitchFamily="-65" charset="-128"/>
                <a:cs typeface="ＭＳ Ｐゴシック" pitchFamily="-65" charset="-128"/>
              </a:rPr>
              <a:t>This can create a renewed America where we enjoy more prosperity, more freedom, cooler apps for all. </a:t>
            </a:r>
          </a:p>
          <a:p>
            <a:r>
              <a:rPr lang="en-US" sz="1200" kern="1200" dirty="0" smtClean="0">
                <a:solidFill>
                  <a:schemeClr val="tx1"/>
                </a:solidFill>
                <a:latin typeface="+mn-lt"/>
                <a:ea typeface="ＭＳ Ｐゴシック" pitchFamily="-65" charset="-128"/>
                <a:cs typeface="ＭＳ Ｐゴシック" pitchFamily="-65" charset="-128"/>
              </a:rPr>
              <a:t>More powerful, respected worldwide and maintain our leadership as a beacon of hope and opportunity. But first that means creating more opportunity here.</a:t>
            </a:r>
          </a:p>
          <a:p>
            <a:endParaRPr lang="en-US" dirty="0"/>
          </a:p>
        </p:txBody>
      </p:sp>
      <p:sp>
        <p:nvSpPr>
          <p:cNvPr id="4" name="Slide Number Placeholder 3"/>
          <p:cNvSpPr>
            <a:spLocks noGrp="1"/>
          </p:cNvSpPr>
          <p:nvPr>
            <p:ph type="sldNum" sz="quarter" idx="10"/>
          </p:nvPr>
        </p:nvSpPr>
        <p:spPr/>
        <p:txBody>
          <a:bodyPr/>
          <a:lstStyle/>
          <a:p>
            <a:pPr>
              <a:defRPr/>
            </a:pPr>
            <a:fld id="{5561FB50-5041-8C4D-A157-BFD5AAFFDC2E}" type="slidenum">
              <a:rPr lang="en-US" smtClean="0"/>
              <a:pPr>
                <a:defRPr/>
              </a:pPr>
              <a:t>41</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Increasing Competence &amp; Channeling Prowess</a:t>
            </a:r>
          </a:p>
          <a:p>
            <a:endParaRPr lang="en-US" dirty="0" smtClean="0"/>
          </a:p>
          <a:p>
            <a:pPr marL="0" marR="0" indent="0" algn="l" defTabSz="4572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latin typeface="+mn-lt"/>
                <a:ea typeface="ＭＳ Ｐゴシック" pitchFamily="-65" charset="-128"/>
                <a:cs typeface="ＭＳ Ｐゴシック" pitchFamily="-65" charset="-128"/>
              </a:rPr>
              <a:t>In 1999, </a:t>
            </a:r>
            <a:r>
              <a:rPr lang="en-US" sz="1200" kern="1200" dirty="0" err="1" smtClean="0">
                <a:solidFill>
                  <a:schemeClr val="tx1"/>
                </a:solidFill>
                <a:latin typeface="+mn-lt"/>
                <a:ea typeface="ＭＳ Ｐゴシック" pitchFamily="-65" charset="-128"/>
                <a:cs typeface="ＭＳ Ｐゴシック" pitchFamily="-65" charset="-128"/>
              </a:rPr>
              <a:t>Sugata</a:t>
            </a:r>
            <a:r>
              <a:rPr lang="en-US" sz="1200" kern="1200" dirty="0" smtClean="0">
                <a:solidFill>
                  <a:schemeClr val="tx1"/>
                </a:solidFill>
                <a:latin typeface="+mn-lt"/>
                <a:ea typeface="ＭＳ Ｐゴシック" pitchFamily="-65" charset="-128"/>
                <a:cs typeface="ＭＳ Ｐゴシック" pitchFamily="-65" charset="-128"/>
              </a:rPr>
              <a:t> </a:t>
            </a:r>
            <a:r>
              <a:rPr lang="en-US" sz="1200" kern="1200" dirty="0" err="1" smtClean="0">
                <a:solidFill>
                  <a:schemeClr val="tx1"/>
                </a:solidFill>
                <a:latin typeface="+mn-lt"/>
                <a:ea typeface="ＭＳ Ｐゴシック" pitchFamily="-65" charset="-128"/>
                <a:cs typeface="ＭＳ Ｐゴシック" pitchFamily="-65" charset="-128"/>
              </a:rPr>
              <a:t>Mitra</a:t>
            </a:r>
            <a:r>
              <a:rPr lang="en-US" sz="1200" kern="1200" dirty="0" smtClean="0">
                <a:solidFill>
                  <a:schemeClr val="tx1"/>
                </a:solidFill>
                <a:latin typeface="+mn-lt"/>
                <a:ea typeface="ＭＳ Ｐゴシック" pitchFamily="-65" charset="-128"/>
                <a:cs typeface="ＭＳ Ｐゴシック" pitchFamily="-65" charset="-128"/>
              </a:rPr>
              <a:t> was chief scientist at a company in New Delhi that trains software developers. His office was on the edge of a slum, and on a hunch one day, he decided to put a computer into a nook in a wall separating his building from the slum. He was curious to see what the kids would do, particularly if he said nothing. He simply powered the computer on and watched from a distance. To his surprise, the children quickly figured out how to use the machine.</a:t>
            </a:r>
          </a:p>
          <a:p>
            <a:endParaRPr lang="en-US" dirty="0" smtClean="0"/>
          </a:p>
          <a:p>
            <a:pPr marL="0" marR="0" indent="0" algn="l" defTabSz="4572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latin typeface="+mn-lt"/>
                <a:ea typeface="ＭＳ Ｐゴシック" pitchFamily="-65" charset="-128"/>
                <a:cs typeface="ＭＳ Ｐゴシック" pitchFamily="-65" charset="-128"/>
              </a:rPr>
              <a:t>Over the years, </a:t>
            </a:r>
            <a:r>
              <a:rPr lang="en-US" sz="1200" kern="1200" dirty="0" err="1" smtClean="0">
                <a:solidFill>
                  <a:schemeClr val="tx1"/>
                </a:solidFill>
                <a:latin typeface="+mn-lt"/>
                <a:ea typeface="ＭＳ Ｐゴシック" pitchFamily="-65" charset="-128"/>
                <a:cs typeface="ＭＳ Ｐゴシック" pitchFamily="-65" charset="-128"/>
              </a:rPr>
              <a:t>Mitra</a:t>
            </a:r>
            <a:r>
              <a:rPr lang="en-US" sz="1200" kern="1200" dirty="0" smtClean="0">
                <a:solidFill>
                  <a:schemeClr val="tx1"/>
                </a:solidFill>
                <a:latin typeface="+mn-lt"/>
                <a:ea typeface="ＭＳ Ｐゴシック" pitchFamily="-65" charset="-128"/>
                <a:cs typeface="ＭＳ Ｐゴシック" pitchFamily="-65" charset="-128"/>
              </a:rPr>
              <a:t> got more ambitious. For a study published in 2010, he loaded a computer with molecular biology materials and set it up in </a:t>
            </a:r>
            <a:r>
              <a:rPr lang="en-US" sz="1200" kern="1200" dirty="0" err="1" smtClean="0">
                <a:solidFill>
                  <a:schemeClr val="tx1"/>
                </a:solidFill>
                <a:latin typeface="+mn-lt"/>
                <a:ea typeface="ＭＳ Ｐゴシック" pitchFamily="-65" charset="-128"/>
                <a:cs typeface="ＭＳ Ｐゴシック" pitchFamily="-65" charset="-128"/>
              </a:rPr>
              <a:t>Kalikuppam</a:t>
            </a:r>
            <a:r>
              <a:rPr lang="en-US" sz="1200" kern="1200" dirty="0" smtClean="0">
                <a:solidFill>
                  <a:schemeClr val="tx1"/>
                </a:solidFill>
                <a:latin typeface="+mn-lt"/>
                <a:ea typeface="ＭＳ Ｐゴシック" pitchFamily="-65" charset="-128"/>
                <a:cs typeface="ＭＳ Ｐゴシック" pitchFamily="-65" charset="-128"/>
              </a:rPr>
              <a:t>, a village in southern India. He selected a small group of 10- to 14-year-olds and told them there was some interesting stuff on the computer, and might they take a look? Then he applied his new pedagogical method: He said no more and left.</a:t>
            </a:r>
          </a:p>
          <a:p>
            <a:endParaRPr lang="en-US" dirty="0" smtClean="0"/>
          </a:p>
          <a:p>
            <a:r>
              <a:rPr lang="en-US" dirty="0" smtClean="0"/>
              <a:t>$1 </a:t>
            </a:r>
            <a:r>
              <a:rPr lang="en-US" dirty="0" err="1" smtClean="0"/>
              <a:t>milliion</a:t>
            </a:r>
            <a:r>
              <a:rPr lang="en-US" dirty="0" smtClean="0"/>
              <a:t> from TED, Granny Cloud of retired UK</a:t>
            </a:r>
            <a:r>
              <a:rPr lang="en-US" baseline="0" dirty="0" smtClean="0"/>
              <a:t> teachers offering encouragement</a:t>
            </a:r>
            <a:endParaRPr lang="en-US" dirty="0"/>
          </a:p>
        </p:txBody>
      </p:sp>
      <p:sp>
        <p:nvSpPr>
          <p:cNvPr id="4" name="Slide Number Placeholder 3"/>
          <p:cNvSpPr>
            <a:spLocks noGrp="1"/>
          </p:cNvSpPr>
          <p:nvPr>
            <p:ph type="sldNum" sz="quarter" idx="10"/>
          </p:nvPr>
        </p:nvSpPr>
        <p:spPr/>
        <p:txBody>
          <a:bodyPr/>
          <a:lstStyle/>
          <a:p>
            <a:pPr>
              <a:defRPr/>
            </a:pPr>
            <a:fld id="{5561FB50-5041-8C4D-A157-BFD5AAFFDC2E}" type="slidenum">
              <a:rPr lang="en-US" smtClean="0"/>
              <a:pPr>
                <a:defRPr/>
              </a:pPr>
              <a:t>42</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8674" name="Slide Image Placeholder 1"/>
          <p:cNvSpPr>
            <a:spLocks noGrp="1" noRot="1" noChangeAspect="1"/>
          </p:cNvSpPr>
          <p:nvPr>
            <p:ph type="sldImg"/>
          </p:nvPr>
        </p:nvSpPr>
        <p:spPr bwMode="auto">
          <a:noFill/>
          <a:ln>
            <a:solidFill>
              <a:srgbClr val="000000"/>
            </a:solidFill>
            <a:miter lim="800000"/>
            <a:headEnd/>
            <a:tailEnd/>
          </a:ln>
        </p:spPr>
      </p:sp>
      <p:sp>
        <p:nvSpPr>
          <p:cNvPr id="28675" name="Notes Placeholder 2"/>
          <p:cNvSpPr>
            <a:spLocks noGrp="1"/>
          </p:cNvSpPr>
          <p:nvPr>
            <p:ph type="body" idx="1"/>
          </p:nvPr>
        </p:nvSpPr>
        <p:spPr bwMode="auto">
          <a:noFill/>
        </p:spPr>
        <p:txBody>
          <a:bodyPr/>
          <a:lstStyle/>
          <a:p>
            <a:pPr eaLnBrk="1" hangingPunct="1"/>
            <a:endParaRPr lang="en-US" dirty="0" smtClean="0">
              <a:ea typeface="ＭＳ Ｐゴシック" pitchFamily="-109" charset="-128"/>
              <a:cs typeface="ＭＳ Ｐゴシック" pitchFamily="-109" charset="-128"/>
            </a:endParaRPr>
          </a:p>
          <a:p>
            <a:pPr marL="0" marR="0" indent="0" algn="l" defTabSz="457200" rtl="0" eaLnBrk="1" fontAlgn="base" latinLnBrk="0" hangingPunct="1">
              <a:lnSpc>
                <a:spcPct val="100000"/>
              </a:lnSpc>
              <a:spcBef>
                <a:spcPct val="30000"/>
              </a:spcBef>
              <a:spcAft>
                <a:spcPct val="0"/>
              </a:spcAft>
              <a:buClrTx/>
              <a:buSzTx/>
              <a:buFontTx/>
              <a:buNone/>
              <a:tabLst/>
              <a:defRPr/>
            </a:pPr>
            <a:r>
              <a:rPr lang="en-US" sz="1200" kern="1200" dirty="0" smtClean="0">
                <a:solidFill>
                  <a:schemeClr val="tx1"/>
                </a:solidFill>
                <a:latin typeface="+mn-lt"/>
                <a:ea typeface="ＭＳ Ｐゴシック" pitchFamily="-65" charset="-128"/>
                <a:cs typeface="ＭＳ Ｐゴシック" pitchFamily="-65" charset="-128"/>
              </a:rPr>
              <a:t>Today, whites are the ones who lag behind all other groups in their use of advanced internet, </a:t>
            </a:r>
            <a:r>
              <a:rPr lang="en-US" sz="1200" kern="1200" dirty="0" err="1" smtClean="0">
                <a:solidFill>
                  <a:schemeClr val="tx1"/>
                </a:solidFill>
                <a:latin typeface="+mn-lt"/>
                <a:ea typeface="ＭＳ Ｐゴシック" pitchFamily="-65" charset="-128"/>
                <a:cs typeface="ＭＳ Ｐゴシック" pitchFamily="-65" charset="-128"/>
              </a:rPr>
              <a:t>smartphones</a:t>
            </a:r>
            <a:r>
              <a:rPr lang="en-US" sz="1200" kern="1200" dirty="0" smtClean="0">
                <a:solidFill>
                  <a:schemeClr val="tx1"/>
                </a:solidFill>
                <a:latin typeface="+mn-lt"/>
                <a:ea typeface="ＭＳ Ｐゴシック" pitchFamily="-65" charset="-128"/>
                <a:cs typeface="ＭＳ Ｐゴシック" pitchFamily="-65" charset="-128"/>
              </a:rPr>
              <a:t> and social media. Pew Internet has shown that 28% of black people use Twitter and 13% use it everyday. Hispanics are not far behind. Those numbers are 2x the rate of white use of Twitter.</a:t>
            </a:r>
            <a:endParaRPr lang="en-US" sz="1000" dirty="0" smtClean="0">
              <a:ea typeface="ＭＳ Ｐゴシック" pitchFamily="-105" charset="-128"/>
              <a:cs typeface="ＭＳ Ｐゴシック" pitchFamily="-105" charset="-128"/>
            </a:endParaRPr>
          </a:p>
          <a:p>
            <a:pPr eaLnBrk="1" hangingPunct="1"/>
            <a:r>
              <a:rPr lang="en-US" dirty="0" smtClean="0">
                <a:ea typeface="ＭＳ Ｐゴシック" pitchFamily="-109" charset="-128"/>
                <a:cs typeface="ＭＳ Ｐゴシック" pitchFamily="-109" charset="-128"/>
              </a:rPr>
              <a:t>The percentage of Americans of different ethnic backgrounds who visit popular social media sites at least weekly. </a:t>
            </a:r>
          </a:p>
          <a:p>
            <a:pPr eaLnBrk="1" hangingPunct="1"/>
            <a:endParaRPr lang="en-US" dirty="0" smtClean="0">
              <a:ea typeface="ＭＳ Ｐゴシック" pitchFamily="-109" charset="-128"/>
              <a:cs typeface="ＭＳ Ｐゴシック" pitchFamily="-109" charset="-128"/>
            </a:endParaRPr>
          </a:p>
          <a:p>
            <a:pPr fontAlgn="base"/>
            <a:r>
              <a:rPr lang="en-US" sz="1200" kern="1200" dirty="0" smtClean="0">
                <a:solidFill>
                  <a:schemeClr val="tx1"/>
                </a:solidFill>
                <a:latin typeface="+mn-lt"/>
                <a:ea typeface="ＭＳ Ｐゴシック" pitchFamily="-65" charset="-128"/>
                <a:cs typeface="ＭＳ Ｐゴシック" pitchFamily="-65" charset="-128"/>
              </a:rPr>
              <a:t>Hispanics adoption of </a:t>
            </a:r>
            <a:r>
              <a:rPr lang="en-US" sz="1200" kern="1200" dirty="0" err="1" smtClean="0">
                <a:solidFill>
                  <a:schemeClr val="tx1"/>
                </a:solidFill>
                <a:latin typeface="+mn-lt"/>
                <a:ea typeface="ＭＳ Ｐゴシック" pitchFamily="-65" charset="-128"/>
                <a:cs typeface="ＭＳ Ｐゴシック" pitchFamily="-65" charset="-128"/>
              </a:rPr>
              <a:t>smartphones</a:t>
            </a:r>
            <a:r>
              <a:rPr lang="en-US" sz="1200" kern="1200" dirty="0" smtClean="0">
                <a:solidFill>
                  <a:schemeClr val="tx1"/>
                </a:solidFill>
                <a:latin typeface="+mn-lt"/>
                <a:ea typeface="ＭＳ Ｐゴシック" pitchFamily="-65" charset="-128"/>
                <a:cs typeface="ＭＳ Ｐゴシック" pitchFamily="-65" charset="-128"/>
              </a:rPr>
              <a:t> increased from 43 percent in 2010 to 57 percent in 2012 (for those who own mobile phones).</a:t>
            </a:r>
            <a:br>
              <a:rPr lang="en-US" sz="1200" kern="1200" dirty="0" smtClean="0">
                <a:solidFill>
                  <a:schemeClr val="tx1"/>
                </a:solidFill>
                <a:latin typeface="+mn-lt"/>
                <a:ea typeface="ＭＳ Ｐゴシック" pitchFamily="-65" charset="-128"/>
                <a:cs typeface="ＭＳ Ｐゴシック" pitchFamily="-65" charset="-128"/>
              </a:rPr>
            </a:br>
            <a:endParaRPr lang="en-US" sz="1200" kern="1200" dirty="0" smtClean="0">
              <a:solidFill>
                <a:schemeClr val="tx1"/>
              </a:solidFill>
              <a:latin typeface="+mn-lt"/>
              <a:ea typeface="ＭＳ Ｐゴシック" pitchFamily="-65" charset="-128"/>
              <a:cs typeface="ＭＳ Ｐゴシック" pitchFamily="-65" charset="-128"/>
            </a:endParaRPr>
          </a:p>
          <a:p>
            <a:r>
              <a:rPr lang="en-US" sz="1200" kern="1200" dirty="0" smtClean="0">
                <a:solidFill>
                  <a:schemeClr val="tx1"/>
                </a:solidFill>
                <a:latin typeface="+mn-lt"/>
                <a:ea typeface="ＭＳ Ｐゴシック" pitchFamily="-65" charset="-128"/>
                <a:cs typeface="ＭＳ Ｐゴシック" pitchFamily="-65" charset="-128"/>
              </a:rPr>
              <a:t>Georgetown University has also conducted research on the topic of minority Americans and social networking use. According to their study </a:t>
            </a:r>
            <a:r>
              <a:rPr lang="en-US" sz="1200" kern="1200" dirty="0" smtClean="0">
                <a:solidFill>
                  <a:schemeClr val="tx1"/>
                </a:solidFill>
                <a:latin typeface="+mn-lt"/>
                <a:ea typeface="ＭＳ Ｐゴシック" pitchFamily="-65" charset="-128"/>
                <a:cs typeface="ＭＳ Ｐゴシック" pitchFamily="-65" charset="-128"/>
                <a:hlinkClick r:id="rId3"/>
              </a:rPr>
              <a:t>Dynamics of Cause Engagement</a:t>
            </a:r>
            <a:r>
              <a:rPr lang="en-US" sz="1200" kern="1200" dirty="0" smtClean="0">
                <a:solidFill>
                  <a:schemeClr val="tx1"/>
                </a:solidFill>
                <a:latin typeface="+mn-lt"/>
                <a:ea typeface="ＭＳ Ｐゴシック" pitchFamily="-65" charset="-128"/>
                <a:cs typeface="ＭＳ Ｐゴシック" pitchFamily="-65" charset="-128"/>
              </a:rPr>
              <a:t>, “African Americans and Hispanics are significantly more likely to believe that they can help get the word out about a social issue or cause through online social networks (58% and 51% respectively, vs. 34% of Caucasians).” Furthermore, the study found 21% of White people looked to social media for additional sources of information, while Hispanics and African Americans turned to social media 27% and 31% of the time, respectively. Hispanics and African Americans are also “far more likely than Caucasians to join </a:t>
            </a:r>
            <a:r>
              <a:rPr lang="en-US" sz="1200" kern="1200" dirty="0" err="1" smtClean="0">
                <a:solidFill>
                  <a:schemeClr val="tx1"/>
                </a:solidFill>
                <a:latin typeface="+mn-lt"/>
                <a:ea typeface="ＭＳ Ｐゴシック" pitchFamily="-65" charset="-128"/>
                <a:cs typeface="ＭＳ Ｐゴシック" pitchFamily="-65" charset="-128"/>
              </a:rPr>
              <a:t>Facebook</a:t>
            </a:r>
            <a:r>
              <a:rPr lang="en-US" sz="1200" kern="1200" dirty="0" smtClean="0">
                <a:solidFill>
                  <a:schemeClr val="tx1"/>
                </a:solidFill>
                <a:latin typeface="+mn-lt"/>
                <a:ea typeface="ＭＳ Ｐゴシック" pitchFamily="-65" charset="-128"/>
                <a:cs typeface="ＭＳ Ｐゴシック" pitchFamily="-65" charset="-128"/>
              </a:rPr>
              <a:t> groups, contribute to blogs, and provide personal contributions spurred by online campaigns.”</a:t>
            </a:r>
          </a:p>
          <a:p>
            <a:r>
              <a:rPr lang="en-US" sz="1200" kern="1200" dirty="0" smtClean="0">
                <a:solidFill>
                  <a:schemeClr val="tx1"/>
                </a:solidFill>
                <a:latin typeface="+mn-lt"/>
                <a:ea typeface="ＭＳ Ｐゴシック" pitchFamily="-65" charset="-128"/>
                <a:cs typeface="ＭＳ Ｐゴシック" pitchFamily="-65" charset="-128"/>
                <a:hlinkClick r:id="rId4"/>
              </a:rPr>
              <a:t>http://socialtimes.com/touchy-territory-different-ethnicities-may-use-social-cause-social-media-differently_b64561</a:t>
            </a:r>
            <a:endParaRPr lang="en-US" sz="1200" kern="1200" dirty="0" smtClean="0">
              <a:solidFill>
                <a:schemeClr val="tx1"/>
              </a:solidFill>
              <a:latin typeface="+mn-lt"/>
              <a:ea typeface="ＭＳ Ｐゴシック" pitchFamily="-65" charset="-128"/>
              <a:cs typeface="ＭＳ Ｐゴシック" pitchFamily="-65" charset="-128"/>
            </a:endParaRPr>
          </a:p>
          <a:p>
            <a:r>
              <a:rPr lang="en-US" sz="1200" kern="1200" dirty="0" smtClean="0">
                <a:solidFill>
                  <a:schemeClr val="tx1"/>
                </a:solidFill>
                <a:latin typeface="+mn-lt"/>
                <a:ea typeface="ＭＳ Ｐゴシック" pitchFamily="-65" charset="-128"/>
                <a:cs typeface="ＭＳ Ｐゴシック" pitchFamily="-65" charset="-128"/>
              </a:rPr>
              <a:t>ibid.</a:t>
            </a:r>
          </a:p>
          <a:p>
            <a:pPr fontAlgn="base"/>
            <a:endParaRPr lang="en-US" sz="1200" kern="1200" dirty="0" smtClean="0">
              <a:solidFill>
                <a:schemeClr val="tx1"/>
              </a:solidFill>
              <a:latin typeface="+mn-lt"/>
              <a:ea typeface="ＭＳ Ｐゴシック" pitchFamily="-65" charset="-128"/>
              <a:cs typeface="ＭＳ Ｐゴシック" pitchFamily="-65" charset="-128"/>
            </a:endParaRPr>
          </a:p>
          <a:p>
            <a:endParaRPr lang="en-US" sz="1200" kern="1200" dirty="0" smtClean="0">
              <a:solidFill>
                <a:schemeClr val="tx1"/>
              </a:solidFill>
              <a:latin typeface="+mn-lt"/>
              <a:ea typeface="ＭＳ Ｐゴシック" pitchFamily="-65" charset="-128"/>
              <a:cs typeface="ＭＳ Ｐゴシック" pitchFamily="-65" charset="-128"/>
            </a:endParaRPr>
          </a:p>
          <a:p>
            <a:r>
              <a:rPr lang="en-US" sz="1200" kern="1200" dirty="0" smtClean="0">
                <a:solidFill>
                  <a:schemeClr val="tx1"/>
                </a:solidFill>
                <a:latin typeface="+mn-lt"/>
                <a:ea typeface="ＭＳ Ｐゴシック" pitchFamily="-65" charset="-128"/>
                <a:cs typeface="ＭＳ Ｐゴシック" pitchFamily="-65" charset="-128"/>
              </a:rPr>
              <a:t>Nielsen Company in 2011. Data from their September report entitled  “</a:t>
            </a:r>
            <a:r>
              <a:rPr lang="en-US" sz="1200" kern="1200" dirty="0" smtClean="0">
                <a:solidFill>
                  <a:schemeClr val="tx1"/>
                </a:solidFill>
                <a:latin typeface="+mn-lt"/>
                <a:ea typeface="ＭＳ Ｐゴシック" pitchFamily="-65" charset="-128"/>
                <a:cs typeface="ＭＳ Ｐゴシック" pitchFamily="-65" charset="-128"/>
                <a:hlinkClick r:id="rId5"/>
              </a:rPr>
              <a:t>The State of the African-American Consumer</a:t>
            </a:r>
            <a:r>
              <a:rPr lang="en-US" sz="1200" kern="1200" dirty="0" smtClean="0">
                <a:solidFill>
                  <a:schemeClr val="tx1"/>
                </a:solidFill>
                <a:latin typeface="+mn-lt"/>
                <a:ea typeface="ＭＳ Ｐゴシック" pitchFamily="-65" charset="-128"/>
                <a:cs typeface="ＭＳ Ｐゴシック" pitchFamily="-65" charset="-128"/>
              </a:rPr>
              <a:t>” indicates 44% of US African-American adults owned smart phones in Q1 2011, 22% higher than 36% among the overall population.</a:t>
            </a:r>
          </a:p>
          <a:p>
            <a:r>
              <a:rPr lang="en-US" sz="1200" kern="1200" dirty="0" smtClean="0">
                <a:solidFill>
                  <a:schemeClr val="tx1"/>
                </a:solidFill>
                <a:latin typeface="+mn-lt"/>
                <a:ea typeface="ＭＳ Ｐゴシック" pitchFamily="-65" charset="-128"/>
                <a:cs typeface="ＭＳ Ｐゴシック" pitchFamily="-65" charset="-128"/>
              </a:rPr>
              <a:t>http://www.marketingcharts.com/direct/african-american-smartphone-penetration-higher-19414/</a:t>
            </a:r>
          </a:p>
          <a:p>
            <a:endParaRPr lang="en-US" sz="1200" kern="1200" dirty="0" smtClean="0">
              <a:solidFill>
                <a:schemeClr val="tx1"/>
              </a:solidFill>
              <a:latin typeface="+mn-lt"/>
              <a:ea typeface="ＭＳ Ｐゴシック" pitchFamily="-65" charset="-128"/>
              <a:cs typeface="ＭＳ Ｐゴシック" pitchFamily="-65" charset="-128"/>
            </a:endParaRPr>
          </a:p>
          <a:p>
            <a:pPr marL="0" marR="0" indent="0" algn="l" defTabSz="4572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latin typeface="+mn-lt"/>
                <a:ea typeface="ＭＳ Ｐゴシック" pitchFamily="-65" charset="-128"/>
                <a:cs typeface="ＭＳ Ｐゴシック" pitchFamily="-65" charset="-128"/>
              </a:rPr>
              <a:t>Google</a:t>
            </a:r>
            <a:r>
              <a:rPr lang="en-US" sz="1200" kern="1200" baseline="0" dirty="0" smtClean="0">
                <a:solidFill>
                  <a:schemeClr val="tx1"/>
                </a:solidFill>
                <a:latin typeface="+mn-lt"/>
                <a:ea typeface="ＭＳ Ｐゴシック" pitchFamily="-65" charset="-128"/>
                <a:cs typeface="ＭＳ Ｐゴシック" pitchFamily="-65" charset="-128"/>
              </a:rPr>
              <a:t> says </a:t>
            </a:r>
            <a:r>
              <a:rPr lang="en-US" sz="1200" kern="1200" dirty="0" smtClean="0">
                <a:solidFill>
                  <a:schemeClr val="tx1"/>
                </a:solidFill>
                <a:latin typeface="+mn-lt"/>
                <a:ea typeface="ＭＳ Ｐゴシック" charset="0"/>
                <a:cs typeface="ＭＳ Ｐゴシック" charset="0"/>
              </a:rPr>
              <a:t>90% of people move between devices to accomplish a goal, whether that’s on </a:t>
            </a:r>
            <a:r>
              <a:rPr lang="en-US" sz="1200" kern="1200" dirty="0" err="1" smtClean="0">
                <a:solidFill>
                  <a:schemeClr val="tx1"/>
                </a:solidFill>
                <a:latin typeface="+mn-lt"/>
                <a:ea typeface="ＭＳ Ｐゴシック" charset="0"/>
                <a:cs typeface="ＭＳ Ｐゴシック" charset="0"/>
              </a:rPr>
              <a:t>smartphones</a:t>
            </a:r>
            <a:r>
              <a:rPr lang="en-US" sz="1200" kern="1200" dirty="0" smtClean="0">
                <a:solidFill>
                  <a:schemeClr val="tx1"/>
                </a:solidFill>
                <a:latin typeface="+mn-lt"/>
                <a:ea typeface="ＭＳ Ｐゴシック" charset="0"/>
                <a:cs typeface="ＭＳ Ｐゴシック" charset="0"/>
              </a:rPr>
              <a:t>, PCs, tablets or TV.</a:t>
            </a:r>
          </a:p>
          <a:p>
            <a:endParaRPr lang="en-US" sz="1200" kern="1200" dirty="0" smtClean="0">
              <a:solidFill>
                <a:schemeClr val="tx1"/>
              </a:solidFill>
              <a:latin typeface="+mn-lt"/>
              <a:ea typeface="ＭＳ Ｐゴシック" pitchFamily="-65" charset="-128"/>
              <a:cs typeface="ＭＳ Ｐゴシック" pitchFamily="-65" charset="-128"/>
            </a:endParaRPr>
          </a:p>
          <a:p>
            <a:pPr marL="0" marR="0" indent="0" algn="l" defTabSz="4572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latin typeface="+mn-lt"/>
                <a:ea typeface="ＭＳ Ｐゴシック" charset="0"/>
                <a:cs typeface="ＭＳ Ｐゴシック" charset="0"/>
              </a:rPr>
              <a:t>It’s important to note that class and education levels are also correlated to smart phone usage, with just 22% of people making less than $30K/yr saying they own one, compared to about 40% of people between $30K-$75K, and nearly 60 percent of people making more than $75K. The younger you are, though, the more likely you use a smart phone--even among people making less than $30K a year, 39% of those who are 18-29 years old say the have one. Older seniors, by contrast, are less likely, and poorer older seniors especially unlikely, to own a smart phone</a:t>
            </a:r>
            <a:r>
              <a:rPr lang="en-US" dirty="0" smtClean="0"/>
              <a:t> </a:t>
            </a:r>
            <a:endParaRPr lang="en-US" sz="1200" kern="1200" dirty="0" smtClean="0">
              <a:solidFill>
                <a:schemeClr val="tx1"/>
              </a:solidFill>
              <a:latin typeface="+mn-lt"/>
              <a:ea typeface="ＭＳ Ｐゴシック" charset="0"/>
              <a:cs typeface="ＭＳ Ｐゴシック" charset="0"/>
            </a:endParaRPr>
          </a:p>
          <a:p>
            <a:endParaRPr lang="en-US" sz="1200" kern="1200" dirty="0" smtClean="0">
              <a:solidFill>
                <a:schemeClr val="tx1"/>
              </a:solidFill>
              <a:latin typeface="+mn-lt"/>
              <a:ea typeface="ＭＳ Ｐゴシック" pitchFamily="-65" charset="-128"/>
              <a:cs typeface="ＭＳ Ｐゴシック" pitchFamily="-65" charset="-128"/>
            </a:endParaRPr>
          </a:p>
          <a:p>
            <a:pPr eaLnBrk="1" hangingPunct="1"/>
            <a:endParaRPr lang="en-US" dirty="0" smtClean="0">
              <a:ea typeface="ＭＳ Ｐゴシック" pitchFamily="-109" charset="-128"/>
              <a:cs typeface="ＭＳ Ｐゴシック" pitchFamily="-109" charset="-128"/>
            </a:endParaRPr>
          </a:p>
          <a:p>
            <a:pPr fontAlgn="base"/>
            <a:endParaRPr lang="en-US" sz="1200" kern="1200" dirty="0" smtClean="0">
              <a:solidFill>
                <a:schemeClr val="tx1"/>
              </a:solidFill>
              <a:latin typeface="+mn-lt"/>
              <a:ea typeface="ＭＳ Ｐゴシック" pitchFamily="-65" charset="-128"/>
              <a:cs typeface="ＭＳ Ｐゴシック" pitchFamily="-65" charset="-128"/>
            </a:endParaRPr>
          </a:p>
          <a:p>
            <a:r>
              <a:rPr lang="en-US" sz="1200" kern="1200" dirty="0" smtClean="0">
                <a:solidFill>
                  <a:schemeClr val="tx1"/>
                </a:solidFill>
                <a:latin typeface="+mn-lt"/>
                <a:ea typeface="ＭＳ Ｐゴシック" pitchFamily="-65" charset="-128"/>
                <a:cs typeface="ＭＳ Ｐゴシック" pitchFamily="-65" charset="-128"/>
              </a:rPr>
              <a:t> </a:t>
            </a:r>
          </a:p>
          <a:p>
            <a:pPr eaLnBrk="1" hangingPunct="1"/>
            <a:endParaRPr lang="en-US" dirty="0" smtClean="0">
              <a:ea typeface="ＭＳ Ｐゴシック" pitchFamily="-109" charset="-128"/>
              <a:cs typeface="ＭＳ Ｐゴシック" pitchFamily="-109" charset="-128"/>
            </a:endParaRPr>
          </a:p>
          <a:p>
            <a:pPr eaLnBrk="1" hangingPunct="1"/>
            <a:endParaRPr lang="en-US" dirty="0" smtClean="0">
              <a:ea typeface="ＭＳ Ｐゴシック" pitchFamily="-109" charset="-128"/>
              <a:cs typeface="ＭＳ Ｐゴシック" pitchFamily="-109" charset="-128"/>
            </a:endParaRPr>
          </a:p>
          <a:p>
            <a:pPr eaLnBrk="1" hangingPunct="1"/>
            <a:endParaRPr lang="en-US" dirty="0" smtClean="0">
              <a:ea typeface="ＭＳ Ｐゴシック" pitchFamily="-109" charset="-128"/>
              <a:cs typeface="ＭＳ Ｐゴシック" pitchFamily="-109" charset="-128"/>
            </a:endParaRPr>
          </a:p>
        </p:txBody>
      </p:sp>
      <p:sp>
        <p:nvSpPr>
          <p:cNvPr id="28676" name="Slide Number Placeholder 3"/>
          <p:cNvSpPr>
            <a:spLocks noGrp="1"/>
          </p:cNvSpPr>
          <p:nvPr>
            <p:ph type="sldNum" sz="quarter" idx="5"/>
          </p:nvPr>
        </p:nvSpPr>
        <p:spPr bwMode="auto">
          <a:noFill/>
          <a:ln>
            <a:miter lim="800000"/>
            <a:headEnd/>
            <a:tailEnd/>
          </a:ln>
        </p:spPr>
        <p:txBody>
          <a:bodyPr/>
          <a:lstStyle/>
          <a:p>
            <a:fld id="{AB6DC17D-C52F-BA4B-9C7F-3FE599F477D3}" type="slidenum">
              <a:rPr lang="en-US" smtClean="0">
                <a:latin typeface="Calibri" pitchFamily="-109" charset="0"/>
                <a:ea typeface="ＭＳ Ｐゴシック" pitchFamily="-109" charset="-128"/>
                <a:cs typeface="ＭＳ Ｐゴシック" pitchFamily="-109" charset="-128"/>
              </a:rPr>
              <a:pPr/>
              <a:t>13</a:t>
            </a:fld>
            <a:endParaRPr lang="en-US" smtClean="0">
              <a:latin typeface="Calibri" pitchFamily="-109" charset="0"/>
              <a:ea typeface="ＭＳ Ｐゴシック" pitchFamily="-109" charset="-128"/>
              <a:cs typeface="ＭＳ Ｐゴシック" pitchFamily="-109"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Over</a:t>
            </a:r>
            <a:r>
              <a:rPr lang="en-US" baseline="0" dirty="0" smtClean="0"/>
              <a:t> 80 (some studies say over 90)% of moms are online </a:t>
            </a:r>
          </a:p>
          <a:p>
            <a:pPr lvl="0"/>
            <a:r>
              <a:rPr lang="en-US" sz="1200" kern="1200" dirty="0" smtClean="0">
                <a:solidFill>
                  <a:schemeClr val="tx1"/>
                </a:solidFill>
                <a:latin typeface="+mn-lt"/>
                <a:ea typeface="ＭＳ Ｐゴシック" pitchFamily="-65" charset="-128"/>
                <a:cs typeface="ＭＳ Ｐゴシック" pitchFamily="-65" charset="-128"/>
              </a:rPr>
              <a:t>89% of household moms use the Internet at least twice a day.</a:t>
            </a:r>
          </a:p>
          <a:p>
            <a:r>
              <a:rPr lang="en-US" sz="1200" kern="1200" dirty="0" smtClean="0">
                <a:solidFill>
                  <a:schemeClr val="tx1"/>
                </a:solidFill>
                <a:latin typeface="+mn-lt"/>
                <a:ea typeface="ＭＳ Ｐゴシック" pitchFamily="-65" charset="-128"/>
                <a:cs typeface="ＭＳ Ｐゴシック" pitchFamily="-65" charset="-128"/>
              </a:rPr>
              <a:t> </a:t>
            </a:r>
            <a:endParaRPr lang="en-US" baseline="0" dirty="0" smtClean="0"/>
          </a:p>
          <a:p>
            <a:r>
              <a:rPr lang="en-US" baseline="0" dirty="0" smtClean="0"/>
              <a:t>Lots of reasons – keeping up with kids! Shopping, banking, info, education</a:t>
            </a:r>
          </a:p>
          <a:p>
            <a:r>
              <a:rPr lang="en-US" baseline="0" dirty="0" smtClean="0"/>
              <a:t>93% prefer cause marketing &amp; will switch brands</a:t>
            </a:r>
          </a:p>
          <a:p>
            <a:r>
              <a:rPr lang="en-US" baseline="0" dirty="0" smtClean="0"/>
              <a:t>84% go online and over 60% rely on WOM online</a:t>
            </a:r>
            <a:endParaRPr lang="en-US" dirty="0"/>
          </a:p>
        </p:txBody>
      </p:sp>
      <p:sp>
        <p:nvSpPr>
          <p:cNvPr id="4" name="Slide Number Placeholder 3"/>
          <p:cNvSpPr>
            <a:spLocks noGrp="1"/>
          </p:cNvSpPr>
          <p:nvPr>
            <p:ph type="sldNum" sz="quarter" idx="10"/>
          </p:nvPr>
        </p:nvSpPr>
        <p:spPr/>
        <p:txBody>
          <a:bodyPr/>
          <a:lstStyle/>
          <a:p>
            <a:pPr>
              <a:defRPr/>
            </a:pPr>
            <a:fld id="{5561FB50-5041-8C4D-A157-BFD5AAFFDC2E}" type="slidenum">
              <a:rPr lang="en-US" smtClean="0"/>
              <a:pPr>
                <a:defRPr/>
              </a:pPr>
              <a:t>14</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latin typeface="+mn-lt"/>
                <a:ea typeface="ＭＳ Ｐゴシック" pitchFamily="-65" charset="-128"/>
                <a:cs typeface="ＭＳ Ｐゴシック" pitchFamily="-65" charset="-128"/>
              </a:rPr>
              <a:t>Moms confirm what we assume from their heavy usage: that the Internet is essential to their lives. 58% of moms in this 2012</a:t>
            </a:r>
            <a:r>
              <a:rPr lang="en-US" sz="1200" kern="1200" baseline="0" dirty="0" smtClean="0">
                <a:solidFill>
                  <a:schemeClr val="tx1"/>
                </a:solidFill>
                <a:latin typeface="+mn-lt"/>
                <a:ea typeface="ＭＳ Ｐゴシック" pitchFamily="-65" charset="-128"/>
                <a:cs typeface="ＭＳ Ｐゴシック" pitchFamily="-65" charset="-128"/>
              </a:rPr>
              <a:t> </a:t>
            </a:r>
            <a:r>
              <a:rPr lang="en-US" sz="1200" kern="1200" dirty="0" smtClean="0">
                <a:solidFill>
                  <a:schemeClr val="tx1"/>
                </a:solidFill>
                <a:latin typeface="+mn-lt"/>
                <a:ea typeface="ＭＳ Ｐゴシック" pitchFamily="-65" charset="-128"/>
                <a:cs typeface="ＭＳ Ｐゴシック" pitchFamily="-65" charset="-128"/>
              </a:rPr>
              <a:t>study said the Internet is “most essential,” which is a giant increase from where it was in 2002, a mere 17%.</a:t>
            </a:r>
          </a:p>
          <a:p>
            <a:pPr marL="0" marR="0" indent="0" algn="l" defTabSz="457200" rtl="0" eaLnBrk="0" fontAlgn="base" latinLnBrk="0" hangingPunct="0">
              <a:lnSpc>
                <a:spcPct val="100000"/>
              </a:lnSpc>
              <a:spcBef>
                <a:spcPct val="30000"/>
              </a:spcBef>
              <a:spcAft>
                <a:spcPct val="0"/>
              </a:spcAft>
              <a:buClrTx/>
              <a:buSzTx/>
              <a:buFontTx/>
              <a:buNone/>
              <a:tabLst/>
              <a:defRPr/>
            </a:pPr>
            <a:endParaRPr lang="en-US" sz="1200" kern="1200" dirty="0" smtClean="0">
              <a:solidFill>
                <a:schemeClr val="tx1"/>
              </a:solidFill>
              <a:latin typeface="+mn-lt"/>
              <a:ea typeface="ＭＳ Ｐゴシック" pitchFamily="-65" charset="-128"/>
              <a:cs typeface="ＭＳ Ｐゴシック" pitchFamily="-65" charset="-128"/>
            </a:endParaRPr>
          </a:p>
          <a:p>
            <a:r>
              <a:rPr lang="en-US" sz="1200" kern="1200" dirty="0" smtClean="0">
                <a:solidFill>
                  <a:schemeClr val="tx1"/>
                </a:solidFill>
                <a:latin typeface="+mn-lt"/>
                <a:ea typeface="ＭＳ Ｐゴシック" pitchFamily="-65" charset="-128"/>
                <a:cs typeface="ＭＳ Ｐゴシック" pitchFamily="-65" charset="-128"/>
              </a:rPr>
              <a:t>Women have also taken big strides and now dominate social media. </a:t>
            </a:r>
            <a:r>
              <a:rPr lang="en-US" sz="1200" kern="1200" dirty="0" smtClean="0">
                <a:solidFill>
                  <a:schemeClr val="tx1"/>
                </a:solidFill>
                <a:latin typeface="+mn-lt"/>
                <a:ea typeface="ＭＳ Ｐゴシック" pitchFamily="-65" charset="-128"/>
                <a:cs typeface="ＭＳ Ｐゴシック" pitchFamily="-65" charset="-128"/>
                <a:hlinkClick r:id="rId3"/>
              </a:rPr>
              <a:t>Comscore</a:t>
            </a:r>
            <a:r>
              <a:rPr lang="en-US" sz="1200" u="sng" kern="1200" dirty="0" smtClean="0">
                <a:solidFill>
                  <a:schemeClr val="tx1"/>
                </a:solidFill>
                <a:latin typeface="+mn-lt"/>
                <a:ea typeface="ＭＳ Ｐゴシック" pitchFamily="-65" charset="-128"/>
                <a:cs typeface="ＭＳ Ｐゴシック" pitchFamily="-65" charset="-128"/>
              </a:rPr>
              <a:t> </a:t>
            </a:r>
            <a:r>
              <a:rPr lang="en-US" sz="1200" kern="1200" dirty="0" smtClean="0">
                <a:solidFill>
                  <a:schemeClr val="tx1"/>
                </a:solidFill>
                <a:latin typeface="+mn-lt"/>
                <a:ea typeface="ＭＳ Ｐゴシック" pitchFamily="-65" charset="-128"/>
                <a:cs typeface="ＭＳ Ｐゴシック" pitchFamily="-65" charset="-128"/>
              </a:rPr>
              <a:t>says women are the majority of social networking users and spend 30% more time on these sites than men; according to</a:t>
            </a:r>
            <a:r>
              <a:rPr lang="en-US" sz="1200" u="none" strike="noStrike" kern="1200" dirty="0" smtClean="0">
                <a:solidFill>
                  <a:schemeClr val="tx1"/>
                </a:solidFill>
                <a:latin typeface="+mn-lt"/>
                <a:ea typeface="ＭＳ Ｐゴシック" pitchFamily="-65" charset="-128"/>
                <a:cs typeface="ＭＳ Ｐゴシック" pitchFamily="-65" charset="-128"/>
                <a:hlinkClick r:id="rId4"/>
              </a:rPr>
              <a:t> </a:t>
            </a:r>
            <a:r>
              <a:rPr lang="en-US" sz="1200" kern="1200" dirty="0" smtClean="0">
                <a:solidFill>
                  <a:schemeClr val="tx1"/>
                </a:solidFill>
                <a:latin typeface="+mn-lt"/>
                <a:ea typeface="ＭＳ Ｐゴシック" pitchFamily="-65" charset="-128"/>
                <a:cs typeface="ＭＳ Ｐゴシック" pitchFamily="-65" charset="-128"/>
                <a:hlinkClick r:id="rId4"/>
              </a:rPr>
              <a:t>Nielsen</a:t>
            </a:r>
            <a:r>
              <a:rPr lang="en-US" sz="1200" kern="1200" dirty="0" smtClean="0">
                <a:solidFill>
                  <a:schemeClr val="tx1"/>
                </a:solidFill>
                <a:latin typeface="+mn-lt"/>
                <a:ea typeface="ＭＳ Ｐゴシック" pitchFamily="-65" charset="-128"/>
                <a:cs typeface="ＭＳ Ｐゴシック" pitchFamily="-65" charset="-128"/>
              </a:rPr>
              <a:t>, mobile social network usage is 55% female. </a:t>
            </a:r>
          </a:p>
          <a:p>
            <a:r>
              <a:rPr lang="en-US" sz="1200" kern="1200" dirty="0" smtClean="0">
                <a:solidFill>
                  <a:schemeClr val="tx1"/>
                </a:solidFill>
                <a:latin typeface="+mn-lt"/>
                <a:ea typeface="ＭＳ Ｐゴシック" pitchFamily="-65" charset="-128"/>
                <a:cs typeface="ＭＳ Ｐゴシック" pitchFamily="-65" charset="-128"/>
              </a:rPr>
              <a:t/>
            </a:r>
            <a:br>
              <a:rPr lang="en-US" sz="1200" kern="1200" dirty="0" smtClean="0">
                <a:solidFill>
                  <a:schemeClr val="tx1"/>
                </a:solidFill>
                <a:latin typeface="+mn-lt"/>
                <a:ea typeface="ＭＳ Ｐゴシック" pitchFamily="-65" charset="-128"/>
                <a:cs typeface="ＭＳ Ｐゴシック" pitchFamily="-65" charset="-128"/>
              </a:rPr>
            </a:br>
            <a:endParaRPr lang="en-US" sz="1200" kern="1200" dirty="0" smtClean="0">
              <a:solidFill>
                <a:schemeClr val="tx1"/>
              </a:solidFill>
              <a:latin typeface="+mn-lt"/>
              <a:ea typeface="ＭＳ Ｐゴシック" pitchFamily="-65" charset="-128"/>
              <a:cs typeface="ＭＳ Ｐゴシック" pitchFamily="-65" charset="-128"/>
            </a:endParaRPr>
          </a:p>
          <a:p>
            <a:r>
              <a:rPr lang="en-US" sz="1200" kern="1200" dirty="0" smtClean="0">
                <a:solidFill>
                  <a:schemeClr val="tx1"/>
                </a:solidFill>
                <a:latin typeface="+mn-lt"/>
                <a:ea typeface="ＭＳ Ｐゴシック" pitchFamily="-65" charset="-128"/>
                <a:cs typeface="ＭＳ Ｐゴシック" pitchFamily="-65" charset="-128"/>
              </a:rPr>
              <a:t>This shift in influence and power in favor of women has been tremendous. One example is a </a:t>
            </a:r>
            <a:r>
              <a:rPr lang="en-US" sz="1200" i="1" kern="1200" dirty="0" smtClean="0">
                <a:solidFill>
                  <a:schemeClr val="tx1"/>
                </a:solidFill>
                <a:latin typeface="+mn-lt"/>
                <a:ea typeface="ＭＳ Ｐゴシック" pitchFamily="-65" charset="-128"/>
                <a:cs typeface="ＭＳ Ｐゴシック" pitchFamily="-65" charset="-128"/>
              </a:rPr>
              <a:t>new social network</a:t>
            </a:r>
            <a:r>
              <a:rPr lang="en-US" sz="1200" i="1" u="none" strike="noStrike" kern="1200" dirty="0" smtClean="0">
                <a:solidFill>
                  <a:schemeClr val="tx1"/>
                </a:solidFill>
                <a:latin typeface="+mn-lt"/>
                <a:ea typeface="ＭＳ Ｐゴシック" pitchFamily="-65" charset="-128"/>
                <a:cs typeface="ＭＳ Ｐゴシック" pitchFamily="-65" charset="-128"/>
                <a:hlinkClick r:id="rId5"/>
              </a:rPr>
              <a:t> called </a:t>
            </a:r>
            <a:r>
              <a:rPr lang="en-US" sz="1200" i="1" kern="1200" dirty="0" err="1" smtClean="0">
                <a:solidFill>
                  <a:schemeClr val="tx1"/>
                </a:solidFill>
                <a:latin typeface="+mn-lt"/>
                <a:ea typeface="ＭＳ Ｐゴシック" pitchFamily="-65" charset="-128"/>
                <a:cs typeface="ＭＳ Ｐゴシック" pitchFamily="-65" charset="-128"/>
              </a:rPr>
              <a:t>Pinterest</a:t>
            </a:r>
            <a:r>
              <a:rPr lang="en-US" sz="1200" i="1" kern="1200" dirty="0" smtClean="0">
                <a:solidFill>
                  <a:schemeClr val="tx1"/>
                </a:solidFill>
                <a:latin typeface="+mn-lt"/>
                <a:ea typeface="ＭＳ Ｐゴシック" pitchFamily="-65" charset="-128"/>
                <a:cs typeface="ＭＳ Ｐゴシック" pitchFamily="-65" charset="-128"/>
              </a:rPr>
              <a:t> </a:t>
            </a:r>
            <a:r>
              <a:rPr lang="en-US" sz="1200" kern="1200" dirty="0" smtClean="0">
                <a:solidFill>
                  <a:schemeClr val="tx1"/>
                </a:solidFill>
                <a:latin typeface="+mn-lt"/>
                <a:ea typeface="ＭＳ Ｐゴシック" pitchFamily="-65" charset="-128"/>
                <a:cs typeface="ＭＳ Ｐゴシック" pitchFamily="-65" charset="-128"/>
                <a:hlinkClick r:id="rId5"/>
              </a:rPr>
              <a:t>whose user base is about 80% women and whose Facebook page fans are 97% female</a:t>
            </a:r>
            <a:r>
              <a:rPr lang="en-US" sz="1200" kern="1200" dirty="0" smtClean="0">
                <a:solidFill>
                  <a:schemeClr val="tx1"/>
                </a:solidFill>
                <a:latin typeface="+mn-lt"/>
                <a:ea typeface="ＭＳ Ｐゴシック" pitchFamily="-65" charset="-128"/>
                <a:cs typeface="ＭＳ Ｐゴシック" pitchFamily="-65" charset="-128"/>
              </a:rPr>
              <a:t>. </a:t>
            </a:r>
            <a:r>
              <a:rPr lang="en-US" sz="1200" kern="1200" dirty="0" err="1" smtClean="0">
                <a:solidFill>
                  <a:schemeClr val="tx1"/>
                </a:solidFill>
                <a:latin typeface="+mn-lt"/>
                <a:ea typeface="ＭＳ Ｐゴシック" pitchFamily="-65" charset="-128"/>
                <a:cs typeface="ＭＳ Ｐゴシック" pitchFamily="-65" charset="-128"/>
              </a:rPr>
              <a:t>Pinterest’s</a:t>
            </a:r>
            <a:r>
              <a:rPr lang="en-US" sz="1200" kern="1200" dirty="0" smtClean="0">
                <a:solidFill>
                  <a:schemeClr val="tx1"/>
                </a:solidFill>
                <a:latin typeface="+mn-lt"/>
                <a:ea typeface="ＭＳ Ｐゴシック" pitchFamily="-65" charset="-128"/>
                <a:cs typeface="ＭＳ Ｐゴシック" pitchFamily="-65" charset="-128"/>
              </a:rPr>
              <a:t> referral traffic is already approaching levels of Twitter and </a:t>
            </a:r>
            <a:r>
              <a:rPr lang="en-US" sz="1200" kern="1200" dirty="0" err="1" smtClean="0">
                <a:solidFill>
                  <a:schemeClr val="tx1"/>
                </a:solidFill>
                <a:latin typeface="+mn-lt"/>
                <a:ea typeface="ＭＳ Ｐゴシック" pitchFamily="-65" charset="-128"/>
                <a:cs typeface="ＭＳ Ｐゴシック" pitchFamily="-65" charset="-128"/>
              </a:rPr>
              <a:t>Facebook</a:t>
            </a:r>
            <a:r>
              <a:rPr lang="en-US" sz="1200" kern="1200" dirty="0" smtClean="0">
                <a:solidFill>
                  <a:schemeClr val="tx1"/>
                </a:solidFill>
                <a:latin typeface="+mn-lt"/>
                <a:ea typeface="ＭＳ Ｐゴシック" pitchFamily="-65" charset="-128"/>
                <a:cs typeface="ＭＳ Ｐゴシック" pitchFamily="-65" charset="-128"/>
              </a:rPr>
              <a:t>. </a:t>
            </a:r>
          </a:p>
          <a:p>
            <a:pPr marL="0" marR="0" indent="0" algn="l" defTabSz="457200" rtl="0" eaLnBrk="0" fontAlgn="base" latinLnBrk="0" hangingPunct="0">
              <a:lnSpc>
                <a:spcPct val="100000"/>
              </a:lnSpc>
              <a:spcBef>
                <a:spcPct val="30000"/>
              </a:spcBef>
              <a:spcAft>
                <a:spcPct val="0"/>
              </a:spcAft>
              <a:buClrTx/>
              <a:buSzTx/>
              <a:buFontTx/>
              <a:buNone/>
              <a:tabLst/>
              <a:defRPr/>
            </a:pPr>
            <a:endParaRPr lang="en-US" sz="1200" kern="1200" dirty="0" smtClean="0">
              <a:solidFill>
                <a:schemeClr val="tx1"/>
              </a:solidFill>
              <a:latin typeface="+mn-lt"/>
              <a:ea typeface="ＭＳ Ｐゴシック" pitchFamily="-65" charset="-128"/>
              <a:cs typeface="ＭＳ Ｐゴシック" pitchFamily="-65" charset="-128"/>
            </a:endParaRPr>
          </a:p>
          <a:p>
            <a:pPr marL="0" marR="0" indent="0" algn="l" defTabSz="457200" rtl="0" eaLnBrk="0" fontAlgn="base" latinLnBrk="0" hangingPunct="0">
              <a:lnSpc>
                <a:spcPct val="100000"/>
              </a:lnSpc>
              <a:spcBef>
                <a:spcPct val="30000"/>
              </a:spcBef>
              <a:spcAft>
                <a:spcPct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a:defRPr/>
            </a:pPr>
            <a:fld id="{5561FB50-5041-8C4D-A157-BFD5AAFFDC2E}" type="slidenum">
              <a:rPr lang="en-US" smtClean="0"/>
              <a:pPr>
                <a:defRPr/>
              </a:pPr>
              <a:t>15</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a:t>
            </a:r>
            <a:r>
              <a:rPr lang="en-US" sz="1200" kern="1200" dirty="0" smtClean="0">
                <a:solidFill>
                  <a:schemeClr val="tx1"/>
                </a:solidFill>
                <a:latin typeface="+mn-lt"/>
                <a:ea typeface="ＭＳ Ｐゴシック" pitchFamily="-65" charset="-128"/>
                <a:cs typeface="ＭＳ Ｐゴシック" pitchFamily="-65" charset="-128"/>
              </a:rPr>
              <a:t>ccording to </a:t>
            </a:r>
            <a:r>
              <a:rPr lang="en-US" sz="1200" kern="1200" dirty="0" err="1" smtClean="0">
                <a:solidFill>
                  <a:schemeClr val="tx1"/>
                </a:solidFill>
                <a:latin typeface="+mn-lt"/>
                <a:ea typeface="ＭＳ Ｐゴシック" pitchFamily="-65" charset="-128"/>
                <a:cs typeface="ＭＳ Ｐゴシック" pitchFamily="-65" charset="-128"/>
              </a:rPr>
              <a:t>Bracy</a:t>
            </a:r>
            <a:r>
              <a:rPr lang="en-US" sz="1200" kern="1200" dirty="0" smtClean="0">
                <a:solidFill>
                  <a:schemeClr val="tx1"/>
                </a:solidFill>
                <a:latin typeface="+mn-lt"/>
                <a:ea typeface="ＭＳ Ｐゴシック" pitchFamily="-65" charset="-128"/>
                <a:cs typeface="ＭＳ Ｐゴシック" pitchFamily="-65" charset="-128"/>
              </a:rPr>
              <a:t>, women make 49 cents for every dollar men make in Silicon Valley. You don't need a chart to feel the force of that statistic.</a:t>
            </a:r>
          </a:p>
          <a:p>
            <a:r>
              <a:rPr lang="en-US" sz="1200" kern="1200" dirty="0" smtClean="0">
                <a:solidFill>
                  <a:schemeClr val="tx1"/>
                </a:solidFill>
                <a:latin typeface="+mn-lt"/>
                <a:ea typeface="ＭＳ Ｐゴシック" pitchFamily="-65" charset="-128"/>
                <a:cs typeface="ＭＳ Ｐゴシック" pitchFamily="-65" charset="-128"/>
              </a:rPr>
              <a:t> </a:t>
            </a:r>
          </a:p>
          <a:p>
            <a:r>
              <a:rPr lang="en-US" dirty="0" smtClean="0"/>
              <a:t>Much less than national </a:t>
            </a:r>
            <a:r>
              <a:rPr lang="en-US" dirty="0" err="1" smtClean="0"/>
              <a:t>avg</a:t>
            </a:r>
            <a:r>
              <a:rPr lang="en-US" dirty="0" smtClean="0"/>
              <a:t> of 77 cents to man’s dollar in 2012</a:t>
            </a:r>
            <a:endParaRPr lang="en-US" dirty="0"/>
          </a:p>
        </p:txBody>
      </p:sp>
      <p:sp>
        <p:nvSpPr>
          <p:cNvPr id="4" name="Slide Number Placeholder 3"/>
          <p:cNvSpPr>
            <a:spLocks noGrp="1"/>
          </p:cNvSpPr>
          <p:nvPr>
            <p:ph type="sldNum" sz="quarter" idx="10"/>
          </p:nvPr>
        </p:nvSpPr>
        <p:spPr/>
        <p:txBody>
          <a:bodyPr/>
          <a:lstStyle/>
          <a:p>
            <a:pPr>
              <a:defRPr/>
            </a:pPr>
            <a:fld id="{5561FB50-5041-8C4D-A157-BFD5AAFFDC2E}" type="slidenum">
              <a:rPr lang="en-US" smtClean="0"/>
              <a:pPr>
                <a:defRPr/>
              </a:pPr>
              <a:t>21</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latin typeface="+mn-lt"/>
                <a:ea typeface="ＭＳ Ｐゴシック" pitchFamily="-65" charset="-128"/>
                <a:cs typeface="ＭＳ Ｐゴシック" pitchFamily="-65" charset="-128"/>
              </a:rPr>
              <a:t>Two Futures - one where there’s digital equality - one with mirrors and one without a mirror to address the blind spot</a:t>
            </a:r>
          </a:p>
          <a:p>
            <a:endParaRPr lang="en-US" dirty="0"/>
          </a:p>
        </p:txBody>
      </p:sp>
      <p:sp>
        <p:nvSpPr>
          <p:cNvPr id="4" name="Slide Number Placeholder 3"/>
          <p:cNvSpPr>
            <a:spLocks noGrp="1"/>
          </p:cNvSpPr>
          <p:nvPr>
            <p:ph type="sldNum" sz="quarter" idx="10"/>
          </p:nvPr>
        </p:nvSpPr>
        <p:spPr/>
        <p:txBody>
          <a:bodyPr/>
          <a:lstStyle/>
          <a:p>
            <a:pPr>
              <a:defRPr/>
            </a:pPr>
            <a:fld id="{5561FB50-5041-8C4D-A157-BFD5AAFFDC2E}" type="slidenum">
              <a:rPr lang="en-US" smtClean="0"/>
              <a:pPr>
                <a:defRPr/>
              </a:pPr>
              <a:t>24</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r>
              <a:rPr lang="en-US" sz="1200" kern="1200" dirty="0" smtClean="0">
                <a:solidFill>
                  <a:schemeClr val="tx1"/>
                </a:solidFill>
                <a:latin typeface="+mn-lt"/>
                <a:ea typeface="ＭＳ Ｐゴシック" pitchFamily="-65" charset="-128"/>
                <a:cs typeface="ＭＳ Ｐゴシック" pitchFamily="-65" charset="-128"/>
              </a:rPr>
              <a:t>1) Role of business in education around World Wars to hasten the transition from agrarian based economy to manufacturing </a:t>
            </a:r>
          </a:p>
          <a:p>
            <a:r>
              <a:rPr lang="en-US" sz="1200" kern="1200" dirty="0" smtClean="0">
                <a:solidFill>
                  <a:schemeClr val="tx1"/>
                </a:solidFill>
                <a:latin typeface="+mn-lt"/>
                <a:ea typeface="ＭＳ Ｐゴシック" pitchFamily="-65" charset="-128"/>
                <a:cs typeface="ＭＳ Ｐゴシック" pitchFamily="-65" charset="-128"/>
              </a:rPr>
              <a:t>High school to give Americans the basic skill employers needed to give jobs</a:t>
            </a:r>
          </a:p>
          <a:p>
            <a:endParaRPr lang="en-US" sz="1200" kern="1200" dirty="0" smtClean="0">
              <a:solidFill>
                <a:schemeClr val="tx1"/>
              </a:solidFill>
              <a:latin typeface="+mn-lt"/>
              <a:ea typeface="ＭＳ Ｐゴシック" pitchFamily="-65" charset="-128"/>
              <a:cs typeface="ＭＳ Ｐゴシック" pitchFamily="-65" charset="-128"/>
            </a:endParaRPr>
          </a:p>
          <a:p>
            <a:pPr marL="0" marR="0" indent="0" algn="l" defTabSz="4572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latin typeface="+mn-lt"/>
                <a:ea typeface="ＭＳ Ｐゴシック" pitchFamily="-65" charset="-128"/>
                <a:cs typeface="ＭＳ Ｐゴシック" pitchFamily="-65" charset="-128"/>
              </a:rPr>
              <a:t>But these philanthropies, perhaps the best known of which were the Carnegie Corporation, the Ford Foundation, and the Rockefeller Foundation, increasingly tried to raise the visibility of educational inequities and thus were widely perceived as liberal and altruistic for much of the twentieth century.</a:t>
            </a:r>
            <a:r>
              <a:rPr lang="en-US" sz="1200" u="none" strike="noStrike" kern="1200" baseline="30000" dirty="0" smtClean="0">
                <a:solidFill>
                  <a:schemeClr val="tx1"/>
                </a:solidFill>
                <a:latin typeface="+mn-lt"/>
                <a:ea typeface="ＭＳ Ｐゴシック" pitchFamily="-65" charset="-128"/>
                <a:cs typeface="ＭＳ Ｐゴシック" pitchFamily="-65" charset="-128"/>
                <a:hlinkClick r:id="rId3"/>
              </a:rPr>
              <a:t>1</a:t>
            </a:r>
            <a:endParaRPr lang="en-US" sz="1200" kern="1200" dirty="0" smtClean="0">
              <a:solidFill>
                <a:schemeClr val="tx1"/>
              </a:solidFill>
              <a:latin typeface="+mn-lt"/>
              <a:ea typeface="ＭＳ Ｐゴシック" pitchFamily="-65" charset="-128"/>
              <a:cs typeface="ＭＳ Ｐゴシック" pitchFamily="-65" charset="-128"/>
            </a:endParaRPr>
          </a:p>
          <a:p>
            <a:endParaRPr lang="en-US" sz="1200" kern="1200" dirty="0" smtClean="0">
              <a:solidFill>
                <a:schemeClr val="tx1"/>
              </a:solidFill>
              <a:latin typeface="+mn-lt"/>
              <a:ea typeface="ＭＳ Ｐゴシック" pitchFamily="-65" charset="-128"/>
              <a:cs typeface="ＭＳ Ｐゴシック" pitchFamily="-65" charset="-128"/>
            </a:endParaRPr>
          </a:p>
          <a:p>
            <a:pPr marL="0" marR="0" indent="0" algn="l" defTabSz="4572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latin typeface="+mn-lt"/>
                <a:ea typeface="ＭＳ Ｐゴシック" pitchFamily="-65" charset="-128"/>
                <a:cs typeface="ＭＳ Ｐゴシック" pitchFamily="-65" charset="-128"/>
              </a:rPr>
              <a:t>1890 to 1940 – business leaders actually sought control of</a:t>
            </a:r>
            <a:r>
              <a:rPr lang="en-US" sz="1200" kern="1200" baseline="0" dirty="0" smtClean="0">
                <a:solidFill>
                  <a:schemeClr val="tx1"/>
                </a:solidFill>
                <a:latin typeface="+mn-lt"/>
                <a:ea typeface="ＭＳ Ｐゴシック" pitchFamily="-65" charset="-128"/>
                <a:cs typeface="ＭＳ Ｐゴシック" pitchFamily="-65" charset="-128"/>
              </a:rPr>
              <a:t> local school boards – sure it was racist: Carnegie Foundation funded Tuskegee Institute led by Booker T Washington and focused on vocational </a:t>
            </a:r>
            <a:r>
              <a:rPr lang="en-US" sz="1200" kern="1200" baseline="0" dirty="0" err="1" smtClean="0">
                <a:solidFill>
                  <a:schemeClr val="tx1"/>
                </a:solidFill>
                <a:latin typeface="+mn-lt"/>
                <a:ea typeface="ＭＳ Ｐゴシック" pitchFamily="-65" charset="-128"/>
                <a:cs typeface="ＭＳ Ｐゴシック" pitchFamily="-65" charset="-128"/>
              </a:rPr>
              <a:t>ed</a:t>
            </a:r>
            <a:endParaRPr lang="en-US" sz="1200" kern="1200" dirty="0" smtClean="0">
              <a:solidFill>
                <a:schemeClr val="tx1"/>
              </a:solidFill>
              <a:latin typeface="+mn-lt"/>
              <a:ea typeface="ＭＳ Ｐゴシック" pitchFamily="-65" charset="-128"/>
              <a:cs typeface="ＭＳ Ｐゴシック" pitchFamily="-65" charset="-128"/>
            </a:endParaRPr>
          </a:p>
          <a:p>
            <a:pPr marL="0" marR="0" indent="0" algn="l" defTabSz="457200" rtl="0" eaLnBrk="0" fontAlgn="base" latinLnBrk="0" hangingPunct="0">
              <a:lnSpc>
                <a:spcPct val="100000"/>
              </a:lnSpc>
              <a:spcBef>
                <a:spcPct val="30000"/>
              </a:spcBef>
              <a:spcAft>
                <a:spcPct val="0"/>
              </a:spcAft>
              <a:buClrTx/>
              <a:buSzTx/>
              <a:buFontTx/>
              <a:buNone/>
              <a:tabLst/>
              <a:defRPr/>
            </a:pPr>
            <a:endParaRPr lang="en-US" sz="1200" kern="1200" dirty="0" smtClean="0">
              <a:solidFill>
                <a:schemeClr val="tx1"/>
              </a:solidFill>
              <a:latin typeface="+mn-lt"/>
              <a:ea typeface="ＭＳ Ｐゴシック" pitchFamily="-65" charset="-128"/>
              <a:cs typeface="ＭＳ Ｐゴシック" pitchFamily="-65" charset="-128"/>
            </a:endParaRPr>
          </a:p>
          <a:p>
            <a:pPr marL="0" marR="0" indent="0" algn="l" defTabSz="4572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latin typeface="+mn-lt"/>
                <a:ea typeface="ＭＳ Ｐゴシック" pitchFamily="-65" charset="-128"/>
                <a:cs typeface="ＭＳ Ｐゴシック" pitchFamily="-65" charset="-128"/>
              </a:rPr>
              <a:t> Today we spend $500-600 billion dollars on public </a:t>
            </a:r>
            <a:r>
              <a:rPr lang="en-US" sz="1200" kern="1200" dirty="0" err="1" smtClean="0">
                <a:solidFill>
                  <a:schemeClr val="tx1"/>
                </a:solidFill>
                <a:latin typeface="+mn-lt"/>
                <a:ea typeface="ＭＳ Ｐゴシック" pitchFamily="-65" charset="-128"/>
                <a:cs typeface="ＭＳ Ｐゴシック" pitchFamily="-65" charset="-128"/>
              </a:rPr>
              <a:t>edu</a:t>
            </a:r>
            <a:r>
              <a:rPr lang="en-US" sz="1200" kern="1200" dirty="0" smtClean="0">
                <a:solidFill>
                  <a:schemeClr val="tx1"/>
                </a:solidFill>
                <a:latin typeface="+mn-lt"/>
                <a:ea typeface="ＭＳ Ｐゴシック" pitchFamily="-65" charset="-128"/>
                <a:cs typeface="ＭＳ Ｐゴシック" pitchFamily="-65" charset="-128"/>
              </a:rPr>
              <a:t>. Where is that money going, exactly?</a:t>
            </a:r>
          </a:p>
          <a:p>
            <a:pPr marL="0" marR="0" indent="0" algn="l" defTabSz="4572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latin typeface="+mn-lt"/>
                <a:ea typeface="ＭＳ Ｐゴシック" pitchFamily="-65" charset="-128"/>
                <a:cs typeface="ＭＳ Ｐゴシック" pitchFamily="-65" charset="-128"/>
              </a:rPr>
              <a:t>http://www.smithsonianmag.com/ideas-innovations/The-Business-of-American-Business-Is-Education-203028241.html</a:t>
            </a:r>
          </a:p>
          <a:p>
            <a:endParaRPr lang="en-US" sz="1200" kern="1200" dirty="0" smtClean="0">
              <a:solidFill>
                <a:schemeClr val="tx1"/>
              </a:solidFill>
              <a:latin typeface="+mn-lt"/>
              <a:ea typeface="ＭＳ Ｐゴシック" pitchFamily="-65" charset="-128"/>
              <a:cs typeface="ＭＳ Ｐゴシック" pitchFamily="-65" charset="-128"/>
            </a:endParaRPr>
          </a:p>
          <a:p>
            <a:endParaRPr lang="en-US" sz="1200" kern="1200" dirty="0" smtClean="0">
              <a:solidFill>
                <a:schemeClr val="tx1"/>
              </a:solidFill>
              <a:latin typeface="+mn-lt"/>
              <a:ea typeface="ＭＳ Ｐゴシック" pitchFamily="-65" charset="-128"/>
              <a:cs typeface="ＭＳ Ｐゴシック" pitchFamily="-65" charset="-128"/>
            </a:endParaRPr>
          </a:p>
          <a:p>
            <a:r>
              <a:rPr lang="en-US" sz="1200" kern="1200" dirty="0" smtClean="0">
                <a:solidFill>
                  <a:schemeClr val="tx1"/>
                </a:solidFill>
                <a:latin typeface="+mn-lt"/>
                <a:ea typeface="ＭＳ Ｐゴシック" pitchFamily="-65" charset="-128"/>
                <a:cs typeface="ＭＳ Ｐゴシック" pitchFamily="-65" charset="-128"/>
              </a:rPr>
              <a:t>2) Word of mouth/cultural campaign: Triggered Mass Migration of African Americans toward cities</a:t>
            </a:r>
          </a:p>
          <a:p>
            <a:r>
              <a:rPr lang="en-US" sz="1200" kern="1200" dirty="0" smtClean="0">
                <a:solidFill>
                  <a:schemeClr val="tx1"/>
                </a:solidFill>
                <a:latin typeface="+mn-lt"/>
                <a:ea typeface="ＭＳ Ｐゴシック" pitchFamily="-65" charset="-128"/>
                <a:cs typeface="ＭＳ Ｐゴシック" pitchFamily="-65" charset="-128"/>
              </a:rPr>
              <a:t>3) Affirmative action for both women and minorities - dedicating resources to active recruitment in education and jobs</a:t>
            </a:r>
          </a:p>
          <a:p>
            <a:r>
              <a:rPr lang="en-US" sz="1200" kern="1200" dirty="0" smtClean="0">
                <a:solidFill>
                  <a:schemeClr val="tx1"/>
                </a:solidFill>
                <a:latin typeface="+mn-lt"/>
                <a:ea typeface="ＭＳ Ｐゴシック" pitchFamily="-65" charset="-128"/>
                <a:cs typeface="ＭＳ Ｐゴシック" pitchFamily="-65" charset="-128"/>
              </a:rPr>
              <a:t> </a:t>
            </a:r>
          </a:p>
          <a:p>
            <a:r>
              <a:rPr lang="en-US" sz="1200" kern="1200" dirty="0" smtClean="0">
                <a:solidFill>
                  <a:schemeClr val="tx1"/>
                </a:solidFill>
                <a:latin typeface="+mn-lt"/>
                <a:ea typeface="ＭＳ Ｐゴシック" pitchFamily="-65" charset="-128"/>
                <a:cs typeface="ＭＳ Ｐゴシック" pitchFamily="-65" charset="-128"/>
              </a:rPr>
              <a:t>That worked - worked for me and grandparents &amp; parents - might not for my kids and grandkids unless we change things</a:t>
            </a:r>
          </a:p>
          <a:p>
            <a:r>
              <a:rPr lang="en-US" sz="1200" kern="1200" dirty="0" smtClean="0">
                <a:solidFill>
                  <a:schemeClr val="tx1"/>
                </a:solidFill>
                <a:latin typeface="+mn-lt"/>
                <a:ea typeface="ＭＳ Ｐゴシック" pitchFamily="-65" charset="-128"/>
                <a:cs typeface="ＭＳ Ｐゴシック" pitchFamily="-65" charset="-128"/>
              </a:rPr>
              <a:t/>
            </a:r>
            <a:br>
              <a:rPr lang="en-US" sz="1200" kern="1200" dirty="0" smtClean="0">
                <a:solidFill>
                  <a:schemeClr val="tx1"/>
                </a:solidFill>
                <a:latin typeface="+mn-lt"/>
                <a:ea typeface="ＭＳ Ｐゴシック" pitchFamily="-65" charset="-128"/>
                <a:cs typeface="ＭＳ Ｐゴシック" pitchFamily="-65" charset="-128"/>
              </a:rPr>
            </a:br>
            <a:endParaRPr lang="en-US" sz="1200" kern="1200" dirty="0" smtClean="0">
              <a:solidFill>
                <a:schemeClr val="tx1"/>
              </a:solidFill>
              <a:latin typeface="+mn-lt"/>
              <a:ea typeface="ＭＳ Ｐゴシック" pitchFamily="-65" charset="-128"/>
              <a:cs typeface="ＭＳ Ｐゴシック" pitchFamily="-65" charset="-128"/>
            </a:endParaRPr>
          </a:p>
          <a:p>
            <a:r>
              <a:rPr lang="en-US" sz="1200" kern="1200" dirty="0" smtClean="0">
                <a:solidFill>
                  <a:schemeClr val="tx1"/>
                </a:solidFill>
                <a:latin typeface="+mn-lt"/>
                <a:ea typeface="ＭＳ Ｐゴシック" pitchFamily="-65" charset="-128"/>
                <a:cs typeface="ＭＳ Ｐゴシック" pitchFamily="-65" charset="-128"/>
              </a:rPr>
              <a:t>Controversial today - yet transformed society and built a new multicultural middle class</a:t>
            </a:r>
          </a:p>
          <a:p>
            <a:r>
              <a:rPr lang="en-US" sz="1200" kern="1200" dirty="0" smtClean="0">
                <a:solidFill>
                  <a:schemeClr val="tx1"/>
                </a:solidFill>
                <a:latin typeface="+mn-lt"/>
                <a:ea typeface="ＭＳ Ｐゴシック" pitchFamily="-65" charset="-128"/>
                <a:cs typeface="ＭＳ Ｐゴシック" pitchFamily="-65" charset="-128"/>
              </a:rPr>
              <a:t>[</a:t>
            </a:r>
          </a:p>
          <a:p>
            <a:r>
              <a:rPr lang="en-US" sz="1200" kern="1200" dirty="0" smtClean="0">
                <a:solidFill>
                  <a:schemeClr val="tx1"/>
                </a:solidFill>
                <a:latin typeface="+mn-lt"/>
                <a:ea typeface="ＭＳ Ｐゴシック" pitchFamily="-65" charset="-128"/>
                <a:cs typeface="ＭＳ Ｐゴシック" pitchFamily="-65" charset="-128"/>
              </a:rPr>
              <a:t>We wouldn’t have a black president without these trends</a:t>
            </a:r>
          </a:p>
          <a:p>
            <a:endParaRPr lang="en-US" dirty="0"/>
          </a:p>
        </p:txBody>
      </p:sp>
      <p:sp>
        <p:nvSpPr>
          <p:cNvPr id="4" name="Slide Number Placeholder 3"/>
          <p:cNvSpPr>
            <a:spLocks noGrp="1"/>
          </p:cNvSpPr>
          <p:nvPr>
            <p:ph type="sldNum" sz="quarter" idx="10"/>
          </p:nvPr>
        </p:nvSpPr>
        <p:spPr/>
        <p:txBody>
          <a:bodyPr/>
          <a:lstStyle/>
          <a:p>
            <a:pPr>
              <a:defRPr/>
            </a:pPr>
            <a:fld id="{5561FB50-5041-8C4D-A157-BFD5AAFFDC2E}" type="slidenum">
              <a:rPr lang="en-US" smtClean="0"/>
              <a:pPr>
                <a:defRPr/>
              </a:pPr>
              <a:t>30</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latin typeface="+mn-lt"/>
                <a:ea typeface="ＭＳ Ｐゴシック" pitchFamily="-65" charset="-128"/>
                <a:cs typeface="ＭＳ Ｐゴシック" pitchFamily="-65" charset="-128"/>
              </a:rPr>
              <a:t>In 1999, </a:t>
            </a:r>
            <a:r>
              <a:rPr lang="en-US" sz="1200" kern="1200" dirty="0" err="1" smtClean="0">
                <a:solidFill>
                  <a:schemeClr val="tx1"/>
                </a:solidFill>
                <a:latin typeface="+mn-lt"/>
                <a:ea typeface="ＭＳ Ｐゴシック" pitchFamily="-65" charset="-128"/>
                <a:cs typeface="ＭＳ Ｐゴシック" pitchFamily="-65" charset="-128"/>
              </a:rPr>
              <a:t>Sugata</a:t>
            </a:r>
            <a:r>
              <a:rPr lang="en-US" sz="1200" kern="1200" dirty="0" smtClean="0">
                <a:solidFill>
                  <a:schemeClr val="tx1"/>
                </a:solidFill>
                <a:latin typeface="+mn-lt"/>
                <a:ea typeface="ＭＳ Ｐゴシック" pitchFamily="-65" charset="-128"/>
                <a:cs typeface="ＭＳ Ｐゴシック" pitchFamily="-65" charset="-128"/>
              </a:rPr>
              <a:t> </a:t>
            </a:r>
            <a:r>
              <a:rPr lang="en-US" sz="1200" kern="1200" dirty="0" err="1" smtClean="0">
                <a:solidFill>
                  <a:schemeClr val="tx1"/>
                </a:solidFill>
                <a:latin typeface="+mn-lt"/>
                <a:ea typeface="ＭＳ Ｐゴシック" pitchFamily="-65" charset="-128"/>
                <a:cs typeface="ＭＳ Ｐゴシック" pitchFamily="-65" charset="-128"/>
              </a:rPr>
              <a:t>Mitra</a:t>
            </a:r>
            <a:r>
              <a:rPr lang="en-US" sz="1200" kern="1200" dirty="0" smtClean="0">
                <a:solidFill>
                  <a:schemeClr val="tx1"/>
                </a:solidFill>
                <a:latin typeface="+mn-lt"/>
                <a:ea typeface="ＭＳ Ｐゴシック" pitchFamily="-65" charset="-128"/>
                <a:cs typeface="ＭＳ Ｐゴシック" pitchFamily="-65" charset="-128"/>
              </a:rPr>
              <a:t> was chief scientist at a company in New Delhi that trains software developers. His office was on the edge of a slum, and on a hunch one day, he decided to put a computer into a nook in a wall separating his building from the slum. He was curious to see what the kids would do, particularly if he said nothing. He simply powered the computer on and watched from a distance. To his surprise, the children quickly figured out how to use the machine.</a:t>
            </a:r>
          </a:p>
          <a:p>
            <a:endParaRPr lang="en-US" dirty="0" smtClean="0"/>
          </a:p>
          <a:p>
            <a:pPr marL="0" marR="0" indent="0" algn="l" defTabSz="4572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latin typeface="+mn-lt"/>
                <a:ea typeface="ＭＳ Ｐゴシック" pitchFamily="-65" charset="-128"/>
                <a:cs typeface="ＭＳ Ｐゴシック" pitchFamily="-65" charset="-128"/>
              </a:rPr>
              <a:t>Over the years, </a:t>
            </a:r>
            <a:r>
              <a:rPr lang="en-US" sz="1200" kern="1200" dirty="0" err="1" smtClean="0">
                <a:solidFill>
                  <a:schemeClr val="tx1"/>
                </a:solidFill>
                <a:latin typeface="+mn-lt"/>
                <a:ea typeface="ＭＳ Ｐゴシック" pitchFamily="-65" charset="-128"/>
                <a:cs typeface="ＭＳ Ｐゴシック" pitchFamily="-65" charset="-128"/>
              </a:rPr>
              <a:t>Mitra</a:t>
            </a:r>
            <a:r>
              <a:rPr lang="en-US" sz="1200" kern="1200" dirty="0" smtClean="0">
                <a:solidFill>
                  <a:schemeClr val="tx1"/>
                </a:solidFill>
                <a:latin typeface="+mn-lt"/>
                <a:ea typeface="ＭＳ Ｐゴシック" pitchFamily="-65" charset="-128"/>
                <a:cs typeface="ＭＳ Ｐゴシック" pitchFamily="-65" charset="-128"/>
              </a:rPr>
              <a:t> got more ambitious. For a study published in 2010, he loaded a computer with molecular biology materials and set it up in </a:t>
            </a:r>
            <a:r>
              <a:rPr lang="en-US" sz="1200" kern="1200" dirty="0" err="1" smtClean="0">
                <a:solidFill>
                  <a:schemeClr val="tx1"/>
                </a:solidFill>
                <a:latin typeface="+mn-lt"/>
                <a:ea typeface="ＭＳ Ｐゴシック" pitchFamily="-65" charset="-128"/>
                <a:cs typeface="ＭＳ Ｐゴシック" pitchFamily="-65" charset="-128"/>
              </a:rPr>
              <a:t>Kalikuppam</a:t>
            </a:r>
            <a:r>
              <a:rPr lang="en-US" sz="1200" kern="1200" dirty="0" smtClean="0">
                <a:solidFill>
                  <a:schemeClr val="tx1"/>
                </a:solidFill>
                <a:latin typeface="+mn-lt"/>
                <a:ea typeface="ＭＳ Ｐゴシック" pitchFamily="-65" charset="-128"/>
                <a:cs typeface="ＭＳ Ｐゴシック" pitchFamily="-65" charset="-128"/>
              </a:rPr>
              <a:t>, a village in southern India. He selected a small group of 10- to 14-year-olds and told them there was some interesting stuff on the computer, and might they take a look? Then he applied his new pedagogical method: He said no more and left.</a:t>
            </a:r>
          </a:p>
          <a:p>
            <a:endParaRPr lang="en-US" dirty="0" smtClean="0"/>
          </a:p>
          <a:p>
            <a:r>
              <a:rPr lang="en-US" dirty="0" smtClean="0"/>
              <a:t>$1 </a:t>
            </a:r>
            <a:r>
              <a:rPr lang="en-US" dirty="0" err="1" smtClean="0"/>
              <a:t>milliion</a:t>
            </a:r>
            <a:r>
              <a:rPr lang="en-US" dirty="0" smtClean="0"/>
              <a:t> from TED, Granny Cloud of retired UK</a:t>
            </a:r>
            <a:r>
              <a:rPr lang="en-US" baseline="0" dirty="0" smtClean="0"/>
              <a:t> teachers offering encouragement</a:t>
            </a:r>
            <a:endParaRPr lang="en-US" dirty="0" smtClean="0"/>
          </a:p>
          <a:p>
            <a:endParaRPr lang="en-US" dirty="0" smtClean="0"/>
          </a:p>
          <a:p>
            <a:r>
              <a:rPr lang="en-US" dirty="0" smtClean="0"/>
              <a:t>Wired this month: “The Next Steve Jobs”</a:t>
            </a:r>
          </a:p>
          <a:p>
            <a:endParaRPr lang="en-US" sz="1200" kern="1200" dirty="0" smtClean="0">
              <a:solidFill>
                <a:schemeClr val="tx1"/>
              </a:solidFill>
              <a:latin typeface="+mn-lt"/>
              <a:ea typeface="ＭＳ Ｐゴシック" pitchFamily="-65" charset="-128"/>
              <a:cs typeface="ＭＳ Ｐゴシック" pitchFamily="-65" charset="-128"/>
            </a:endParaRPr>
          </a:p>
          <a:p>
            <a:r>
              <a:rPr lang="en-US" sz="1200" kern="1200" dirty="0" smtClean="0">
                <a:solidFill>
                  <a:schemeClr val="tx1"/>
                </a:solidFill>
                <a:latin typeface="+mn-lt"/>
                <a:ea typeface="ＭＳ Ｐゴシック" pitchFamily="-65" charset="-128"/>
                <a:cs typeface="ＭＳ Ｐゴシック" pitchFamily="-65" charset="-128"/>
              </a:rPr>
              <a:t>How poor is </a:t>
            </a:r>
            <a:r>
              <a:rPr lang="en-US" sz="1200" kern="1200" dirty="0" err="1" smtClean="0">
                <a:solidFill>
                  <a:schemeClr val="tx1"/>
                </a:solidFill>
                <a:latin typeface="+mn-lt"/>
                <a:ea typeface="ＭＳ Ｐゴシック" pitchFamily="-65" charset="-128"/>
                <a:cs typeface="ＭＳ Ｐゴシック" pitchFamily="-65" charset="-128"/>
              </a:rPr>
              <a:t>Paloma</a:t>
            </a:r>
            <a:r>
              <a:rPr lang="en-US" sz="1200" kern="1200" dirty="0" smtClean="0">
                <a:solidFill>
                  <a:schemeClr val="tx1"/>
                </a:solidFill>
                <a:latin typeface="+mn-lt"/>
                <a:ea typeface="ＭＳ Ｐゴシック" pitchFamily="-65" charset="-128"/>
                <a:cs typeface="ＭＳ Ｐゴシック" pitchFamily="-65" charset="-128"/>
              </a:rPr>
              <a:t> and her school: school</a:t>
            </a:r>
            <a:r>
              <a:rPr lang="en-US" sz="1200" kern="1200" baseline="0" dirty="0" smtClean="0">
                <a:solidFill>
                  <a:schemeClr val="tx1"/>
                </a:solidFill>
                <a:latin typeface="+mn-lt"/>
                <a:ea typeface="ＭＳ Ｐゴシック" pitchFamily="-65" charset="-128"/>
                <a:cs typeface="ＭＳ Ｐゴシック" pitchFamily="-65" charset="-128"/>
              </a:rPr>
              <a:t> is next to a giant dump. Electrical cord for projector ripped apart for the tiny amount of copper.</a:t>
            </a:r>
          </a:p>
          <a:p>
            <a:endParaRPr lang="en-US" sz="1200" kern="1200" baseline="0" dirty="0" smtClean="0">
              <a:solidFill>
                <a:schemeClr val="tx1"/>
              </a:solidFill>
              <a:latin typeface="+mn-lt"/>
              <a:ea typeface="ＭＳ Ｐゴシック" pitchFamily="-65" charset="-128"/>
              <a:cs typeface="ＭＳ Ｐゴシック" pitchFamily="-65" charset="-128"/>
            </a:endParaRPr>
          </a:p>
          <a:p>
            <a:r>
              <a:rPr lang="en-US" sz="1200" kern="1200" baseline="0" dirty="0" smtClean="0">
                <a:solidFill>
                  <a:schemeClr val="tx1"/>
                </a:solidFill>
                <a:latin typeface="+mn-lt"/>
                <a:ea typeface="ＭＳ Ｐゴシック" pitchFamily="-65" charset="-128"/>
                <a:cs typeface="ＭＳ Ｐゴシック" pitchFamily="-65" charset="-128"/>
              </a:rPr>
              <a:t>Despite this or maybe because of it:</a:t>
            </a:r>
            <a:endParaRPr lang="en-US" sz="1200" kern="1200" dirty="0" smtClean="0">
              <a:solidFill>
                <a:schemeClr val="tx1"/>
              </a:solidFill>
              <a:latin typeface="+mn-lt"/>
              <a:ea typeface="ＭＳ Ｐゴシック" pitchFamily="-65" charset="-128"/>
              <a:cs typeface="ＭＳ Ｐゴシック" pitchFamily="-65" charset="-128"/>
            </a:endParaRPr>
          </a:p>
          <a:p>
            <a:endParaRPr lang="en-US" sz="1200" kern="1200" dirty="0" smtClean="0">
              <a:solidFill>
                <a:schemeClr val="tx1"/>
              </a:solidFill>
              <a:latin typeface="+mn-lt"/>
              <a:ea typeface="ＭＳ Ｐゴシック" pitchFamily="-65" charset="-128"/>
              <a:cs typeface="ＭＳ Ｐゴシック" pitchFamily="-65" charset="-128"/>
            </a:endParaRPr>
          </a:p>
          <a:p>
            <a:r>
              <a:rPr lang="en-US" sz="1200" b="1" kern="1200" dirty="0" smtClean="0">
                <a:solidFill>
                  <a:schemeClr val="tx1"/>
                </a:solidFill>
                <a:latin typeface="+mn-lt"/>
                <a:ea typeface="ＭＳ Ｐゴシック" pitchFamily="-65" charset="-128"/>
                <a:cs typeface="ＭＳ Ｐゴシック" pitchFamily="-65" charset="-128"/>
              </a:rPr>
              <a:t>Elementary school teacher Sergio </a:t>
            </a:r>
            <a:r>
              <a:rPr lang="en-US" sz="1200" b="1" kern="1200" dirty="0" err="1" smtClean="0">
                <a:solidFill>
                  <a:schemeClr val="tx1"/>
                </a:solidFill>
                <a:latin typeface="+mn-lt"/>
                <a:ea typeface="ＭＳ Ｐゴシック" pitchFamily="-65" charset="-128"/>
                <a:cs typeface="ＭＳ Ｐゴシック" pitchFamily="-65" charset="-128"/>
              </a:rPr>
              <a:t>Juárez</a:t>
            </a:r>
            <a:r>
              <a:rPr lang="en-US" sz="1200" b="1" kern="1200" dirty="0" smtClean="0">
                <a:solidFill>
                  <a:schemeClr val="tx1"/>
                </a:solidFill>
                <a:latin typeface="+mn-lt"/>
                <a:ea typeface="ＭＳ Ｐゴシック" pitchFamily="-65" charset="-128"/>
                <a:cs typeface="ＭＳ Ｐゴシック" pitchFamily="-65" charset="-128"/>
              </a:rPr>
              <a:t> Correa, 31, upended his teaching methods, revealing extraordinary abilities in his 12-year-old student </a:t>
            </a:r>
            <a:r>
              <a:rPr lang="en-US" sz="1200" b="1" kern="1200" dirty="0" err="1" smtClean="0">
                <a:solidFill>
                  <a:schemeClr val="tx1"/>
                </a:solidFill>
                <a:latin typeface="+mn-lt"/>
                <a:ea typeface="ＭＳ Ｐゴシック" pitchFamily="-65" charset="-128"/>
                <a:cs typeface="ＭＳ Ｐゴシック" pitchFamily="-65" charset="-128"/>
              </a:rPr>
              <a:t>Paloma</a:t>
            </a:r>
            <a:r>
              <a:rPr lang="en-US" sz="1200" b="1" kern="1200" dirty="0" smtClean="0">
                <a:solidFill>
                  <a:schemeClr val="tx1"/>
                </a:solidFill>
                <a:latin typeface="+mn-lt"/>
                <a:ea typeface="ＭＳ Ｐゴシック" pitchFamily="-65" charset="-128"/>
                <a:cs typeface="ＭＳ Ｐゴシック" pitchFamily="-65" charset="-128"/>
              </a:rPr>
              <a:t> </a:t>
            </a:r>
            <a:r>
              <a:rPr lang="en-US" sz="1200" b="1" kern="1200" dirty="0" err="1" smtClean="0">
                <a:solidFill>
                  <a:schemeClr val="tx1"/>
                </a:solidFill>
                <a:latin typeface="+mn-lt"/>
                <a:ea typeface="ＭＳ Ｐゴシック" pitchFamily="-65" charset="-128"/>
                <a:cs typeface="ＭＳ Ｐゴシック" pitchFamily="-65" charset="-128"/>
              </a:rPr>
              <a:t>Noyola</a:t>
            </a:r>
            <a:r>
              <a:rPr lang="en-US" sz="1200" b="1" kern="1200" dirty="0" smtClean="0">
                <a:solidFill>
                  <a:schemeClr val="tx1"/>
                </a:solidFill>
                <a:latin typeface="+mn-lt"/>
                <a:ea typeface="ＭＳ Ｐゴシック" pitchFamily="-65" charset="-128"/>
                <a:cs typeface="ＭＳ Ｐゴシック" pitchFamily="-65" charset="-128"/>
              </a:rPr>
              <a:t> </a:t>
            </a:r>
            <a:r>
              <a:rPr lang="en-US" sz="1200" b="1" kern="1200" dirty="0" err="1" smtClean="0">
                <a:solidFill>
                  <a:schemeClr val="tx1"/>
                </a:solidFill>
                <a:latin typeface="+mn-lt"/>
                <a:ea typeface="ＭＳ Ｐゴシック" pitchFamily="-65" charset="-128"/>
                <a:cs typeface="ＭＳ Ｐゴシック" pitchFamily="-65" charset="-128"/>
              </a:rPr>
              <a:t>Bueno</a:t>
            </a:r>
            <a:r>
              <a:rPr lang="en-US" sz="1200" b="1" kern="1200" dirty="0" smtClean="0">
                <a:solidFill>
                  <a:schemeClr val="tx1"/>
                </a:solidFill>
                <a:latin typeface="+mn-lt"/>
                <a:ea typeface="ＭＳ Ｐゴシック" pitchFamily="-65" charset="-128"/>
                <a:cs typeface="ＭＳ Ｐゴシック" pitchFamily="-65" charset="-128"/>
              </a:rPr>
              <a:t>.</a:t>
            </a:r>
            <a:r>
              <a:rPr lang="en-US" sz="1200" b="0" kern="1200" dirty="0" smtClean="0">
                <a:solidFill>
                  <a:schemeClr val="tx1"/>
                </a:solidFill>
                <a:latin typeface="+mn-lt"/>
                <a:ea typeface="ＭＳ Ｐゴシック" pitchFamily="-65" charset="-128"/>
                <a:cs typeface="ＭＳ Ｐゴシック" pitchFamily="-65" charset="-128"/>
              </a:rPr>
              <a:t>”</a:t>
            </a:r>
          </a:p>
          <a:p>
            <a:endParaRPr lang="en-US" sz="1200" b="0" kern="1200" dirty="0" smtClean="0">
              <a:solidFill>
                <a:schemeClr val="tx1"/>
              </a:solidFill>
              <a:latin typeface="+mn-lt"/>
              <a:ea typeface="ＭＳ Ｐゴシック" pitchFamily="-65" charset="-128"/>
              <a:cs typeface="ＭＳ Ｐゴシック" pitchFamily="-65" charset="-128"/>
            </a:endParaRPr>
          </a:p>
          <a:p>
            <a:endParaRPr lang="en-US" sz="1200" b="0" kern="1200" dirty="0" smtClean="0">
              <a:solidFill>
                <a:schemeClr val="tx1"/>
              </a:solidFill>
              <a:latin typeface="+mn-lt"/>
              <a:ea typeface="ＭＳ Ｐゴシック" pitchFamily="-65" charset="-128"/>
              <a:cs typeface="ＭＳ Ｐゴシック" pitchFamily="-65" charset="-128"/>
            </a:endParaRPr>
          </a:p>
          <a:p>
            <a:endParaRPr lang="en-US" sz="1200" b="0" kern="1200" dirty="0" smtClean="0">
              <a:solidFill>
                <a:schemeClr val="tx1"/>
              </a:solidFill>
              <a:latin typeface="+mn-lt"/>
              <a:ea typeface="ＭＳ Ｐゴシック" pitchFamily="-65" charset="-128"/>
              <a:cs typeface="ＭＳ Ｐゴシック" pitchFamily="-65" charset="-128"/>
            </a:endParaRPr>
          </a:p>
          <a:p>
            <a:r>
              <a:rPr lang="en-US" sz="1200" b="0" kern="1200" dirty="0" err="1" smtClean="0">
                <a:solidFill>
                  <a:schemeClr val="tx1"/>
                </a:solidFill>
                <a:latin typeface="+mn-lt"/>
                <a:ea typeface="ＭＳ Ｐゴシック" pitchFamily="-65" charset="-128"/>
                <a:cs typeface="ＭＳ Ｐゴシック" pitchFamily="-65" charset="-128"/>
              </a:rPr>
              <a:t>Paloma</a:t>
            </a:r>
            <a:r>
              <a:rPr lang="en-US" sz="1200" b="0" kern="1200" dirty="0" smtClean="0">
                <a:solidFill>
                  <a:schemeClr val="tx1"/>
                </a:solidFill>
                <a:latin typeface="+mn-lt"/>
                <a:ea typeface="ＭＳ Ｐゴシック" pitchFamily="-65" charset="-128"/>
                <a:cs typeface="ＭＳ Ｐゴシック" pitchFamily="-65" charset="-128"/>
              </a:rPr>
              <a:t> got highest score in</a:t>
            </a:r>
            <a:r>
              <a:rPr lang="en-US" sz="1200" b="0" kern="1200" baseline="0" dirty="0" smtClean="0">
                <a:solidFill>
                  <a:schemeClr val="tx1"/>
                </a:solidFill>
                <a:latin typeface="+mn-lt"/>
                <a:ea typeface="ＭＳ Ｐゴシック" pitchFamily="-65" charset="-128"/>
                <a:cs typeface="ＭＳ Ｐゴシック" pitchFamily="-65" charset="-128"/>
              </a:rPr>
              <a:t> math in Mexico. Genius level intellect</a:t>
            </a:r>
            <a:endParaRPr lang="en-US" sz="1200" kern="1200" dirty="0" smtClean="0">
              <a:solidFill>
                <a:schemeClr val="tx1"/>
              </a:solidFill>
              <a:latin typeface="+mn-lt"/>
              <a:ea typeface="ＭＳ Ｐゴシック" pitchFamily="-65" charset="-128"/>
              <a:cs typeface="ＭＳ Ｐゴシック" pitchFamily="-65" charset="-128"/>
            </a:endParaRPr>
          </a:p>
        </p:txBody>
      </p:sp>
      <p:sp>
        <p:nvSpPr>
          <p:cNvPr id="4" name="Slide Number Placeholder 3"/>
          <p:cNvSpPr>
            <a:spLocks noGrp="1"/>
          </p:cNvSpPr>
          <p:nvPr>
            <p:ph type="sldNum" sz="quarter" idx="10"/>
          </p:nvPr>
        </p:nvSpPr>
        <p:spPr/>
        <p:txBody>
          <a:bodyPr/>
          <a:lstStyle/>
          <a:p>
            <a:pPr>
              <a:defRPr/>
            </a:pPr>
            <a:fld id="{5561FB50-5041-8C4D-A157-BFD5AAFFDC2E}" type="slidenum">
              <a:rPr lang="en-US" smtClean="0"/>
              <a:pPr>
                <a:defRPr/>
              </a:pPr>
              <a:t>31</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pPr marL="0" marR="0" indent="0" algn="l" defTabSz="457200" rtl="0" eaLnBrk="0" fontAlgn="base" latinLnBrk="0" hangingPunct="0">
              <a:lnSpc>
                <a:spcPct val="100000"/>
              </a:lnSpc>
              <a:spcBef>
                <a:spcPct val="30000"/>
              </a:spcBef>
              <a:spcAft>
                <a:spcPct val="0"/>
              </a:spcAft>
              <a:buClrTx/>
              <a:buSzTx/>
              <a:buFontTx/>
              <a:buNone/>
              <a:tabLst/>
              <a:defRPr/>
            </a:pPr>
            <a:endParaRPr lang="en-US" dirty="0" smtClean="0"/>
          </a:p>
          <a:p>
            <a:endParaRPr lang="en-US" dirty="0" smtClean="0"/>
          </a:p>
          <a:p>
            <a:r>
              <a:rPr lang="en-US" dirty="0" smtClean="0"/>
              <a:t>Wired this month: “The Next Steve Jobs”</a:t>
            </a:r>
          </a:p>
          <a:p>
            <a:endParaRPr lang="en-US" sz="1200" kern="1200" dirty="0" smtClean="0">
              <a:solidFill>
                <a:schemeClr val="tx1"/>
              </a:solidFill>
              <a:latin typeface="+mn-lt"/>
              <a:ea typeface="ＭＳ Ｐゴシック" pitchFamily="-65" charset="-128"/>
              <a:cs typeface="ＭＳ Ｐゴシック" pitchFamily="-65" charset="-128"/>
            </a:endParaRPr>
          </a:p>
          <a:p>
            <a:r>
              <a:rPr lang="en-US" sz="1200" kern="1200" dirty="0" smtClean="0">
                <a:solidFill>
                  <a:schemeClr val="tx1"/>
                </a:solidFill>
                <a:latin typeface="+mn-lt"/>
                <a:ea typeface="ＭＳ Ｐゴシック" pitchFamily="-65" charset="-128"/>
                <a:cs typeface="ＭＳ Ｐゴシック" pitchFamily="-65" charset="-128"/>
              </a:rPr>
              <a:t>How poor is </a:t>
            </a:r>
            <a:r>
              <a:rPr lang="en-US" sz="1200" kern="1200" dirty="0" err="1" smtClean="0">
                <a:solidFill>
                  <a:schemeClr val="tx1"/>
                </a:solidFill>
                <a:latin typeface="+mn-lt"/>
                <a:ea typeface="ＭＳ Ｐゴシック" pitchFamily="-65" charset="-128"/>
                <a:cs typeface="ＭＳ Ｐゴシック" pitchFamily="-65" charset="-128"/>
              </a:rPr>
              <a:t>Paloma</a:t>
            </a:r>
            <a:r>
              <a:rPr lang="en-US" sz="1200" kern="1200" dirty="0" smtClean="0">
                <a:solidFill>
                  <a:schemeClr val="tx1"/>
                </a:solidFill>
                <a:latin typeface="+mn-lt"/>
                <a:ea typeface="ＭＳ Ｐゴシック" pitchFamily="-65" charset="-128"/>
                <a:cs typeface="ＭＳ Ｐゴシック" pitchFamily="-65" charset="-128"/>
              </a:rPr>
              <a:t> and her school: school</a:t>
            </a:r>
            <a:r>
              <a:rPr lang="en-US" sz="1200" kern="1200" baseline="0" dirty="0" smtClean="0">
                <a:solidFill>
                  <a:schemeClr val="tx1"/>
                </a:solidFill>
                <a:latin typeface="+mn-lt"/>
                <a:ea typeface="ＭＳ Ｐゴシック" pitchFamily="-65" charset="-128"/>
                <a:cs typeface="ＭＳ Ｐゴシック" pitchFamily="-65" charset="-128"/>
              </a:rPr>
              <a:t> is next to a giant dump. Electrical cord for projector ripped apart for the tiny amount of copper.</a:t>
            </a:r>
          </a:p>
          <a:p>
            <a:endParaRPr lang="en-US" sz="1200" kern="1200" baseline="0" dirty="0" smtClean="0">
              <a:solidFill>
                <a:schemeClr val="tx1"/>
              </a:solidFill>
              <a:latin typeface="+mn-lt"/>
              <a:ea typeface="ＭＳ Ｐゴシック" pitchFamily="-65" charset="-128"/>
              <a:cs typeface="ＭＳ Ｐゴシック" pitchFamily="-65" charset="-128"/>
            </a:endParaRPr>
          </a:p>
          <a:p>
            <a:r>
              <a:rPr lang="en-US" sz="1200" kern="1200" baseline="0" dirty="0" smtClean="0">
                <a:solidFill>
                  <a:schemeClr val="tx1"/>
                </a:solidFill>
                <a:latin typeface="+mn-lt"/>
                <a:ea typeface="ＭＳ Ｐゴシック" pitchFamily="-65" charset="-128"/>
                <a:cs typeface="ＭＳ Ｐゴシック" pitchFamily="-65" charset="-128"/>
              </a:rPr>
              <a:t>Despite this or maybe because of it:</a:t>
            </a:r>
            <a:endParaRPr lang="en-US" sz="1200" kern="1200" dirty="0" smtClean="0">
              <a:solidFill>
                <a:schemeClr val="tx1"/>
              </a:solidFill>
              <a:latin typeface="+mn-lt"/>
              <a:ea typeface="ＭＳ Ｐゴシック" pitchFamily="-65" charset="-128"/>
              <a:cs typeface="ＭＳ Ｐゴシック" pitchFamily="-65" charset="-128"/>
            </a:endParaRPr>
          </a:p>
          <a:p>
            <a:endParaRPr lang="en-US" sz="1200" kern="1200" dirty="0" smtClean="0">
              <a:solidFill>
                <a:schemeClr val="tx1"/>
              </a:solidFill>
              <a:latin typeface="+mn-lt"/>
              <a:ea typeface="ＭＳ Ｐゴシック" pitchFamily="-65" charset="-128"/>
              <a:cs typeface="ＭＳ Ｐゴシック" pitchFamily="-65" charset="-128"/>
            </a:endParaRPr>
          </a:p>
          <a:p>
            <a:r>
              <a:rPr lang="en-US" sz="1200" b="1" kern="1200" dirty="0" smtClean="0">
                <a:solidFill>
                  <a:schemeClr val="tx1"/>
                </a:solidFill>
                <a:latin typeface="+mn-lt"/>
                <a:ea typeface="ＭＳ Ｐゴシック" pitchFamily="-65" charset="-128"/>
                <a:cs typeface="ＭＳ Ｐゴシック" pitchFamily="-65" charset="-128"/>
              </a:rPr>
              <a:t>Elementary school teacher Sergio </a:t>
            </a:r>
            <a:r>
              <a:rPr lang="en-US" sz="1200" b="1" kern="1200" dirty="0" err="1" smtClean="0">
                <a:solidFill>
                  <a:schemeClr val="tx1"/>
                </a:solidFill>
                <a:latin typeface="+mn-lt"/>
                <a:ea typeface="ＭＳ Ｐゴシック" pitchFamily="-65" charset="-128"/>
                <a:cs typeface="ＭＳ Ｐゴシック" pitchFamily="-65" charset="-128"/>
              </a:rPr>
              <a:t>Juárez</a:t>
            </a:r>
            <a:r>
              <a:rPr lang="en-US" sz="1200" b="1" kern="1200" dirty="0" smtClean="0">
                <a:solidFill>
                  <a:schemeClr val="tx1"/>
                </a:solidFill>
                <a:latin typeface="+mn-lt"/>
                <a:ea typeface="ＭＳ Ｐゴシック" pitchFamily="-65" charset="-128"/>
                <a:cs typeface="ＭＳ Ｐゴシック" pitchFamily="-65" charset="-128"/>
              </a:rPr>
              <a:t> Correa, 31, upended his teaching methods, revealing extraordinary abilities in his 12-year-old student </a:t>
            </a:r>
            <a:r>
              <a:rPr lang="en-US" sz="1200" b="1" kern="1200" dirty="0" err="1" smtClean="0">
                <a:solidFill>
                  <a:schemeClr val="tx1"/>
                </a:solidFill>
                <a:latin typeface="+mn-lt"/>
                <a:ea typeface="ＭＳ Ｐゴシック" pitchFamily="-65" charset="-128"/>
                <a:cs typeface="ＭＳ Ｐゴシック" pitchFamily="-65" charset="-128"/>
              </a:rPr>
              <a:t>Paloma</a:t>
            </a:r>
            <a:r>
              <a:rPr lang="en-US" sz="1200" b="1" kern="1200" dirty="0" smtClean="0">
                <a:solidFill>
                  <a:schemeClr val="tx1"/>
                </a:solidFill>
                <a:latin typeface="+mn-lt"/>
                <a:ea typeface="ＭＳ Ｐゴシック" pitchFamily="-65" charset="-128"/>
                <a:cs typeface="ＭＳ Ｐゴシック" pitchFamily="-65" charset="-128"/>
              </a:rPr>
              <a:t> </a:t>
            </a:r>
            <a:r>
              <a:rPr lang="en-US" sz="1200" b="1" kern="1200" dirty="0" err="1" smtClean="0">
                <a:solidFill>
                  <a:schemeClr val="tx1"/>
                </a:solidFill>
                <a:latin typeface="+mn-lt"/>
                <a:ea typeface="ＭＳ Ｐゴシック" pitchFamily="-65" charset="-128"/>
                <a:cs typeface="ＭＳ Ｐゴシック" pitchFamily="-65" charset="-128"/>
              </a:rPr>
              <a:t>Noyola</a:t>
            </a:r>
            <a:r>
              <a:rPr lang="en-US" sz="1200" b="1" kern="1200" dirty="0" smtClean="0">
                <a:solidFill>
                  <a:schemeClr val="tx1"/>
                </a:solidFill>
                <a:latin typeface="+mn-lt"/>
                <a:ea typeface="ＭＳ Ｐゴシック" pitchFamily="-65" charset="-128"/>
                <a:cs typeface="ＭＳ Ｐゴシック" pitchFamily="-65" charset="-128"/>
              </a:rPr>
              <a:t> </a:t>
            </a:r>
            <a:r>
              <a:rPr lang="en-US" sz="1200" b="1" kern="1200" dirty="0" err="1" smtClean="0">
                <a:solidFill>
                  <a:schemeClr val="tx1"/>
                </a:solidFill>
                <a:latin typeface="+mn-lt"/>
                <a:ea typeface="ＭＳ Ｐゴシック" pitchFamily="-65" charset="-128"/>
                <a:cs typeface="ＭＳ Ｐゴシック" pitchFamily="-65" charset="-128"/>
              </a:rPr>
              <a:t>Bueno</a:t>
            </a:r>
            <a:r>
              <a:rPr lang="en-US" sz="1200" b="1" kern="1200" dirty="0" smtClean="0">
                <a:solidFill>
                  <a:schemeClr val="tx1"/>
                </a:solidFill>
                <a:latin typeface="+mn-lt"/>
                <a:ea typeface="ＭＳ Ｐゴシック" pitchFamily="-65" charset="-128"/>
                <a:cs typeface="ＭＳ Ｐゴシック" pitchFamily="-65" charset="-128"/>
              </a:rPr>
              <a:t>.</a:t>
            </a:r>
            <a:r>
              <a:rPr lang="en-US" sz="1200" b="0" kern="1200" dirty="0" smtClean="0">
                <a:solidFill>
                  <a:schemeClr val="tx1"/>
                </a:solidFill>
                <a:latin typeface="+mn-lt"/>
                <a:ea typeface="ＭＳ Ｐゴシック" pitchFamily="-65" charset="-128"/>
                <a:cs typeface="ＭＳ Ｐゴシック" pitchFamily="-65" charset="-128"/>
              </a:rPr>
              <a:t>” Took a page from </a:t>
            </a:r>
            <a:r>
              <a:rPr lang="en-US" sz="1200" b="0" kern="1200" dirty="0" err="1" smtClean="0">
                <a:solidFill>
                  <a:schemeClr val="tx1"/>
                </a:solidFill>
                <a:latin typeface="+mn-lt"/>
                <a:ea typeface="ＭＳ Ｐゴシック" pitchFamily="-65" charset="-128"/>
                <a:cs typeface="ＭＳ Ｐゴシック" pitchFamily="-65" charset="-128"/>
              </a:rPr>
              <a:t>Mitra’s</a:t>
            </a:r>
            <a:r>
              <a:rPr lang="en-US" sz="1200" b="0" kern="1200" dirty="0" smtClean="0">
                <a:solidFill>
                  <a:schemeClr val="tx1"/>
                </a:solidFill>
                <a:latin typeface="+mn-lt"/>
                <a:ea typeface="ＭＳ Ｐゴシック" pitchFamily="-65" charset="-128"/>
                <a:cs typeface="ＭＳ Ｐゴシック" pitchFamily="-65" charset="-128"/>
              </a:rPr>
              <a:t> method and created a student-led innovative</a:t>
            </a:r>
            <a:r>
              <a:rPr lang="en-US" sz="1200" b="0" kern="1200" baseline="0" dirty="0" smtClean="0">
                <a:solidFill>
                  <a:schemeClr val="tx1"/>
                </a:solidFill>
                <a:latin typeface="+mn-lt"/>
                <a:ea typeface="ＭＳ Ｐゴシック" pitchFamily="-65" charset="-128"/>
                <a:cs typeface="ＭＳ Ｐゴシック" pitchFamily="-65" charset="-128"/>
              </a:rPr>
              <a:t> learning environment driven by his own self-education via the internet at home (not avail at school!)</a:t>
            </a:r>
            <a:endParaRPr lang="en-US" sz="1200" b="0" kern="1200" dirty="0" smtClean="0">
              <a:solidFill>
                <a:schemeClr val="tx1"/>
              </a:solidFill>
              <a:latin typeface="+mn-lt"/>
              <a:ea typeface="ＭＳ Ｐゴシック" pitchFamily="-65" charset="-128"/>
              <a:cs typeface="ＭＳ Ｐゴシック" pitchFamily="-65" charset="-128"/>
            </a:endParaRPr>
          </a:p>
          <a:p>
            <a:endParaRPr lang="en-US" sz="1200" b="0" kern="1200" dirty="0" smtClean="0">
              <a:solidFill>
                <a:schemeClr val="tx1"/>
              </a:solidFill>
              <a:latin typeface="+mn-lt"/>
              <a:ea typeface="ＭＳ Ｐゴシック" pitchFamily="-65" charset="-128"/>
              <a:cs typeface="ＭＳ Ｐゴシック" pitchFamily="-65" charset="-128"/>
            </a:endParaRPr>
          </a:p>
          <a:p>
            <a:endParaRPr lang="en-US" sz="1200" b="0" kern="1200" dirty="0" smtClean="0">
              <a:solidFill>
                <a:schemeClr val="tx1"/>
              </a:solidFill>
              <a:latin typeface="+mn-lt"/>
              <a:ea typeface="ＭＳ Ｐゴシック" pitchFamily="-65" charset="-128"/>
              <a:cs typeface="ＭＳ Ｐゴシック" pitchFamily="-65" charset="-128"/>
            </a:endParaRPr>
          </a:p>
          <a:p>
            <a:endParaRPr lang="en-US" sz="1200" b="0" kern="1200" dirty="0" smtClean="0">
              <a:solidFill>
                <a:schemeClr val="tx1"/>
              </a:solidFill>
              <a:latin typeface="+mn-lt"/>
              <a:ea typeface="ＭＳ Ｐゴシック" pitchFamily="-65" charset="-128"/>
              <a:cs typeface="ＭＳ Ｐゴシック" pitchFamily="-65" charset="-128"/>
            </a:endParaRPr>
          </a:p>
          <a:p>
            <a:r>
              <a:rPr lang="en-US" sz="1200" b="0" kern="1200" dirty="0" err="1" smtClean="0">
                <a:solidFill>
                  <a:schemeClr val="tx1"/>
                </a:solidFill>
                <a:latin typeface="+mn-lt"/>
                <a:ea typeface="ＭＳ Ｐゴシック" pitchFamily="-65" charset="-128"/>
                <a:cs typeface="ＭＳ Ｐゴシック" pitchFamily="-65" charset="-128"/>
              </a:rPr>
              <a:t>Paloma</a:t>
            </a:r>
            <a:r>
              <a:rPr lang="en-US" sz="1200" b="0" kern="1200" dirty="0" smtClean="0">
                <a:solidFill>
                  <a:schemeClr val="tx1"/>
                </a:solidFill>
                <a:latin typeface="+mn-lt"/>
                <a:ea typeface="ＭＳ Ｐゴシック" pitchFamily="-65" charset="-128"/>
                <a:cs typeface="ＭＳ Ｐゴシック" pitchFamily="-65" charset="-128"/>
              </a:rPr>
              <a:t> got highest score in</a:t>
            </a:r>
            <a:r>
              <a:rPr lang="en-US" sz="1200" b="0" kern="1200" baseline="0" dirty="0" smtClean="0">
                <a:solidFill>
                  <a:schemeClr val="tx1"/>
                </a:solidFill>
                <a:latin typeface="+mn-lt"/>
                <a:ea typeface="ＭＳ Ｐゴシック" pitchFamily="-65" charset="-128"/>
                <a:cs typeface="ＭＳ Ｐゴシック" pitchFamily="-65" charset="-128"/>
              </a:rPr>
              <a:t> math in Mexico. Genius level intellect</a:t>
            </a:r>
            <a:endParaRPr lang="en-US" sz="1200" kern="1200" dirty="0" smtClean="0">
              <a:solidFill>
                <a:schemeClr val="tx1"/>
              </a:solidFill>
              <a:latin typeface="+mn-lt"/>
              <a:ea typeface="ＭＳ Ｐゴシック" pitchFamily="-65" charset="-128"/>
              <a:cs typeface="ＭＳ Ｐゴシック" pitchFamily="-65" charset="-128"/>
            </a:endParaRPr>
          </a:p>
        </p:txBody>
      </p:sp>
      <p:sp>
        <p:nvSpPr>
          <p:cNvPr id="4" name="Slide Number Placeholder 3"/>
          <p:cNvSpPr>
            <a:spLocks noGrp="1"/>
          </p:cNvSpPr>
          <p:nvPr>
            <p:ph type="sldNum" sz="quarter" idx="10"/>
          </p:nvPr>
        </p:nvSpPr>
        <p:spPr/>
        <p:txBody>
          <a:bodyPr/>
          <a:lstStyle/>
          <a:p>
            <a:pPr>
              <a:defRPr/>
            </a:pPr>
            <a:fld id="{5561FB50-5041-8C4D-A157-BFD5AAFFDC2E}" type="slidenum">
              <a:rPr lang="en-US" smtClean="0"/>
              <a:pPr>
                <a:defRPr/>
              </a:pPr>
              <a:t>32</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0B7717F1-1E36-064A-B723-2E78352B3B01}" type="datetime1">
              <a:rPr lang="en-US"/>
              <a:pPr>
                <a:defRPr/>
              </a:pPr>
              <a:t>10/29/13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7F23DA4-6C15-5E43-A8B5-4DC78CF21EB1}"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536E2B51-EC4B-2541-A8DE-9CAFC471A5D5}" type="datetime1">
              <a:rPr lang="en-US"/>
              <a:pPr>
                <a:defRPr/>
              </a:pPr>
              <a:t>10/29/13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8CEEC7D-ACA0-7A4A-B9B9-419E2FBFD158}"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7A959D29-4770-AA4A-AD82-043E0E186733}" type="datetime1">
              <a:rPr lang="en-US"/>
              <a:pPr>
                <a:defRPr/>
              </a:pPr>
              <a:t>10/29/13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B587DEE-9755-C041-912E-F48E87FDEBF7}"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userDrawn="1">
  <p:cSld name="Image &amp; Text Righ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aseline="0"/>
            </a:lvl1pPr>
          </a:lstStyle>
          <a:p>
            <a:r>
              <a:rPr lang="en-US" smtClean="0"/>
              <a:t>Click to edit Master title style</a:t>
            </a:r>
            <a:endParaRPr lang="en-US" dirty="0"/>
          </a:p>
        </p:txBody>
      </p:sp>
      <p:sp>
        <p:nvSpPr>
          <p:cNvPr id="4" name="Content Placeholder 3"/>
          <p:cNvSpPr>
            <a:spLocks noGrp="1"/>
          </p:cNvSpPr>
          <p:nvPr>
            <p:ph sz="half" idx="2"/>
          </p:nvPr>
        </p:nvSpPr>
        <p:spPr>
          <a:xfrm>
            <a:off x="4042634" y="1479823"/>
            <a:ext cx="4644166" cy="4563917"/>
          </a:xfrm>
        </p:spPr>
        <p:txBody>
          <a:bodyPr/>
          <a:lstStyle>
            <a:lvl1pPr marL="0" marR="0" indent="0" algn="l" defTabSz="457200" rtl="0" eaLnBrk="1" fontAlgn="base" latinLnBrk="0" hangingPunct="1">
              <a:lnSpc>
                <a:spcPct val="100000"/>
              </a:lnSpc>
              <a:spcBef>
                <a:spcPct val="20000"/>
              </a:spcBef>
              <a:spcAft>
                <a:spcPct val="0"/>
              </a:spcAft>
              <a:buClrTx/>
              <a:buSzTx/>
              <a:buFont typeface="Arial" charset="0"/>
              <a:buNone/>
              <a:tabLst/>
              <a:defRPr sz="1400" b="0" baseline="0">
                <a:solidFill>
                  <a:srgbClr val="595959"/>
                </a:solidFill>
              </a:defRPr>
            </a:lvl1pPr>
            <a:lvl2pPr>
              <a:defRPr sz="1800"/>
            </a:lvl2pPr>
            <a:lvl3pPr>
              <a:defRPr sz="1400"/>
            </a:lvl3pPr>
            <a:lvl4pPr>
              <a:defRPr sz="1400">
                <a:solidFill>
                  <a:schemeClr val="tx1">
                    <a:lumMod val="65000"/>
                    <a:lumOff val="35000"/>
                  </a:schemeClr>
                </a:solidFill>
              </a:defRPr>
            </a:lvl4pPr>
            <a:lvl5pPr>
              <a:defRPr sz="12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p:txBody>
      </p:sp>
      <p:sp>
        <p:nvSpPr>
          <p:cNvPr id="11" name="Picture Placeholder 10"/>
          <p:cNvSpPr>
            <a:spLocks noGrp="1"/>
          </p:cNvSpPr>
          <p:nvPr>
            <p:ph type="pic" sz="quarter" idx="12"/>
          </p:nvPr>
        </p:nvSpPr>
        <p:spPr>
          <a:xfrm>
            <a:off x="457201" y="1479824"/>
            <a:ext cx="3245566" cy="3811389"/>
          </a:xfrm>
        </p:spPr>
        <p:txBody>
          <a:bodyPr rtlCol="0" anchor="ctr">
            <a:normAutofit/>
          </a:bodyPr>
          <a:lstStyle>
            <a:lvl1pPr algn="ctr">
              <a:defRPr sz="1400">
                <a:solidFill>
                  <a:srgbClr val="7F7F7F"/>
                </a:solidFill>
              </a:defRPr>
            </a:lvl1pPr>
          </a:lstStyle>
          <a:p>
            <a:pPr lvl="0"/>
            <a:r>
              <a:rPr lang="en-US" noProof="0" smtClean="0"/>
              <a:t>Drag picture to placeholder or click icon to add</a:t>
            </a:r>
            <a:endParaRPr lang="en-US" noProof="0" dirty="0"/>
          </a:p>
        </p:txBody>
      </p:sp>
      <p:sp>
        <p:nvSpPr>
          <p:cNvPr id="5" name="Date Placeholder 3"/>
          <p:cNvSpPr>
            <a:spLocks noGrp="1"/>
          </p:cNvSpPr>
          <p:nvPr>
            <p:ph type="dt" sz="half" idx="13"/>
          </p:nvPr>
        </p:nvSpPr>
        <p:spPr/>
        <p:txBody>
          <a:bodyPr/>
          <a:lstStyle>
            <a:lvl1pPr>
              <a:defRPr/>
            </a:lvl1pPr>
          </a:lstStyle>
          <a:p>
            <a:pPr>
              <a:defRPr/>
            </a:pPr>
            <a:fld id="{E1D884B0-8B82-714F-9F8C-C0D03B205BAC}" type="datetime1">
              <a:rPr lang="en-US" smtClean="0"/>
              <a:pPr>
                <a:defRPr/>
              </a:pPr>
              <a:t>10/29/13</a:t>
            </a:fld>
            <a:endParaRPr lang="en-US" dirty="0"/>
          </a:p>
        </p:txBody>
      </p:sp>
      <p:sp>
        <p:nvSpPr>
          <p:cNvPr id="6" name="Footer Placeholder 4"/>
          <p:cNvSpPr>
            <a:spLocks noGrp="1"/>
          </p:cNvSpPr>
          <p:nvPr>
            <p:ph type="ftr" sz="quarter" idx="14"/>
          </p:nvPr>
        </p:nvSpPr>
        <p:spPr/>
        <p:txBody>
          <a:bodyPr/>
          <a:lstStyle>
            <a:lvl1pPr>
              <a:defRPr/>
            </a:lvl1pPr>
          </a:lstStyle>
          <a:p>
            <a:pPr>
              <a:defRPr/>
            </a:pPr>
            <a:r>
              <a:rPr lang="en-US" smtClean="0"/>
              <a:t>Digital Evaluation &amp; Online Strategy</a:t>
            </a:r>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77254208"/>
      </p:ext>
    </p:extLst>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userDrawn="1">
  <p:cSld name="Logo Grid">
    <p:spTree>
      <p:nvGrpSpPr>
        <p:cNvPr id="1" name=""/>
        <p:cNvGrpSpPr/>
        <p:nvPr/>
      </p:nvGrpSpPr>
      <p:grpSpPr>
        <a:xfrm>
          <a:off x="0" y="0"/>
          <a:ext cx="0" cy="0"/>
          <a:chOff x="0" y="0"/>
          <a:chExt cx="0" cy="0"/>
        </a:xfrm>
      </p:grpSpPr>
      <p:sp>
        <p:nvSpPr>
          <p:cNvPr id="15" name="TextBox 14"/>
          <p:cNvSpPr txBox="1">
            <a:spLocks noChangeArrowheads="1"/>
          </p:cNvSpPr>
          <p:nvPr/>
        </p:nvSpPr>
        <p:spPr bwMode="auto">
          <a:xfrm>
            <a:off x="9615488" y="3629025"/>
            <a:ext cx="184150" cy="36830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wrap="none">
            <a:spAutoFit/>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defRPr/>
            </a:pPr>
            <a:endParaRPr lang="en-US" smtClean="0"/>
          </a:p>
        </p:txBody>
      </p:sp>
      <p:sp>
        <p:nvSpPr>
          <p:cNvPr id="2" name="Title 1"/>
          <p:cNvSpPr>
            <a:spLocks noGrp="1"/>
          </p:cNvSpPr>
          <p:nvPr>
            <p:ph type="title"/>
          </p:nvPr>
        </p:nvSpPr>
        <p:spPr/>
        <p:txBody>
          <a:bodyPr>
            <a:normAutofit/>
          </a:bodyPr>
          <a:lstStyle>
            <a:lvl1pPr algn="l">
              <a:defRPr sz="3600">
                <a:solidFill>
                  <a:srgbClr val="6BAA16"/>
                </a:solidFill>
                <a:latin typeface="Impact"/>
                <a:cs typeface="Impact"/>
              </a:defRPr>
            </a:lvl1pPr>
          </a:lstStyle>
          <a:p>
            <a:r>
              <a:rPr lang="en-US" smtClean="0"/>
              <a:t>Click to edit Master title style</a:t>
            </a:r>
            <a:endParaRPr lang="en-US" dirty="0"/>
          </a:p>
        </p:txBody>
      </p:sp>
      <p:sp>
        <p:nvSpPr>
          <p:cNvPr id="30" name="Picture Placeholder 6"/>
          <p:cNvSpPr>
            <a:spLocks noGrp="1"/>
          </p:cNvSpPr>
          <p:nvPr>
            <p:ph type="pic" sz="quarter" idx="22"/>
          </p:nvPr>
        </p:nvSpPr>
        <p:spPr>
          <a:xfrm>
            <a:off x="6776697" y="1601741"/>
            <a:ext cx="1910103" cy="1317833"/>
          </a:xfrm>
        </p:spPr>
        <p:txBody>
          <a:bodyPr rtlCol="0" anchor="ctr">
            <a:normAutofit/>
          </a:bodyPr>
          <a:lstStyle>
            <a:lvl1pPr marL="0" indent="0" algn="ctr">
              <a:buNone/>
              <a:defRPr sz="1200">
                <a:solidFill>
                  <a:srgbClr val="7F7F7F"/>
                </a:solidFill>
              </a:defRPr>
            </a:lvl1pPr>
          </a:lstStyle>
          <a:p>
            <a:pPr lvl="0"/>
            <a:r>
              <a:rPr lang="en-US" noProof="0" smtClean="0"/>
              <a:t>Drag picture to placeholder or click icon to add</a:t>
            </a:r>
            <a:endParaRPr lang="en-US" noProof="0" dirty="0"/>
          </a:p>
        </p:txBody>
      </p:sp>
      <p:sp>
        <p:nvSpPr>
          <p:cNvPr id="35" name="Picture Placeholder 6"/>
          <p:cNvSpPr>
            <a:spLocks noGrp="1"/>
          </p:cNvSpPr>
          <p:nvPr>
            <p:ph type="pic" sz="quarter" idx="27"/>
          </p:nvPr>
        </p:nvSpPr>
        <p:spPr>
          <a:xfrm>
            <a:off x="4670198" y="1605108"/>
            <a:ext cx="1910103" cy="1317833"/>
          </a:xfrm>
        </p:spPr>
        <p:txBody>
          <a:bodyPr rtlCol="0" anchor="ctr">
            <a:normAutofit/>
          </a:bodyPr>
          <a:lstStyle>
            <a:lvl1pPr marL="0" indent="0" algn="ctr">
              <a:buNone/>
              <a:defRPr sz="1200">
                <a:solidFill>
                  <a:srgbClr val="7F7F7F"/>
                </a:solidFill>
              </a:defRPr>
            </a:lvl1pPr>
          </a:lstStyle>
          <a:p>
            <a:pPr lvl="0"/>
            <a:r>
              <a:rPr lang="en-US" noProof="0" smtClean="0"/>
              <a:t>Drag picture to placeholder or click icon to add</a:t>
            </a:r>
            <a:endParaRPr lang="en-US" noProof="0" dirty="0"/>
          </a:p>
        </p:txBody>
      </p:sp>
      <p:sp>
        <p:nvSpPr>
          <p:cNvPr id="36" name="Picture Placeholder 6"/>
          <p:cNvSpPr>
            <a:spLocks noGrp="1"/>
          </p:cNvSpPr>
          <p:nvPr>
            <p:ph type="pic" sz="quarter" idx="28"/>
          </p:nvPr>
        </p:nvSpPr>
        <p:spPr>
          <a:xfrm>
            <a:off x="2563699" y="1601741"/>
            <a:ext cx="1910103" cy="1317833"/>
          </a:xfrm>
        </p:spPr>
        <p:txBody>
          <a:bodyPr rtlCol="0" anchor="ctr">
            <a:normAutofit/>
          </a:bodyPr>
          <a:lstStyle>
            <a:lvl1pPr marL="0" indent="0" algn="ctr">
              <a:buNone/>
              <a:defRPr sz="1200" b="1">
                <a:solidFill>
                  <a:srgbClr val="7F7F7F"/>
                </a:solidFill>
              </a:defRPr>
            </a:lvl1pPr>
          </a:lstStyle>
          <a:p>
            <a:pPr lvl="0"/>
            <a:r>
              <a:rPr lang="en-US" noProof="0" smtClean="0"/>
              <a:t>Drag picture to placeholder or click icon to add</a:t>
            </a:r>
            <a:endParaRPr lang="en-US" noProof="0" dirty="0"/>
          </a:p>
        </p:txBody>
      </p:sp>
      <p:sp>
        <p:nvSpPr>
          <p:cNvPr id="37" name="Picture Placeholder 6"/>
          <p:cNvSpPr>
            <a:spLocks noGrp="1"/>
          </p:cNvSpPr>
          <p:nvPr>
            <p:ph type="pic" sz="quarter" idx="29"/>
          </p:nvPr>
        </p:nvSpPr>
        <p:spPr>
          <a:xfrm>
            <a:off x="457200" y="1605108"/>
            <a:ext cx="1910103" cy="1317833"/>
          </a:xfrm>
        </p:spPr>
        <p:txBody>
          <a:bodyPr rtlCol="0" anchor="ctr">
            <a:normAutofit/>
          </a:bodyPr>
          <a:lstStyle>
            <a:lvl1pPr marL="0" indent="0" algn="ctr">
              <a:buNone/>
              <a:defRPr sz="1200">
                <a:solidFill>
                  <a:schemeClr val="bg1">
                    <a:lumMod val="50000"/>
                  </a:schemeClr>
                </a:solidFill>
              </a:defRPr>
            </a:lvl1pPr>
          </a:lstStyle>
          <a:p>
            <a:pPr lvl="0"/>
            <a:r>
              <a:rPr lang="en-US" noProof="0" smtClean="0"/>
              <a:t>Drag picture to placeholder or click icon to add</a:t>
            </a:r>
            <a:endParaRPr lang="en-US" noProof="0" dirty="0"/>
          </a:p>
        </p:txBody>
      </p:sp>
      <p:sp>
        <p:nvSpPr>
          <p:cNvPr id="38" name="Picture Placeholder 6"/>
          <p:cNvSpPr>
            <a:spLocks noGrp="1"/>
          </p:cNvSpPr>
          <p:nvPr>
            <p:ph type="pic" sz="quarter" idx="30"/>
          </p:nvPr>
        </p:nvSpPr>
        <p:spPr>
          <a:xfrm>
            <a:off x="6776697" y="3114904"/>
            <a:ext cx="1910103" cy="1317833"/>
          </a:xfrm>
        </p:spPr>
        <p:txBody>
          <a:bodyPr rtlCol="0" anchor="ctr">
            <a:normAutofit/>
          </a:bodyPr>
          <a:lstStyle>
            <a:lvl1pPr marL="0" indent="0" algn="ctr">
              <a:buNone/>
              <a:defRPr sz="1200">
                <a:solidFill>
                  <a:srgbClr val="7F7F7F"/>
                </a:solidFill>
              </a:defRPr>
            </a:lvl1pPr>
          </a:lstStyle>
          <a:p>
            <a:pPr lvl="0"/>
            <a:r>
              <a:rPr lang="en-US" noProof="0" smtClean="0"/>
              <a:t>Drag picture to placeholder or click icon to add</a:t>
            </a:r>
            <a:endParaRPr lang="en-US" noProof="0" dirty="0"/>
          </a:p>
        </p:txBody>
      </p:sp>
      <p:sp>
        <p:nvSpPr>
          <p:cNvPr id="39" name="Picture Placeholder 6"/>
          <p:cNvSpPr>
            <a:spLocks noGrp="1"/>
          </p:cNvSpPr>
          <p:nvPr>
            <p:ph type="pic" sz="quarter" idx="31"/>
          </p:nvPr>
        </p:nvSpPr>
        <p:spPr>
          <a:xfrm>
            <a:off x="4670198" y="3118271"/>
            <a:ext cx="1910103" cy="1317833"/>
          </a:xfrm>
        </p:spPr>
        <p:txBody>
          <a:bodyPr rtlCol="0" anchor="ctr">
            <a:normAutofit/>
          </a:bodyPr>
          <a:lstStyle>
            <a:lvl1pPr marL="0" indent="0" algn="ctr">
              <a:buNone/>
              <a:defRPr sz="1200">
                <a:solidFill>
                  <a:srgbClr val="7F7F7F"/>
                </a:solidFill>
              </a:defRPr>
            </a:lvl1pPr>
          </a:lstStyle>
          <a:p>
            <a:pPr lvl="0"/>
            <a:r>
              <a:rPr lang="en-US" noProof="0" smtClean="0"/>
              <a:t>Drag picture to placeholder or click icon to add</a:t>
            </a:r>
            <a:endParaRPr lang="en-US" noProof="0" dirty="0"/>
          </a:p>
        </p:txBody>
      </p:sp>
      <p:sp>
        <p:nvSpPr>
          <p:cNvPr id="40" name="Picture Placeholder 6"/>
          <p:cNvSpPr>
            <a:spLocks noGrp="1"/>
          </p:cNvSpPr>
          <p:nvPr>
            <p:ph type="pic" sz="quarter" idx="32"/>
          </p:nvPr>
        </p:nvSpPr>
        <p:spPr>
          <a:xfrm>
            <a:off x="2563699" y="3114904"/>
            <a:ext cx="1910103" cy="1317833"/>
          </a:xfrm>
        </p:spPr>
        <p:txBody>
          <a:bodyPr rtlCol="0" anchor="ctr">
            <a:normAutofit/>
          </a:bodyPr>
          <a:lstStyle>
            <a:lvl1pPr marL="0" indent="0" algn="ctr">
              <a:buNone/>
              <a:defRPr sz="1200" b="1">
                <a:solidFill>
                  <a:srgbClr val="7F7F7F"/>
                </a:solidFill>
              </a:defRPr>
            </a:lvl1pPr>
          </a:lstStyle>
          <a:p>
            <a:pPr lvl="0"/>
            <a:r>
              <a:rPr lang="en-US" noProof="0" smtClean="0"/>
              <a:t>Drag picture to placeholder or click icon to add</a:t>
            </a:r>
            <a:endParaRPr lang="en-US" noProof="0" dirty="0"/>
          </a:p>
        </p:txBody>
      </p:sp>
      <p:sp>
        <p:nvSpPr>
          <p:cNvPr id="41" name="Picture Placeholder 6"/>
          <p:cNvSpPr>
            <a:spLocks noGrp="1"/>
          </p:cNvSpPr>
          <p:nvPr>
            <p:ph type="pic" sz="quarter" idx="33"/>
          </p:nvPr>
        </p:nvSpPr>
        <p:spPr>
          <a:xfrm>
            <a:off x="457200" y="3118271"/>
            <a:ext cx="1910103" cy="1317833"/>
          </a:xfrm>
        </p:spPr>
        <p:txBody>
          <a:bodyPr rtlCol="0" anchor="ctr">
            <a:normAutofit/>
          </a:bodyPr>
          <a:lstStyle>
            <a:lvl1pPr marL="0" indent="0" algn="ctr">
              <a:buNone/>
              <a:defRPr sz="1200" b="1">
                <a:solidFill>
                  <a:srgbClr val="7F7F7F"/>
                </a:solidFill>
              </a:defRPr>
            </a:lvl1pPr>
          </a:lstStyle>
          <a:p>
            <a:pPr lvl="0"/>
            <a:r>
              <a:rPr lang="en-US" noProof="0" smtClean="0"/>
              <a:t>Drag picture to placeholder or click icon to add</a:t>
            </a:r>
            <a:endParaRPr lang="en-US" noProof="0" dirty="0"/>
          </a:p>
        </p:txBody>
      </p:sp>
      <p:sp>
        <p:nvSpPr>
          <p:cNvPr id="42" name="Picture Placeholder 6"/>
          <p:cNvSpPr>
            <a:spLocks noGrp="1"/>
          </p:cNvSpPr>
          <p:nvPr>
            <p:ph type="pic" sz="quarter" idx="34"/>
          </p:nvPr>
        </p:nvSpPr>
        <p:spPr>
          <a:xfrm>
            <a:off x="6776697" y="4626864"/>
            <a:ext cx="1910103" cy="1317833"/>
          </a:xfrm>
        </p:spPr>
        <p:txBody>
          <a:bodyPr rtlCol="0" anchor="ctr">
            <a:normAutofit/>
          </a:bodyPr>
          <a:lstStyle>
            <a:lvl1pPr marL="0" indent="0" algn="ctr">
              <a:buNone/>
              <a:defRPr sz="1200">
                <a:solidFill>
                  <a:srgbClr val="7F7F7F"/>
                </a:solidFill>
              </a:defRPr>
            </a:lvl1pPr>
          </a:lstStyle>
          <a:p>
            <a:pPr lvl="0"/>
            <a:r>
              <a:rPr lang="en-US" noProof="0" smtClean="0"/>
              <a:t>Drag picture to placeholder or click icon to add</a:t>
            </a:r>
            <a:endParaRPr lang="en-US" noProof="0" dirty="0"/>
          </a:p>
        </p:txBody>
      </p:sp>
      <p:sp>
        <p:nvSpPr>
          <p:cNvPr id="43" name="Picture Placeholder 6"/>
          <p:cNvSpPr>
            <a:spLocks noGrp="1"/>
          </p:cNvSpPr>
          <p:nvPr>
            <p:ph type="pic" sz="quarter" idx="35"/>
          </p:nvPr>
        </p:nvSpPr>
        <p:spPr>
          <a:xfrm>
            <a:off x="4670198" y="4630231"/>
            <a:ext cx="1910103" cy="1317833"/>
          </a:xfrm>
        </p:spPr>
        <p:txBody>
          <a:bodyPr rtlCol="0" anchor="ctr">
            <a:normAutofit/>
          </a:bodyPr>
          <a:lstStyle>
            <a:lvl1pPr marL="0" indent="0" algn="ctr">
              <a:buNone/>
              <a:defRPr sz="1200">
                <a:solidFill>
                  <a:srgbClr val="7F7F7F"/>
                </a:solidFill>
              </a:defRPr>
            </a:lvl1pPr>
          </a:lstStyle>
          <a:p>
            <a:pPr lvl="0"/>
            <a:r>
              <a:rPr lang="en-US" noProof="0" smtClean="0"/>
              <a:t>Drag picture to placeholder or click icon to add</a:t>
            </a:r>
            <a:endParaRPr lang="en-US" noProof="0" dirty="0"/>
          </a:p>
        </p:txBody>
      </p:sp>
      <p:sp>
        <p:nvSpPr>
          <p:cNvPr id="44" name="Picture Placeholder 6"/>
          <p:cNvSpPr>
            <a:spLocks noGrp="1"/>
          </p:cNvSpPr>
          <p:nvPr>
            <p:ph type="pic" sz="quarter" idx="36"/>
          </p:nvPr>
        </p:nvSpPr>
        <p:spPr>
          <a:xfrm>
            <a:off x="2563699" y="4626864"/>
            <a:ext cx="1910103" cy="1317833"/>
          </a:xfrm>
        </p:spPr>
        <p:txBody>
          <a:bodyPr rtlCol="0" anchor="ctr">
            <a:normAutofit/>
          </a:bodyPr>
          <a:lstStyle>
            <a:lvl1pPr marL="0" indent="0" algn="ctr">
              <a:buNone/>
              <a:defRPr sz="1100">
                <a:solidFill>
                  <a:srgbClr val="7F7F7F"/>
                </a:solidFill>
              </a:defRPr>
            </a:lvl1pPr>
          </a:lstStyle>
          <a:p>
            <a:pPr lvl="0"/>
            <a:r>
              <a:rPr lang="en-US" noProof="0" smtClean="0"/>
              <a:t>Drag picture to placeholder or click icon to add</a:t>
            </a:r>
            <a:endParaRPr lang="en-US" noProof="0" dirty="0"/>
          </a:p>
        </p:txBody>
      </p:sp>
      <p:sp>
        <p:nvSpPr>
          <p:cNvPr id="45" name="Picture Placeholder 6"/>
          <p:cNvSpPr>
            <a:spLocks noGrp="1"/>
          </p:cNvSpPr>
          <p:nvPr>
            <p:ph type="pic" sz="quarter" idx="37"/>
          </p:nvPr>
        </p:nvSpPr>
        <p:spPr>
          <a:xfrm>
            <a:off x="457200" y="4630231"/>
            <a:ext cx="1910103" cy="1317833"/>
          </a:xfrm>
        </p:spPr>
        <p:txBody>
          <a:bodyPr rtlCol="0" anchor="ctr">
            <a:normAutofit/>
          </a:bodyPr>
          <a:lstStyle>
            <a:lvl1pPr marL="0" indent="0" algn="ctr">
              <a:buNone/>
              <a:defRPr sz="1200">
                <a:solidFill>
                  <a:srgbClr val="7F7F7F"/>
                </a:solidFill>
              </a:defRPr>
            </a:lvl1pPr>
          </a:lstStyle>
          <a:p>
            <a:pPr lvl="0"/>
            <a:r>
              <a:rPr lang="en-US" noProof="0" smtClean="0"/>
              <a:t>Drag picture to placeholder or click icon to add</a:t>
            </a:r>
            <a:endParaRPr lang="en-US" noProof="0" dirty="0"/>
          </a:p>
        </p:txBody>
      </p:sp>
      <p:sp>
        <p:nvSpPr>
          <p:cNvPr id="16" name="Date Placeholder 3"/>
          <p:cNvSpPr>
            <a:spLocks noGrp="1"/>
          </p:cNvSpPr>
          <p:nvPr>
            <p:ph type="dt" sz="half" idx="38"/>
          </p:nvPr>
        </p:nvSpPr>
        <p:spPr/>
        <p:txBody>
          <a:bodyPr/>
          <a:lstStyle>
            <a:lvl1pPr>
              <a:defRPr sz="1000">
                <a:solidFill>
                  <a:schemeClr val="bg1">
                    <a:lumMod val="50000"/>
                  </a:schemeClr>
                </a:solidFill>
              </a:defRPr>
            </a:lvl1pPr>
          </a:lstStyle>
          <a:p>
            <a:pPr>
              <a:defRPr/>
            </a:pPr>
            <a:fld id="{8E2B6E9B-E993-2B45-80BE-2160B68363F2}" type="datetime1">
              <a:rPr lang="en-US" smtClean="0"/>
              <a:pPr>
                <a:defRPr/>
              </a:pPr>
              <a:t>10/29/13</a:t>
            </a:fld>
            <a:endParaRPr lang="en-US" dirty="0"/>
          </a:p>
        </p:txBody>
      </p:sp>
      <p:sp>
        <p:nvSpPr>
          <p:cNvPr id="17" name="Footer Placeholder 4"/>
          <p:cNvSpPr>
            <a:spLocks noGrp="1"/>
          </p:cNvSpPr>
          <p:nvPr>
            <p:ph type="ftr" sz="quarter" idx="39"/>
          </p:nvPr>
        </p:nvSpPr>
        <p:spPr/>
        <p:txBody>
          <a:bodyPr/>
          <a:lstStyle>
            <a:lvl1pPr>
              <a:defRPr sz="1200" b="1">
                <a:solidFill>
                  <a:schemeClr val="tx1">
                    <a:lumMod val="50000"/>
                    <a:lumOff val="50000"/>
                  </a:schemeClr>
                </a:solidFill>
              </a:defRPr>
            </a:lvl1pPr>
          </a:lstStyle>
          <a:p>
            <a:pPr>
              <a:defRPr/>
            </a:pPr>
            <a:r>
              <a:rPr lang="en-US" smtClean="0"/>
              <a:t>Digital Evaluation &amp; Online Strategy</a:t>
            </a:r>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49557227"/>
      </p:ext>
    </p:extLst>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73D90BD0-3B39-374A-BA49-B98005F0A058}" type="datetime1">
              <a:rPr lang="en-US"/>
              <a:pPr>
                <a:defRPr/>
              </a:pPr>
              <a:t>10/29/13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1EC3E8E-7902-604F-A0D5-0E5447351937}"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B7A44972-4780-0541-ABC0-2B7CE96C384A}" type="datetime1">
              <a:rPr lang="en-US"/>
              <a:pPr>
                <a:defRPr/>
              </a:pPr>
              <a:t>10/29/13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7E098C5-E016-5D49-B621-E4D3CAD3081D}"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62C74BCE-7E56-1644-8361-A708D35BB9E0}" type="datetime1">
              <a:rPr lang="en-US"/>
              <a:pPr>
                <a:defRPr/>
              </a:pPr>
              <a:t>10/29/13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47AF698A-278C-394E-938C-DA361567DD4A}"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1187E82D-DD0F-2640-BC4E-462E2D007073}" type="datetime1">
              <a:rPr lang="en-US"/>
              <a:pPr>
                <a:defRPr/>
              </a:pPr>
              <a:t>10/29/13</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75E61CD2-E66F-274F-A46E-A1DB4507006C}"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0A523D46-03C4-8A45-A9E5-7EED6AA70347}" type="datetime1">
              <a:rPr lang="en-US"/>
              <a:pPr>
                <a:defRPr/>
              </a:pPr>
              <a:t>10/29/13</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78F5EF49-DE39-B64B-AF1C-E1BEDE5A84EB}"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478568B5-2F18-BA46-A238-5B5F17F2908D}" type="datetime1">
              <a:rPr lang="en-US"/>
              <a:pPr>
                <a:defRPr/>
              </a:pPr>
              <a:t>10/29/13</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88ECFB35-90DA-A84F-B353-69F07793BFFA}"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B7B0423E-D4DA-6A4B-877A-89A67CBAF77C}" type="datetime1">
              <a:rPr lang="en-US"/>
              <a:pPr>
                <a:defRPr/>
              </a:pPr>
              <a:t>10/29/13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E866FA52-806E-5D4A-BED2-19F7F052DC9E}"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8EBFB013-3BB3-0B4D-A2B0-86BAED098971}" type="datetime1">
              <a:rPr lang="en-US"/>
              <a:pPr>
                <a:defRPr/>
              </a:pPr>
              <a:t>10/29/13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D3795B7A-2EED-2949-B4B4-BD34E3EFAE40}"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pitchFamily="-65" charset="0"/>
                <a:ea typeface="ＭＳ Ｐゴシック" pitchFamily="-65" charset="-128"/>
                <a:cs typeface="ＭＳ Ｐゴシック" pitchFamily="-65" charset="-128"/>
              </a:defRPr>
            </a:lvl1pPr>
          </a:lstStyle>
          <a:p>
            <a:pPr>
              <a:defRPr/>
            </a:pPr>
            <a:fld id="{82559BB5-B187-2542-957D-4B6D82CF4D7B}" type="datetime1">
              <a:rPr lang="en-US"/>
              <a:pPr>
                <a:defRPr/>
              </a:pPr>
              <a:t>10/29/13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latin typeface="Calibri" pitchFamily="-65" charset="0"/>
                <a:ea typeface="ＭＳ Ｐゴシック" pitchFamily="-65" charset="-128"/>
                <a:cs typeface="ＭＳ Ｐゴシック" pitchFamily="-65" charset="-128"/>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itchFamily="-65" charset="0"/>
                <a:ea typeface="ＭＳ Ｐゴシック" pitchFamily="-65" charset="-128"/>
                <a:cs typeface="ＭＳ Ｐゴシック" pitchFamily="-65" charset="-128"/>
              </a:defRPr>
            </a:lvl1pPr>
          </a:lstStyle>
          <a:p>
            <a:pPr>
              <a:defRPr/>
            </a:pPr>
            <a:fld id="{1CDF4A2E-FA70-454C-8C88-D978C4D9CCB1}"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pitchFamily="-65" charset="-128"/>
          <a:cs typeface="ＭＳ Ｐゴシック" pitchFamily="-65" charset="-128"/>
        </a:defRPr>
      </a:lvl1pPr>
      <a:lvl2pPr algn="ctr" defTabSz="457200" rtl="0" eaLnBrk="0" fontAlgn="base" hangingPunct="0">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2pPr>
      <a:lvl3pPr algn="ctr" defTabSz="457200" rtl="0" eaLnBrk="0" fontAlgn="base" hangingPunct="0">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3pPr>
      <a:lvl4pPr algn="ctr" defTabSz="457200" rtl="0" eaLnBrk="0" fontAlgn="base" hangingPunct="0">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4pPr>
      <a:lvl5pPr algn="ctr" defTabSz="457200" rtl="0" eaLnBrk="0" fontAlgn="base" hangingPunct="0">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5pPr>
      <a:lvl6pPr marL="457200" algn="ctr" defTabSz="457200" rtl="0" fontAlgn="base">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6pPr>
      <a:lvl7pPr marL="914400" algn="ctr" defTabSz="457200" rtl="0" fontAlgn="base">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7pPr>
      <a:lvl8pPr marL="1371600" algn="ctr" defTabSz="457200" rtl="0" fontAlgn="base">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8pPr>
      <a:lvl9pPr marL="1828800" algn="ctr" defTabSz="457200" rtl="0" fontAlgn="base">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9pPr>
    </p:titleStyle>
    <p:bodyStyle>
      <a:lvl1pPr marL="342900" indent="-342900" algn="l" defTabSz="457200" rtl="0" eaLnBrk="0" fontAlgn="base" hangingPunct="0">
        <a:spcBef>
          <a:spcPct val="20000"/>
        </a:spcBef>
        <a:spcAft>
          <a:spcPct val="0"/>
        </a:spcAft>
        <a:buFont typeface="Arial" pitchFamily="-105" charset="0"/>
        <a:buChar char="•"/>
        <a:defRPr sz="3200" kern="1200">
          <a:solidFill>
            <a:schemeClr val="tx1"/>
          </a:solidFill>
          <a:latin typeface="+mn-lt"/>
          <a:ea typeface="ＭＳ Ｐゴシック" pitchFamily="-65" charset="-128"/>
          <a:cs typeface="ＭＳ Ｐゴシック" pitchFamily="-65" charset="-128"/>
        </a:defRPr>
      </a:lvl1pPr>
      <a:lvl2pPr marL="742950" indent="-285750" algn="l" defTabSz="457200" rtl="0" eaLnBrk="0" fontAlgn="base" hangingPunct="0">
        <a:spcBef>
          <a:spcPct val="20000"/>
        </a:spcBef>
        <a:spcAft>
          <a:spcPct val="0"/>
        </a:spcAft>
        <a:buFont typeface="Arial" pitchFamily="-105" charset="0"/>
        <a:buChar char="–"/>
        <a:defRPr sz="2800" kern="1200">
          <a:solidFill>
            <a:schemeClr val="tx1"/>
          </a:solidFill>
          <a:latin typeface="+mn-lt"/>
          <a:ea typeface="ＭＳ Ｐゴシック" pitchFamily="-65" charset="-128"/>
          <a:cs typeface="+mn-cs"/>
        </a:defRPr>
      </a:lvl2pPr>
      <a:lvl3pPr marL="1143000" indent="-228600" algn="l" defTabSz="457200" rtl="0" eaLnBrk="0" fontAlgn="base" hangingPunct="0">
        <a:spcBef>
          <a:spcPct val="20000"/>
        </a:spcBef>
        <a:spcAft>
          <a:spcPct val="0"/>
        </a:spcAft>
        <a:buFont typeface="Arial" pitchFamily="-105" charset="0"/>
        <a:buChar char="•"/>
        <a:defRPr sz="2400" kern="1200">
          <a:solidFill>
            <a:schemeClr val="tx1"/>
          </a:solidFill>
          <a:latin typeface="+mn-lt"/>
          <a:ea typeface="ＭＳ Ｐゴシック" pitchFamily="-65" charset="-128"/>
          <a:cs typeface="+mn-cs"/>
        </a:defRPr>
      </a:lvl3pPr>
      <a:lvl4pPr marL="1600200" indent="-228600" algn="l" defTabSz="457200" rtl="0" eaLnBrk="0" fontAlgn="base" hangingPunct="0">
        <a:spcBef>
          <a:spcPct val="20000"/>
        </a:spcBef>
        <a:spcAft>
          <a:spcPct val="0"/>
        </a:spcAft>
        <a:buFont typeface="Arial" pitchFamily="-105" charset="0"/>
        <a:buChar char="–"/>
        <a:defRPr sz="2000" kern="1200">
          <a:solidFill>
            <a:schemeClr val="tx1"/>
          </a:solidFill>
          <a:latin typeface="+mn-lt"/>
          <a:ea typeface="ＭＳ Ｐゴシック" pitchFamily="-65" charset="-128"/>
          <a:cs typeface="+mn-cs"/>
        </a:defRPr>
      </a:lvl4pPr>
      <a:lvl5pPr marL="2057400" indent="-228600" algn="l" defTabSz="457200" rtl="0" eaLnBrk="0" fontAlgn="base" hangingPunct="0">
        <a:spcBef>
          <a:spcPct val="20000"/>
        </a:spcBef>
        <a:spcAft>
          <a:spcPct val="0"/>
        </a:spcAft>
        <a:buFont typeface="Arial" pitchFamily="-105" charset="0"/>
        <a:buChar char="»"/>
        <a:defRPr sz="2000" kern="1200">
          <a:solidFill>
            <a:schemeClr val="tx1"/>
          </a:solidFill>
          <a:latin typeface="+mn-lt"/>
          <a:ea typeface="ＭＳ Ｐゴシック" pitchFamily="-65"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xml"/><Relationship Id="rId3" Type="http://schemas.openxmlformats.org/officeDocument/2006/relationships/image" Target="../media/image20.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2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media/image24.pn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6.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27.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xml"/><Relationship Id="rId3" Type="http://schemas.openxmlformats.org/officeDocument/2006/relationships/image" Target="../media/image28.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9.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0.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31.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32.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33.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34.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35.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36.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7.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39.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0.png"/></Relationships>
</file>

<file path=ppt/slides/_rels/slide5.xml.rels><?xml version="1.0" encoding="UTF-8" standalone="yes"?>
<Relationships xmlns="http://schemas.openxmlformats.org/package/2006/relationships"><Relationship Id="rId11" Type="http://schemas.openxmlformats.org/officeDocument/2006/relationships/image" Target="../media/image13.jpeg"/><Relationship Id="rId12" Type="http://schemas.openxmlformats.org/officeDocument/2006/relationships/image" Target="../media/image14.jpeg"/><Relationship Id="rId13" Type="http://schemas.openxmlformats.org/officeDocument/2006/relationships/image" Target="../media/image15.jpeg"/><Relationship Id="rId1" Type="http://schemas.openxmlformats.org/officeDocument/2006/relationships/slideLayout" Target="../slideLayouts/slideLayout13.xml"/><Relationship Id="rId2" Type="http://schemas.openxmlformats.org/officeDocument/2006/relationships/image" Target="../media/image4.jpeg"/><Relationship Id="rId3" Type="http://schemas.openxmlformats.org/officeDocument/2006/relationships/image" Target="../media/image5.jpeg"/><Relationship Id="rId4" Type="http://schemas.openxmlformats.org/officeDocument/2006/relationships/image" Target="../media/image6.jpeg"/><Relationship Id="rId5" Type="http://schemas.openxmlformats.org/officeDocument/2006/relationships/image" Target="../media/image7.jpeg"/><Relationship Id="rId6" Type="http://schemas.openxmlformats.org/officeDocument/2006/relationships/image" Target="../media/image8.jpeg"/><Relationship Id="rId7" Type="http://schemas.openxmlformats.org/officeDocument/2006/relationships/image" Target="../media/image9.jpeg"/><Relationship Id="rId8" Type="http://schemas.openxmlformats.org/officeDocument/2006/relationships/image" Target="../media/image10.jpeg"/><Relationship Id="rId9" Type="http://schemas.openxmlformats.org/officeDocument/2006/relationships/image" Target="../media/image11.jpeg"/><Relationship Id="rId10" Type="http://schemas.openxmlformats.org/officeDocument/2006/relationships/image" Target="../media/image12.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4338" name="Title 1"/>
          <p:cNvSpPr>
            <a:spLocks noGrp="1"/>
          </p:cNvSpPr>
          <p:nvPr>
            <p:ph type="ctrTitle"/>
          </p:nvPr>
        </p:nvSpPr>
        <p:spPr>
          <a:xfrm>
            <a:off x="685800" y="2949575"/>
            <a:ext cx="7772400" cy="1470025"/>
          </a:xfrm>
        </p:spPr>
        <p:txBody>
          <a:bodyPr/>
          <a:lstStyle/>
          <a:p>
            <a:pPr eaLnBrk="1" hangingPunct="1"/>
            <a:r>
              <a:rPr lang="en-US" sz="8000" b="1" dirty="0" smtClean="0">
                <a:latin typeface="Helvetica" pitchFamily="-105" charset="0"/>
                <a:ea typeface="ＭＳ Ｐゴシック" pitchFamily="-105" charset="-128"/>
                <a:cs typeface="ＭＳ Ｐゴシック" pitchFamily="-105" charset="-128"/>
              </a:rPr>
              <a:t>Innovation //:</a:t>
            </a:r>
            <a:br>
              <a:rPr lang="en-US" sz="8000" b="1" dirty="0" smtClean="0">
                <a:latin typeface="Helvetica" pitchFamily="-105" charset="0"/>
                <a:ea typeface="ＭＳ Ｐゴシック" pitchFamily="-105" charset="-128"/>
                <a:cs typeface="ＭＳ Ｐゴシック" pitchFamily="-105" charset="-128"/>
              </a:rPr>
            </a:br>
            <a:r>
              <a:rPr lang="en-US" sz="8000" b="1" dirty="0" smtClean="0">
                <a:latin typeface="Helvetica" pitchFamily="-105" charset="0"/>
                <a:ea typeface="ＭＳ Ｐゴシック" pitchFamily="-105" charset="-128"/>
                <a:cs typeface="ＭＳ Ｐゴシック" pitchFamily="-105" charset="-128"/>
              </a:rPr>
              <a:t>INTERMISSION</a:t>
            </a:r>
            <a:br>
              <a:rPr lang="en-US" sz="8000" b="1" dirty="0" smtClean="0">
                <a:latin typeface="Helvetica" pitchFamily="-105" charset="0"/>
                <a:ea typeface="ＭＳ Ｐゴシック" pitchFamily="-105" charset="-128"/>
                <a:cs typeface="ＭＳ Ｐゴシック" pitchFamily="-105" charset="-128"/>
              </a:rPr>
            </a:br>
            <a:endParaRPr lang="en-US" sz="8000" b="1" dirty="0" smtClean="0">
              <a:latin typeface="Helvetica" pitchFamily="-105" charset="0"/>
              <a:ea typeface="ＭＳ Ｐゴシック" pitchFamily="-105" charset="-128"/>
              <a:cs typeface="ＭＳ Ｐゴシック" pitchFamily="-105" charset="-128"/>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8434" name="Picture 3"/>
          <p:cNvPicPr>
            <a:picLocks noChangeAspect="1"/>
          </p:cNvPicPr>
          <p:nvPr/>
        </p:nvPicPr>
        <p:blipFill>
          <a:blip r:embed="rId2"/>
          <a:srcRect/>
          <a:stretch>
            <a:fillRect/>
          </a:stretch>
        </p:blipFill>
        <p:spPr bwMode="auto">
          <a:xfrm>
            <a:off x="762000" y="609600"/>
            <a:ext cx="7696200" cy="5105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9458" name="Picture 3"/>
          <p:cNvPicPr>
            <a:picLocks noChangeAspect="1"/>
          </p:cNvPicPr>
          <p:nvPr/>
        </p:nvPicPr>
        <p:blipFill>
          <a:blip r:embed="rId2"/>
          <a:srcRect/>
          <a:stretch>
            <a:fillRect/>
          </a:stretch>
        </p:blipFill>
        <p:spPr bwMode="auto">
          <a:xfrm>
            <a:off x="3048000" y="889000"/>
            <a:ext cx="3505200" cy="5080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7106" name="Content Placeholder 4"/>
          <p:cNvSpPr>
            <a:spLocks noGrp="1"/>
          </p:cNvSpPr>
          <p:nvPr>
            <p:ph sz="half" idx="1"/>
          </p:nvPr>
        </p:nvSpPr>
        <p:spPr>
          <a:xfrm>
            <a:off x="752475" y="1600200"/>
            <a:ext cx="3703638" cy="4525963"/>
          </a:xfrm>
        </p:spPr>
        <p:txBody>
          <a:bodyPr/>
          <a:lstStyle/>
          <a:p>
            <a:endParaRPr lang="en-US">
              <a:ea typeface="ＭＳ Ｐゴシック" pitchFamily="-105" charset="-128"/>
              <a:cs typeface="ＭＳ Ｐゴシック" pitchFamily="-105" charset="-128"/>
            </a:endParaRPr>
          </a:p>
        </p:txBody>
      </p:sp>
      <p:sp>
        <p:nvSpPr>
          <p:cNvPr id="47107" name="Title 5"/>
          <p:cNvSpPr>
            <a:spLocks noGrp="1"/>
          </p:cNvSpPr>
          <p:nvPr>
            <p:ph type="title"/>
          </p:nvPr>
        </p:nvSpPr>
        <p:spPr>
          <a:xfrm>
            <a:off x="744538" y="223838"/>
            <a:ext cx="4800600" cy="887412"/>
          </a:xfrm>
        </p:spPr>
        <p:txBody>
          <a:bodyPr/>
          <a:lstStyle/>
          <a:p>
            <a:endParaRPr lang="en-US">
              <a:ea typeface="ＭＳ Ｐゴシック" pitchFamily="-105" charset="-128"/>
              <a:cs typeface="ＭＳ Ｐゴシック" pitchFamily="-105" charset="-128"/>
            </a:endParaRPr>
          </a:p>
        </p:txBody>
      </p:sp>
      <p:pic>
        <p:nvPicPr>
          <p:cNvPr id="47108" name="Picture 6" descr="Why Is Twitter More Popular With Black People Than White People?.jpg"/>
          <p:cNvPicPr>
            <a:picLocks noChangeAspect="1"/>
          </p:cNvPicPr>
          <p:nvPr/>
        </p:nvPicPr>
        <p:blipFill>
          <a:blip r:embed="rId3"/>
          <a:srcRect/>
          <a:stretch>
            <a:fillRect/>
          </a:stretch>
        </p:blipFill>
        <p:spPr bwMode="auto">
          <a:xfrm>
            <a:off x="381000" y="223838"/>
            <a:ext cx="6756400" cy="62865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7650" name="Picture 3"/>
          <p:cNvPicPr>
            <a:picLocks noChangeAspect="1"/>
          </p:cNvPicPr>
          <p:nvPr/>
        </p:nvPicPr>
        <p:blipFill>
          <a:blip r:embed="rId3"/>
          <a:srcRect/>
          <a:stretch>
            <a:fillRect/>
          </a:stretch>
        </p:blipFill>
        <p:spPr bwMode="auto">
          <a:xfrm>
            <a:off x="825500" y="285750"/>
            <a:ext cx="7327900" cy="6148388"/>
          </a:xfrm>
          <a:prstGeom prst="rect">
            <a:avLst/>
          </a:prstGeom>
          <a:noFill/>
          <a:ln w="9525">
            <a:noFill/>
            <a:miter lim="800000"/>
            <a:headEnd/>
            <a:tailEnd/>
          </a:ln>
        </p:spPr>
      </p:pic>
      <p:sp>
        <p:nvSpPr>
          <p:cNvPr id="27651" name="TextBox 4"/>
          <p:cNvSpPr txBox="1">
            <a:spLocks noChangeArrowheads="1"/>
          </p:cNvSpPr>
          <p:nvPr/>
        </p:nvSpPr>
        <p:spPr bwMode="auto">
          <a:xfrm>
            <a:off x="914400" y="6477000"/>
            <a:ext cx="7315200" cy="369888"/>
          </a:xfrm>
          <a:prstGeom prst="rect">
            <a:avLst/>
          </a:prstGeom>
          <a:noFill/>
          <a:ln w="9525">
            <a:noFill/>
            <a:miter lim="800000"/>
            <a:headEnd/>
            <a:tailEnd/>
          </a:ln>
        </p:spPr>
        <p:txBody>
          <a:bodyPr>
            <a:prstTxWarp prst="textNoShape">
              <a:avLst/>
            </a:prstTxWarp>
            <a:spAutoFit/>
          </a:bodyPr>
          <a:lstStyle/>
          <a:p>
            <a:r>
              <a:rPr lang="en-US"/>
              <a:t>Source: Merkle, View from the Social Inbox: 2010</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3"/>
          <a:stretch>
            <a:fillRect/>
          </a:stretch>
        </p:blipFill>
        <p:spPr>
          <a:xfrm>
            <a:off x="527050" y="990600"/>
            <a:ext cx="8159750" cy="3664881"/>
          </a:xfrm>
          <a:prstGeom prst="rect">
            <a:avLst/>
          </a:prstGeom>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295400" y="1371600"/>
            <a:ext cx="6778090" cy="3810000"/>
          </a:xfrm>
          <a:prstGeom prst="rect">
            <a:avLst/>
          </a:prstGeom>
        </p:spPr>
      </p:pic>
      <p:pic>
        <p:nvPicPr>
          <p:cNvPr id="5" name="Picture 4"/>
          <p:cNvPicPr>
            <a:picLocks noChangeAspect="1"/>
          </p:cNvPicPr>
          <p:nvPr/>
        </p:nvPicPr>
        <p:blipFill>
          <a:blip r:embed="rId4"/>
          <a:srcRect/>
          <a:stretch>
            <a:fillRect/>
          </a:stretch>
        </p:blipFill>
        <p:spPr bwMode="auto">
          <a:xfrm>
            <a:off x="685800" y="1143000"/>
            <a:ext cx="7680960" cy="48006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slide(fromBottom)">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4338" name="Title 1"/>
          <p:cNvSpPr>
            <a:spLocks noGrp="1"/>
          </p:cNvSpPr>
          <p:nvPr>
            <p:ph type="ctrTitle"/>
          </p:nvPr>
        </p:nvSpPr>
        <p:spPr>
          <a:xfrm>
            <a:off x="685800" y="2949575"/>
            <a:ext cx="7772400" cy="1470025"/>
          </a:xfrm>
        </p:spPr>
        <p:txBody>
          <a:bodyPr/>
          <a:lstStyle/>
          <a:p>
            <a:pPr eaLnBrk="1" hangingPunct="1"/>
            <a:r>
              <a:rPr lang="en-US" sz="8000" b="1" dirty="0" smtClean="0">
                <a:latin typeface="Helvetica" pitchFamily="-105" charset="0"/>
                <a:ea typeface="ＭＳ Ｐゴシック" pitchFamily="-105" charset="-128"/>
                <a:cs typeface="ＭＳ Ｐゴシック" pitchFamily="-105" charset="-128"/>
              </a:rPr>
              <a:t>Innovation /</a:t>
            </a:r>
            <a:r>
              <a:rPr lang="en-US" sz="8000" b="1" dirty="0" smtClean="0">
                <a:latin typeface="Helvetica" pitchFamily="-105" charset="0"/>
                <a:ea typeface="ＭＳ Ｐゴシック" pitchFamily="-105" charset="-128"/>
                <a:cs typeface="ＭＳ Ｐゴシック" pitchFamily="-105" charset="-128"/>
              </a:rPr>
              <a:t>/: </a:t>
            </a:r>
            <a:r>
              <a:rPr lang="en-US" sz="8000" b="1" dirty="0" smtClean="0">
                <a:latin typeface="Helvetica" pitchFamily="-105" charset="0"/>
                <a:ea typeface="ＭＳ Ｐゴシック" pitchFamily="-105" charset="-128"/>
                <a:cs typeface="ＭＳ Ｐゴシック" pitchFamily="-105" charset="-128"/>
              </a:rPr>
              <a:t>GAP</a:t>
            </a:r>
            <a:br>
              <a:rPr lang="en-US" sz="8000" b="1" dirty="0" smtClean="0">
                <a:latin typeface="Helvetica" pitchFamily="-105" charset="0"/>
                <a:ea typeface="ＭＳ Ｐゴシック" pitchFamily="-105" charset="-128"/>
                <a:cs typeface="ＭＳ Ｐゴシック" pitchFamily="-105" charset="-128"/>
              </a:rPr>
            </a:br>
            <a:endParaRPr lang="en-US" sz="8000" b="1" dirty="0" smtClean="0">
              <a:latin typeface="Helvetica" pitchFamily="-105" charset="0"/>
              <a:ea typeface="ＭＳ Ｐゴシック" pitchFamily="-105" charset="-128"/>
              <a:cs typeface="ＭＳ Ｐゴシック" pitchFamily="-105" charset="-128"/>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endParaRPr lang="en-US"/>
          </a:p>
        </p:txBody>
      </p:sp>
      <p:pic>
        <p:nvPicPr>
          <p:cNvPr id="4" name="Picture 3"/>
          <p:cNvPicPr>
            <a:picLocks noChangeAspect="1"/>
          </p:cNvPicPr>
          <p:nvPr/>
        </p:nvPicPr>
        <p:blipFill>
          <a:blip r:embed="rId2"/>
          <a:stretch>
            <a:fillRect/>
          </a:stretch>
        </p:blipFill>
        <p:spPr>
          <a:xfrm>
            <a:off x="920750" y="882650"/>
            <a:ext cx="7302500" cy="5092700"/>
          </a:xfrm>
          <a:prstGeom prst="rect">
            <a:avLst/>
          </a:prstGeom>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endParaRPr lang="en-US"/>
          </a:p>
        </p:txBody>
      </p:sp>
      <p:pic>
        <p:nvPicPr>
          <p:cNvPr id="4" name="Picture 3"/>
          <p:cNvPicPr>
            <a:picLocks noChangeAspect="1"/>
          </p:cNvPicPr>
          <p:nvPr/>
        </p:nvPicPr>
        <p:blipFill>
          <a:blip r:embed="rId2"/>
          <a:stretch>
            <a:fillRect/>
          </a:stretch>
        </p:blipFill>
        <p:spPr>
          <a:xfrm>
            <a:off x="958850" y="685800"/>
            <a:ext cx="7226300" cy="5003800"/>
          </a:xfrm>
          <a:prstGeom prst="rect">
            <a:avLst/>
          </a:prstGeom>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5842" name="Title 1"/>
          <p:cNvSpPr>
            <a:spLocks noGrp="1"/>
          </p:cNvSpPr>
          <p:nvPr>
            <p:ph type="ctrTitle"/>
          </p:nvPr>
        </p:nvSpPr>
        <p:spPr>
          <a:xfrm>
            <a:off x="685800" y="2797175"/>
            <a:ext cx="7772400" cy="1470025"/>
          </a:xfrm>
        </p:spPr>
        <p:txBody>
          <a:bodyPr/>
          <a:lstStyle/>
          <a:p>
            <a:pPr algn="l" eaLnBrk="1" hangingPunct="1"/>
            <a:r>
              <a:rPr lang="en-US" sz="4800" b="1" smtClean="0">
                <a:latin typeface="Helvetica" pitchFamily="-105" charset="0"/>
                <a:ea typeface="ＭＳ Ｐゴシック" pitchFamily="-105" charset="-128"/>
                <a:cs typeface="ＭＳ Ｐゴシック" pitchFamily="-105" charset="-128"/>
              </a:rPr>
              <a:t>Only 4-9% of </a:t>
            </a:r>
            <a:br>
              <a:rPr lang="en-US" sz="4800" b="1" smtClean="0">
                <a:latin typeface="Helvetica" pitchFamily="-105" charset="0"/>
                <a:ea typeface="ＭＳ Ｐゴシック" pitchFamily="-105" charset="-128"/>
                <a:cs typeface="ＭＳ Ｐゴシック" pitchFamily="-105" charset="-128"/>
              </a:rPr>
            </a:br>
            <a:r>
              <a:rPr lang="en-US" sz="4800" b="1" smtClean="0">
                <a:latin typeface="Helvetica" pitchFamily="-105" charset="0"/>
                <a:ea typeface="ＭＳ Ｐゴシック" pitchFamily="-105" charset="-128"/>
                <a:cs typeface="ＭＳ Ｐゴシック" pitchFamily="-105" charset="-128"/>
              </a:rPr>
              <a:t>venture capital has gone to women entrepreneurs.</a:t>
            </a:r>
            <a:r>
              <a:rPr lang="en-US" sz="3600" b="1" smtClean="0">
                <a:latin typeface="Helvetica" pitchFamily="-105" charset="0"/>
                <a:ea typeface="ＭＳ Ｐゴシック" pitchFamily="-105" charset="-128"/>
                <a:cs typeface="ＭＳ Ｐゴシック" pitchFamily="-105" charset="-128"/>
              </a:rPr>
              <a:t/>
            </a:r>
            <a:br>
              <a:rPr lang="en-US" sz="3600" b="1" smtClean="0">
                <a:latin typeface="Helvetica" pitchFamily="-105" charset="0"/>
                <a:ea typeface="ＭＳ Ｐゴシック" pitchFamily="-105" charset="-128"/>
                <a:cs typeface="ＭＳ Ｐゴシック" pitchFamily="-105" charset="-128"/>
              </a:rPr>
            </a:br>
            <a:r>
              <a:rPr lang="en-US" sz="3600" b="1" smtClean="0">
                <a:latin typeface="Helvetica" pitchFamily="-105" charset="0"/>
                <a:ea typeface="ＭＳ Ｐゴシック" pitchFamily="-105" charset="-128"/>
                <a:cs typeface="ＭＳ Ｐゴシック" pitchFamily="-105" charset="-128"/>
              </a:rPr>
              <a:t/>
            </a:r>
            <a:br>
              <a:rPr lang="en-US" sz="3600" b="1" smtClean="0">
                <a:latin typeface="Helvetica" pitchFamily="-105" charset="0"/>
                <a:ea typeface="ＭＳ Ｐゴシック" pitchFamily="-105" charset="-128"/>
                <a:cs typeface="ＭＳ Ｐゴシック" pitchFamily="-105" charset="-128"/>
              </a:rPr>
            </a:br>
            <a:endParaRPr lang="en-US" sz="3600" b="1" smtClean="0">
              <a:latin typeface="Helvetica" pitchFamily="-105" charset="0"/>
              <a:ea typeface="ＭＳ Ｐゴシック" pitchFamily="-105" charset="-128"/>
              <a:cs typeface="ＭＳ Ｐゴシック" pitchFamily="-105" charset="-128"/>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5362" name="Picture 5"/>
          <p:cNvPicPr>
            <a:picLocks noChangeAspect="1"/>
          </p:cNvPicPr>
          <p:nvPr/>
        </p:nvPicPr>
        <p:blipFill>
          <a:blip r:embed="rId2"/>
          <a:srcRect/>
          <a:stretch>
            <a:fillRect/>
          </a:stretch>
        </p:blipFill>
        <p:spPr bwMode="auto">
          <a:xfrm>
            <a:off x="2667000" y="762000"/>
            <a:ext cx="4114800" cy="4724400"/>
          </a:xfrm>
          <a:prstGeom prst="rect">
            <a:avLst/>
          </a:prstGeom>
          <a:noFill/>
          <a:ln w="9525">
            <a:noFill/>
            <a:miter lim="800000"/>
            <a:headEnd/>
            <a:tailEnd/>
          </a:ln>
        </p:spPr>
      </p:pic>
      <p:sp>
        <p:nvSpPr>
          <p:cNvPr id="15363" name="Rectangle 4"/>
          <p:cNvSpPr>
            <a:spLocks noChangeArrowheads="1"/>
          </p:cNvSpPr>
          <p:nvPr/>
        </p:nvSpPr>
        <p:spPr bwMode="auto">
          <a:xfrm>
            <a:off x="3429000" y="5638800"/>
            <a:ext cx="2598738" cy="830263"/>
          </a:xfrm>
          <a:prstGeom prst="rect">
            <a:avLst/>
          </a:prstGeom>
          <a:noFill/>
          <a:ln w="9525">
            <a:noFill/>
            <a:miter lim="800000"/>
            <a:headEnd/>
            <a:tailEnd/>
          </a:ln>
        </p:spPr>
        <p:txBody>
          <a:bodyPr wrap="none">
            <a:prstTxWarp prst="textNoShape">
              <a:avLst/>
            </a:prstTxWarp>
            <a:spAutoFit/>
          </a:bodyPr>
          <a:lstStyle/>
          <a:p>
            <a:r>
              <a:rPr lang="en-US" sz="4800" b="1">
                <a:latin typeface="Helvetica" pitchFamily="-105" charset="0"/>
              </a:rPr>
              <a:t>@ch3ryl </a:t>
            </a:r>
            <a:endParaRPr lang="en-US" sz="480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1746" name="Title 1"/>
          <p:cNvSpPr>
            <a:spLocks noGrp="1"/>
          </p:cNvSpPr>
          <p:nvPr>
            <p:ph type="ctrTitle"/>
          </p:nvPr>
        </p:nvSpPr>
        <p:spPr>
          <a:xfrm>
            <a:off x="685800" y="2568575"/>
            <a:ext cx="7772400" cy="1470025"/>
          </a:xfrm>
        </p:spPr>
        <p:txBody>
          <a:bodyPr/>
          <a:lstStyle/>
          <a:p>
            <a:pPr algn="l" eaLnBrk="1" hangingPunct="1"/>
            <a:r>
              <a:rPr lang="en-US" sz="3600" b="1" smtClean="0">
                <a:latin typeface="Helvetica" pitchFamily="-105" charset="0"/>
                <a:ea typeface="ＭＳ Ｐゴシック" pitchFamily="-105" charset="-128"/>
                <a:cs typeface="ＭＳ Ｐゴシック" pitchFamily="-105" charset="-128"/>
              </a:rPr>
              <a:t>“They all seem to be white, male, nerds who've dropped out of Harvard or Stanford... </a:t>
            </a:r>
            <a:br>
              <a:rPr lang="en-US" sz="3600" b="1" smtClean="0">
                <a:latin typeface="Helvetica" pitchFamily="-105" charset="0"/>
                <a:ea typeface="ＭＳ Ｐゴシック" pitchFamily="-105" charset="-128"/>
                <a:cs typeface="ＭＳ Ｐゴシック" pitchFamily="-105" charset="-128"/>
              </a:rPr>
            </a:br>
            <a:r>
              <a:rPr lang="en-US" sz="3600" b="1" smtClean="0">
                <a:latin typeface="Helvetica" pitchFamily="-105" charset="0"/>
                <a:ea typeface="ＭＳ Ｐゴシック" pitchFamily="-105" charset="-128"/>
                <a:cs typeface="ＭＳ Ｐゴシック" pitchFamily="-105" charset="-128"/>
              </a:rPr>
              <a:t/>
            </a:r>
            <a:br>
              <a:rPr lang="en-US" sz="3600" b="1" smtClean="0">
                <a:latin typeface="Helvetica" pitchFamily="-105" charset="0"/>
                <a:ea typeface="ＭＳ Ｐゴシック" pitchFamily="-105" charset="-128"/>
                <a:cs typeface="ＭＳ Ｐゴシック" pitchFamily="-105" charset="-128"/>
              </a:rPr>
            </a:br>
            <a:r>
              <a:rPr lang="en-US" sz="3600" b="1" smtClean="0">
                <a:latin typeface="Helvetica" pitchFamily="-105" charset="0"/>
                <a:ea typeface="ＭＳ Ｐゴシック" pitchFamily="-105" charset="-128"/>
                <a:cs typeface="ＭＳ Ｐゴシック" pitchFamily="-105" charset="-128"/>
              </a:rPr>
              <a:t>So when I see that pattern coming in -- which was true of Google -- it was very easy to decide to invest.”</a:t>
            </a:r>
            <a:br>
              <a:rPr lang="en-US" sz="3600" b="1" smtClean="0">
                <a:latin typeface="Helvetica" pitchFamily="-105" charset="0"/>
                <a:ea typeface="ＭＳ Ｐゴシック" pitchFamily="-105" charset="-128"/>
                <a:cs typeface="ＭＳ Ｐゴシック" pitchFamily="-105" charset="-128"/>
              </a:rPr>
            </a:br>
            <a:r>
              <a:rPr lang="en-US" sz="3600" b="1" smtClean="0">
                <a:latin typeface="Helvetica" pitchFamily="-105" charset="0"/>
                <a:ea typeface="ＭＳ Ｐゴシック" pitchFamily="-105" charset="-128"/>
                <a:cs typeface="ＭＳ Ｐゴシック" pitchFamily="-105" charset="-128"/>
              </a:rPr>
              <a:t/>
            </a:r>
            <a:br>
              <a:rPr lang="en-US" sz="3600" b="1" smtClean="0">
                <a:latin typeface="Helvetica" pitchFamily="-105" charset="0"/>
                <a:ea typeface="ＭＳ Ｐゴシック" pitchFamily="-105" charset="-128"/>
                <a:cs typeface="ＭＳ Ｐゴシック" pitchFamily="-105" charset="-128"/>
              </a:rPr>
            </a:br>
            <a:r>
              <a:rPr lang="en-US" sz="3600" b="1" smtClean="0">
                <a:latin typeface="Helvetica" pitchFamily="-105" charset="0"/>
                <a:ea typeface="ＭＳ Ｐゴシック" pitchFamily="-105" charset="-128"/>
                <a:cs typeface="ＭＳ Ｐゴシック" pitchFamily="-105" charset="-128"/>
              </a:rPr>
              <a:t>- John Doerr </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endParaRPr lang="en-US"/>
          </a:p>
        </p:txBody>
      </p:sp>
      <p:pic>
        <p:nvPicPr>
          <p:cNvPr id="4" name="Picture 3"/>
          <p:cNvPicPr>
            <a:picLocks noChangeAspect="1"/>
          </p:cNvPicPr>
          <p:nvPr/>
        </p:nvPicPr>
        <p:blipFill>
          <a:blip r:embed="rId3"/>
          <a:stretch>
            <a:fillRect/>
          </a:stretch>
        </p:blipFill>
        <p:spPr>
          <a:xfrm>
            <a:off x="1367118" y="2130425"/>
            <a:ext cx="6837082" cy="2438400"/>
          </a:xfrm>
          <a:prstGeom prst="rect">
            <a:avLst/>
          </a:prstGeom>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6866" name="Title 1"/>
          <p:cNvSpPr>
            <a:spLocks noGrp="1"/>
          </p:cNvSpPr>
          <p:nvPr>
            <p:ph type="ctrTitle"/>
          </p:nvPr>
        </p:nvSpPr>
        <p:spPr>
          <a:xfrm>
            <a:off x="685800" y="2797175"/>
            <a:ext cx="7772400" cy="1470025"/>
          </a:xfrm>
        </p:spPr>
        <p:txBody>
          <a:bodyPr/>
          <a:lstStyle/>
          <a:p>
            <a:pPr algn="l" eaLnBrk="1" hangingPunct="1"/>
            <a:r>
              <a:rPr lang="en-US" b="1" smtClean="0">
                <a:latin typeface="Helvetica" pitchFamily="-105" charset="0"/>
                <a:ea typeface="ＭＳ Ｐゴシック" pitchFamily="-105" charset="-128"/>
                <a:cs typeface="ＭＳ Ｐゴシック" pitchFamily="-105" charset="-128"/>
              </a:rPr>
              <a:t>“if a tech company is NOT headed by a white male nerd college dropout -- it’s probably undervalued.”</a:t>
            </a:r>
            <a:r>
              <a:rPr lang="en-US" sz="4800" b="1" smtClean="0">
                <a:latin typeface="Helvetica" pitchFamily="-105" charset="0"/>
                <a:ea typeface="ＭＳ Ｐゴシック" pitchFamily="-105" charset="-128"/>
                <a:cs typeface="ＭＳ Ｐゴシック" pitchFamily="-105" charset="-128"/>
              </a:rPr>
              <a:t/>
            </a:r>
            <a:br>
              <a:rPr lang="en-US" sz="4800" b="1" smtClean="0">
                <a:latin typeface="Helvetica" pitchFamily="-105" charset="0"/>
                <a:ea typeface="ＭＳ Ｐゴシック" pitchFamily="-105" charset="-128"/>
                <a:cs typeface="ＭＳ Ｐゴシック" pitchFamily="-105" charset="-128"/>
              </a:rPr>
            </a:br>
            <a:r>
              <a:rPr lang="en-US" sz="4800" b="1" smtClean="0">
                <a:latin typeface="Helvetica" pitchFamily="-105" charset="0"/>
                <a:ea typeface="ＭＳ Ｐゴシック" pitchFamily="-105" charset="-128"/>
                <a:cs typeface="ＭＳ Ｐゴシック" pitchFamily="-105" charset="-128"/>
              </a:rPr>
              <a:t>- </a:t>
            </a:r>
            <a:r>
              <a:rPr lang="en-US" sz="3600" b="1" smtClean="0">
                <a:latin typeface="Helvetica" pitchFamily="-105" charset="0"/>
                <a:ea typeface="ＭＳ Ｐゴシック" pitchFamily="-105" charset="-128"/>
                <a:cs typeface="ＭＳ Ｐゴシック" pitchFamily="-105" charset="-128"/>
              </a:rPr>
              <a:t>Dave McClure </a:t>
            </a:r>
            <a:br>
              <a:rPr lang="en-US" sz="3600" b="1" smtClean="0">
                <a:latin typeface="Helvetica" pitchFamily="-105" charset="0"/>
                <a:ea typeface="ＭＳ Ｐゴシック" pitchFamily="-105" charset="-128"/>
                <a:cs typeface="ＭＳ Ｐゴシック" pitchFamily="-105" charset="-128"/>
              </a:rPr>
            </a:br>
            <a:r>
              <a:rPr lang="en-US" sz="3600" b="1" smtClean="0">
                <a:latin typeface="Helvetica" pitchFamily="-105" charset="0"/>
                <a:ea typeface="ＭＳ Ｐゴシック" pitchFamily="-105" charset="-128"/>
                <a:cs typeface="ＭＳ Ｐゴシック" pitchFamily="-105" charset="-128"/>
              </a:rPr>
              <a:t/>
            </a:r>
            <a:br>
              <a:rPr lang="en-US" sz="3600" b="1" smtClean="0">
                <a:latin typeface="Helvetica" pitchFamily="-105" charset="0"/>
                <a:ea typeface="ＭＳ Ｐゴシック" pitchFamily="-105" charset="-128"/>
                <a:cs typeface="ＭＳ Ｐゴシック" pitchFamily="-105" charset="-128"/>
              </a:rPr>
            </a:br>
            <a:endParaRPr lang="en-US" sz="3600" b="1" smtClean="0">
              <a:latin typeface="Helvetica" pitchFamily="-105" charset="0"/>
              <a:ea typeface="ＭＳ Ｐゴシック" pitchFamily="-105" charset="-128"/>
              <a:cs typeface="ＭＳ Ｐゴシック" pitchFamily="-105" charset="-128"/>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4338" name="Title 1"/>
          <p:cNvSpPr>
            <a:spLocks noGrp="1"/>
          </p:cNvSpPr>
          <p:nvPr>
            <p:ph type="ctrTitle"/>
          </p:nvPr>
        </p:nvSpPr>
        <p:spPr>
          <a:xfrm>
            <a:off x="685800" y="2949575"/>
            <a:ext cx="7772400" cy="1470025"/>
          </a:xfrm>
        </p:spPr>
        <p:txBody>
          <a:bodyPr/>
          <a:lstStyle/>
          <a:p>
            <a:pPr eaLnBrk="1" hangingPunct="1"/>
            <a:r>
              <a:rPr lang="en-US" sz="8000" b="1" dirty="0" smtClean="0">
                <a:latin typeface="Helvetica" pitchFamily="-105" charset="0"/>
                <a:ea typeface="ＭＳ Ｐゴシック" pitchFamily="-105" charset="-128"/>
                <a:cs typeface="ＭＳ Ｐゴシック" pitchFamily="-105" charset="-128"/>
              </a:rPr>
              <a:t>Innovation </a:t>
            </a:r>
            <a:r>
              <a:rPr lang="en-US" sz="8000" b="1" smtClean="0">
                <a:latin typeface="Helvetica" pitchFamily="-105" charset="0"/>
                <a:ea typeface="ＭＳ Ｐゴシック" pitchFamily="-105" charset="-128"/>
                <a:cs typeface="ＭＳ Ｐゴシック" pitchFamily="-105" charset="-128"/>
              </a:rPr>
              <a:t>/</a:t>
            </a:r>
            <a:r>
              <a:rPr lang="en-US" sz="8000" b="1" smtClean="0">
                <a:latin typeface="Helvetica" pitchFamily="-105" charset="0"/>
                <a:ea typeface="ＭＳ Ｐゴシック" pitchFamily="-105" charset="-128"/>
                <a:cs typeface="ＭＳ Ｐゴシック" pitchFamily="-105" charset="-128"/>
              </a:rPr>
              <a:t>/:  </a:t>
            </a:r>
            <a:r>
              <a:rPr lang="en-US" sz="8000" b="1" dirty="0" smtClean="0">
                <a:latin typeface="Helvetica" pitchFamily="-105" charset="0"/>
                <a:ea typeface="ＭＳ Ｐゴシック" pitchFamily="-105" charset="-128"/>
                <a:cs typeface="ＭＳ Ｐゴシック" pitchFamily="-105" charset="-128"/>
              </a:rPr>
              <a:t>FUTURES</a:t>
            </a:r>
            <a:br>
              <a:rPr lang="en-US" sz="8000" b="1" dirty="0" smtClean="0">
                <a:latin typeface="Helvetica" pitchFamily="-105" charset="0"/>
                <a:ea typeface="ＭＳ Ｐゴシック" pitchFamily="-105" charset="-128"/>
                <a:cs typeface="ＭＳ Ｐゴシック" pitchFamily="-105" charset="-128"/>
              </a:rPr>
            </a:br>
            <a:endParaRPr lang="en-US" sz="8000" b="1" dirty="0" smtClean="0">
              <a:latin typeface="Helvetica" pitchFamily="-105" charset="0"/>
              <a:ea typeface="ＭＳ Ｐゴシック" pitchFamily="-105" charset="-128"/>
              <a:cs typeface="ＭＳ Ｐゴシック" pitchFamily="-105" charset="-128"/>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half" idx="2"/>
          </p:nvPr>
        </p:nvSpPr>
        <p:spPr/>
        <p:txBody>
          <a:bodyPr/>
          <a:lstStyle/>
          <a:p>
            <a:endParaRPr lang="en-US"/>
          </a:p>
        </p:txBody>
      </p:sp>
      <p:sp>
        <p:nvSpPr>
          <p:cNvPr id="4" name="Picture Placeholder 3"/>
          <p:cNvSpPr>
            <a:spLocks noGrp="1"/>
          </p:cNvSpPr>
          <p:nvPr>
            <p:ph type="pic" sz="quarter" idx="12"/>
          </p:nvPr>
        </p:nvSpPr>
        <p:spPr/>
      </p:sp>
      <p:pic>
        <p:nvPicPr>
          <p:cNvPr id="6" name="Picture 5"/>
          <p:cNvPicPr>
            <a:picLocks noChangeAspect="1"/>
          </p:cNvPicPr>
          <p:nvPr/>
        </p:nvPicPr>
        <p:blipFill>
          <a:blip r:embed="rId3"/>
          <a:stretch>
            <a:fillRect/>
          </a:stretch>
        </p:blipFill>
        <p:spPr>
          <a:xfrm>
            <a:off x="3352800" y="1104901"/>
            <a:ext cx="2959570" cy="4457699"/>
          </a:xfrm>
          <a:prstGeom prst="rect">
            <a:avLst/>
          </a:prstGeom>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4338" name="Title 1"/>
          <p:cNvSpPr>
            <a:spLocks noGrp="1"/>
          </p:cNvSpPr>
          <p:nvPr>
            <p:ph type="ctrTitle"/>
          </p:nvPr>
        </p:nvSpPr>
        <p:spPr>
          <a:xfrm>
            <a:off x="685800" y="2949575"/>
            <a:ext cx="7772400" cy="1470025"/>
          </a:xfrm>
        </p:spPr>
        <p:txBody>
          <a:bodyPr/>
          <a:lstStyle/>
          <a:p>
            <a:pPr eaLnBrk="1" hangingPunct="1"/>
            <a:r>
              <a:rPr lang="en-US" sz="8000" b="1" dirty="0" smtClean="0">
                <a:latin typeface="Helvetica" pitchFamily="-105" charset="0"/>
                <a:ea typeface="ＭＳ Ｐゴシック" pitchFamily="-105" charset="-128"/>
                <a:cs typeface="ＭＳ Ｐゴシック" pitchFamily="-105" charset="-128"/>
              </a:rPr>
              <a:t>Consumers or Creators?</a:t>
            </a:r>
            <a:br>
              <a:rPr lang="en-US" sz="8000" b="1" dirty="0" smtClean="0">
                <a:latin typeface="Helvetica" pitchFamily="-105" charset="0"/>
                <a:ea typeface="ＭＳ Ｐゴシック" pitchFamily="-105" charset="-128"/>
                <a:cs typeface="ＭＳ Ｐゴシック" pitchFamily="-105" charset="-128"/>
              </a:rPr>
            </a:br>
            <a:endParaRPr lang="en-US" sz="8000" b="1" dirty="0" smtClean="0">
              <a:latin typeface="Helvetica" pitchFamily="-105" charset="0"/>
              <a:ea typeface="ＭＳ Ｐゴシック" pitchFamily="-105" charset="-128"/>
              <a:cs typeface="ＭＳ Ｐゴシック" pitchFamily="-105" charset="-128"/>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endParaRPr lang="en-US"/>
          </a:p>
        </p:txBody>
      </p:sp>
      <p:pic>
        <p:nvPicPr>
          <p:cNvPr id="4" name="Picture 3"/>
          <p:cNvPicPr>
            <a:picLocks noChangeAspect="1"/>
          </p:cNvPicPr>
          <p:nvPr/>
        </p:nvPicPr>
        <p:blipFill>
          <a:blip r:embed="rId2"/>
          <a:stretch>
            <a:fillRect/>
          </a:stretch>
        </p:blipFill>
        <p:spPr>
          <a:xfrm>
            <a:off x="457200" y="266700"/>
            <a:ext cx="8229600" cy="6172200"/>
          </a:xfrm>
          <a:prstGeom prst="rect">
            <a:avLst/>
          </a:prstGeom>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4338" name="Title 1"/>
          <p:cNvSpPr>
            <a:spLocks noGrp="1"/>
          </p:cNvSpPr>
          <p:nvPr>
            <p:ph type="ctrTitle"/>
          </p:nvPr>
        </p:nvSpPr>
        <p:spPr>
          <a:xfrm>
            <a:off x="685800" y="2949575"/>
            <a:ext cx="7772400" cy="1470025"/>
          </a:xfrm>
        </p:spPr>
        <p:txBody>
          <a:bodyPr/>
          <a:lstStyle/>
          <a:p>
            <a:pPr eaLnBrk="1" hangingPunct="1"/>
            <a:r>
              <a:rPr lang="en-US" sz="8000" b="1" dirty="0" smtClean="0">
                <a:latin typeface="Helvetica" pitchFamily="-105" charset="0"/>
                <a:ea typeface="ＭＳ Ｐゴシック" pitchFamily="-105" charset="-128"/>
                <a:cs typeface="ＭＳ Ｐゴシック" pitchFamily="-105" charset="-128"/>
              </a:rPr>
              <a:t>Expression -&gt;</a:t>
            </a:r>
            <a:br>
              <a:rPr lang="en-US" sz="8000" b="1" dirty="0" smtClean="0">
                <a:latin typeface="Helvetica" pitchFamily="-105" charset="0"/>
                <a:ea typeface="ＭＳ Ｐゴシック" pitchFamily="-105" charset="-128"/>
                <a:cs typeface="ＭＳ Ｐゴシック" pitchFamily="-105" charset="-128"/>
              </a:rPr>
            </a:br>
            <a:r>
              <a:rPr lang="en-US" sz="8000" b="1" dirty="0" smtClean="0">
                <a:latin typeface="Helvetica" pitchFamily="-105" charset="0"/>
                <a:ea typeface="ＭＳ Ｐゴシック" pitchFamily="-105" charset="-128"/>
                <a:cs typeface="ＭＳ Ｐゴシック" pitchFamily="-105" charset="-128"/>
              </a:rPr>
              <a:t>Entrepreneurs</a:t>
            </a:r>
            <a:br>
              <a:rPr lang="en-US" sz="8000" b="1" dirty="0" smtClean="0">
                <a:latin typeface="Helvetica" pitchFamily="-105" charset="0"/>
                <a:ea typeface="ＭＳ Ｐゴシック" pitchFamily="-105" charset="-128"/>
                <a:cs typeface="ＭＳ Ｐゴシック" pitchFamily="-105" charset="-128"/>
              </a:rPr>
            </a:br>
            <a:endParaRPr lang="en-US" sz="8000" b="1" dirty="0" smtClean="0">
              <a:latin typeface="Helvetica" pitchFamily="-105" charset="0"/>
              <a:ea typeface="ＭＳ Ｐゴシック" pitchFamily="-105" charset="-128"/>
              <a:cs typeface="ＭＳ Ｐゴシック" pitchFamily="-105" charset="-128"/>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half" idx="2"/>
          </p:nvPr>
        </p:nvSpPr>
        <p:spPr/>
        <p:txBody>
          <a:bodyPr/>
          <a:lstStyle/>
          <a:p>
            <a:endParaRPr lang="en-US"/>
          </a:p>
        </p:txBody>
      </p:sp>
      <p:sp>
        <p:nvSpPr>
          <p:cNvPr id="4" name="Picture Placeholder 3"/>
          <p:cNvSpPr>
            <a:spLocks noGrp="1"/>
          </p:cNvSpPr>
          <p:nvPr>
            <p:ph type="pic" sz="quarter" idx="12"/>
          </p:nvPr>
        </p:nvSpPr>
        <p:spPr/>
      </p:sp>
      <p:pic>
        <p:nvPicPr>
          <p:cNvPr id="6" name="Picture 5"/>
          <p:cNvPicPr>
            <a:picLocks noChangeAspect="1"/>
          </p:cNvPicPr>
          <p:nvPr/>
        </p:nvPicPr>
        <p:blipFill>
          <a:blip r:embed="rId2"/>
          <a:stretch>
            <a:fillRect/>
          </a:stretch>
        </p:blipFill>
        <p:spPr>
          <a:xfrm>
            <a:off x="2034583" y="1479824"/>
            <a:ext cx="5280617" cy="3291089"/>
          </a:xfrm>
          <a:prstGeom prst="rect">
            <a:avLst/>
          </a:prstGeom>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4338" name="Title 1"/>
          <p:cNvSpPr>
            <a:spLocks noGrp="1"/>
          </p:cNvSpPr>
          <p:nvPr>
            <p:ph type="ctrTitle"/>
          </p:nvPr>
        </p:nvSpPr>
        <p:spPr>
          <a:xfrm>
            <a:off x="685800" y="2949575"/>
            <a:ext cx="7772400" cy="1470025"/>
          </a:xfrm>
        </p:spPr>
        <p:txBody>
          <a:bodyPr/>
          <a:lstStyle/>
          <a:p>
            <a:pPr eaLnBrk="1" hangingPunct="1"/>
            <a:r>
              <a:rPr lang="en-US" sz="8000" b="1" dirty="0" smtClean="0">
                <a:latin typeface="Helvetica" pitchFamily="-105" charset="0"/>
                <a:ea typeface="ＭＳ Ｐゴシック" pitchFamily="-105" charset="-128"/>
                <a:cs typeface="ＭＳ Ｐゴシック" pitchFamily="-105" charset="-128"/>
              </a:rPr>
              <a:t>Innovation //:  SOLUTIONS</a:t>
            </a:r>
            <a:br>
              <a:rPr lang="en-US" sz="8000" b="1" dirty="0" smtClean="0">
                <a:latin typeface="Helvetica" pitchFamily="-105" charset="0"/>
                <a:ea typeface="ＭＳ Ｐゴシック" pitchFamily="-105" charset="-128"/>
                <a:cs typeface="ＭＳ Ｐゴシック" pitchFamily="-105" charset="-128"/>
              </a:rPr>
            </a:br>
            <a:endParaRPr lang="en-US" sz="8000" b="1" dirty="0" smtClean="0">
              <a:latin typeface="Helvetica" pitchFamily="-105" charset="0"/>
              <a:ea typeface="ＭＳ Ｐゴシック" pitchFamily="-105" charset="-128"/>
              <a:cs typeface="ＭＳ Ｐゴシック" pitchFamily="-105" charset="-128"/>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6625" name="Title 1"/>
          <p:cNvSpPr>
            <a:spLocks noGrp="1"/>
          </p:cNvSpPr>
          <p:nvPr>
            <p:ph type="title"/>
          </p:nvPr>
        </p:nvSpPr>
        <p:spPr/>
        <p:txBody>
          <a:bodyPr/>
          <a:lstStyle/>
          <a:p>
            <a:r>
              <a:rPr lang="en-US" dirty="0">
                <a:latin typeface="Impact" charset="0"/>
              </a:rPr>
              <a:t>ABOUT</a:t>
            </a:r>
            <a:r>
              <a:rPr lang="en-US" dirty="0" smtClean="0">
                <a:latin typeface="Impact" charset="0"/>
              </a:rPr>
              <a:t> ME</a:t>
            </a:r>
            <a:r>
              <a:rPr lang="en-US" dirty="0" smtClean="0">
                <a:solidFill>
                  <a:srgbClr val="7F7F7F"/>
                </a:solidFill>
                <a:latin typeface="Impact" charset="0"/>
              </a:rPr>
              <a:t>/</a:t>
            </a:r>
            <a:r>
              <a:rPr lang="en-US" dirty="0">
                <a:solidFill>
                  <a:srgbClr val="7F7F7F"/>
                </a:solidFill>
                <a:latin typeface="Impact" charset="0"/>
              </a:rPr>
              <a:t>/</a:t>
            </a:r>
            <a:r>
              <a:rPr lang="en-US" dirty="0" smtClean="0">
                <a:solidFill>
                  <a:srgbClr val="7F7F7F"/>
                </a:solidFill>
                <a:latin typeface="Impact" charset="0"/>
              </a:rPr>
              <a:t> CHERYL CONTEE</a:t>
            </a:r>
            <a:endParaRPr lang="en-US" dirty="0">
              <a:latin typeface="Impact" charset="0"/>
            </a:endParaRPr>
          </a:p>
        </p:txBody>
      </p:sp>
      <p:sp>
        <p:nvSpPr>
          <p:cNvPr id="3" name="Content Placeholder 2"/>
          <p:cNvSpPr>
            <a:spLocks noGrp="1"/>
          </p:cNvSpPr>
          <p:nvPr>
            <p:ph sz="half" idx="2"/>
          </p:nvPr>
        </p:nvSpPr>
        <p:spPr>
          <a:xfrm>
            <a:off x="4131374" y="1935625"/>
            <a:ext cx="4643437" cy="4564063"/>
          </a:xfrm>
        </p:spPr>
        <p:txBody>
          <a:bodyPr rtlCol="0" anchor="ctr">
            <a:noAutofit/>
          </a:bodyPr>
          <a:lstStyle/>
          <a:p>
            <a:pPr fontAlgn="auto">
              <a:lnSpc>
                <a:spcPct val="110000"/>
              </a:lnSpc>
              <a:spcAft>
                <a:spcPts val="0"/>
              </a:spcAft>
              <a:buSzPct val="175000"/>
              <a:buFont typeface="Wingdings" charset="2"/>
              <a:buChar char="ü"/>
              <a:defRPr/>
            </a:pPr>
            <a:r>
              <a:rPr lang="en-US" sz="1600" b="1" dirty="0" smtClean="0">
                <a:solidFill>
                  <a:schemeClr val="tx1"/>
                </a:solidFill>
                <a:ea typeface="+mn-ea"/>
              </a:rPr>
              <a:t>The Root 100 List of </a:t>
            </a:r>
          </a:p>
          <a:p>
            <a:pPr fontAlgn="auto">
              <a:lnSpc>
                <a:spcPct val="110000"/>
              </a:lnSpc>
              <a:spcAft>
                <a:spcPts val="0"/>
              </a:spcAft>
              <a:buSzPct val="175000"/>
              <a:defRPr/>
            </a:pPr>
            <a:r>
              <a:rPr lang="en-US" sz="1600" b="1" dirty="0" smtClean="0">
                <a:solidFill>
                  <a:schemeClr val="tx1"/>
                </a:solidFill>
                <a:ea typeface="+mn-ea"/>
              </a:rPr>
              <a:t>     African-American Leaders 2009</a:t>
            </a:r>
          </a:p>
          <a:p>
            <a:pPr fontAlgn="auto">
              <a:lnSpc>
                <a:spcPct val="110000"/>
              </a:lnSpc>
              <a:spcAft>
                <a:spcPts val="0"/>
              </a:spcAft>
              <a:buSzPct val="175000"/>
              <a:buFont typeface="Wingdings" charset="2"/>
              <a:buChar char="ü"/>
              <a:defRPr/>
            </a:pPr>
            <a:endParaRPr lang="en-US" sz="1600" b="1" dirty="0" smtClean="0">
              <a:solidFill>
                <a:schemeClr val="tx1"/>
              </a:solidFill>
              <a:ea typeface="+mn-ea"/>
            </a:endParaRPr>
          </a:p>
          <a:p>
            <a:pPr fontAlgn="auto">
              <a:lnSpc>
                <a:spcPct val="110000"/>
              </a:lnSpc>
              <a:spcAft>
                <a:spcPts val="0"/>
              </a:spcAft>
              <a:buSzPct val="175000"/>
              <a:buFont typeface="Wingdings" charset="2"/>
              <a:buChar char="ü"/>
              <a:defRPr/>
            </a:pPr>
            <a:r>
              <a:rPr lang="en-US" sz="1600" b="1" dirty="0" smtClean="0">
                <a:solidFill>
                  <a:schemeClr val="tx1"/>
                </a:solidFill>
                <a:ea typeface="+mn-ea"/>
              </a:rPr>
              <a:t>Fast Company 2010 </a:t>
            </a:r>
          </a:p>
          <a:p>
            <a:pPr fontAlgn="auto">
              <a:lnSpc>
                <a:spcPct val="110000"/>
              </a:lnSpc>
              <a:spcAft>
                <a:spcPts val="0"/>
              </a:spcAft>
              <a:buSzPct val="175000"/>
              <a:defRPr/>
            </a:pPr>
            <a:r>
              <a:rPr lang="en-US" sz="1600" b="1" dirty="0" smtClean="0">
                <a:solidFill>
                  <a:schemeClr val="tx1"/>
                </a:solidFill>
                <a:ea typeface="+mn-ea"/>
              </a:rPr>
              <a:t>     Most Influential Women in Tech</a:t>
            </a:r>
          </a:p>
          <a:p>
            <a:pPr fontAlgn="auto">
              <a:lnSpc>
                <a:spcPct val="110000"/>
              </a:lnSpc>
              <a:spcAft>
                <a:spcPts val="0"/>
              </a:spcAft>
              <a:buSzPct val="175000"/>
              <a:buFont typeface="Wingdings" charset="2"/>
              <a:buChar char="ü"/>
              <a:defRPr/>
            </a:pPr>
            <a:endParaRPr lang="en-US" sz="1600" b="1" dirty="0" smtClean="0">
              <a:solidFill>
                <a:schemeClr val="tx1"/>
              </a:solidFill>
              <a:ea typeface="+mn-ea"/>
            </a:endParaRPr>
          </a:p>
          <a:p>
            <a:pPr fontAlgn="auto">
              <a:lnSpc>
                <a:spcPct val="110000"/>
              </a:lnSpc>
              <a:spcAft>
                <a:spcPts val="0"/>
              </a:spcAft>
              <a:buSzPct val="175000"/>
              <a:buFont typeface="Wingdings" charset="2"/>
              <a:buChar char="ü"/>
              <a:defRPr/>
            </a:pPr>
            <a:r>
              <a:rPr lang="en-US" sz="1600" b="1" dirty="0" smtClean="0">
                <a:solidFill>
                  <a:schemeClr val="tx1"/>
                </a:solidFill>
                <a:ea typeface="+mn-ea"/>
              </a:rPr>
              <a:t>Huffington Post 2011 </a:t>
            </a:r>
          </a:p>
          <a:p>
            <a:pPr fontAlgn="auto">
              <a:lnSpc>
                <a:spcPct val="110000"/>
              </a:lnSpc>
              <a:spcAft>
                <a:spcPts val="0"/>
              </a:spcAft>
              <a:buSzPct val="175000"/>
              <a:defRPr/>
            </a:pPr>
            <a:r>
              <a:rPr lang="en-US" sz="1600" b="1" dirty="0" smtClean="0">
                <a:solidFill>
                  <a:schemeClr val="tx1"/>
                </a:solidFill>
                <a:ea typeface="+mn-ea"/>
              </a:rPr>
              <a:t>    Top Female Founders to Follow on Twitter</a:t>
            </a:r>
          </a:p>
          <a:p>
            <a:pPr fontAlgn="auto">
              <a:lnSpc>
                <a:spcPct val="110000"/>
              </a:lnSpc>
              <a:spcAft>
                <a:spcPts val="0"/>
              </a:spcAft>
              <a:buSzPct val="175000"/>
              <a:buFont typeface="Wingdings" charset="2"/>
              <a:buChar char="ü"/>
              <a:defRPr/>
            </a:pPr>
            <a:endParaRPr lang="en-US" sz="1600" b="1" dirty="0" smtClean="0">
              <a:solidFill>
                <a:schemeClr val="tx1"/>
              </a:solidFill>
              <a:ea typeface="+mn-ea"/>
            </a:endParaRPr>
          </a:p>
          <a:p>
            <a:pPr fontAlgn="auto">
              <a:lnSpc>
                <a:spcPct val="110000"/>
              </a:lnSpc>
              <a:spcAft>
                <a:spcPts val="0"/>
              </a:spcAft>
              <a:buSzPct val="175000"/>
              <a:buFont typeface="Wingdings" charset="2"/>
              <a:buChar char="ü"/>
              <a:defRPr/>
            </a:pPr>
            <a:r>
              <a:rPr lang="en-US" sz="1600" b="1" dirty="0" smtClean="0">
                <a:solidFill>
                  <a:schemeClr val="tx1"/>
                </a:solidFill>
              </a:rPr>
              <a:t>2012 White House Digital Disruptors</a:t>
            </a:r>
            <a:endParaRPr lang="en-US" sz="1600" b="1" dirty="0" smtClean="0">
              <a:solidFill>
                <a:schemeClr val="tx1"/>
              </a:solidFill>
              <a:ea typeface="+mn-ea"/>
            </a:endParaRPr>
          </a:p>
          <a:p>
            <a:pPr fontAlgn="auto">
              <a:lnSpc>
                <a:spcPct val="110000"/>
              </a:lnSpc>
              <a:spcAft>
                <a:spcPts val="0"/>
              </a:spcAft>
              <a:buSzPct val="175000"/>
              <a:buFont typeface="Wingdings" charset="2"/>
              <a:buChar char="ü"/>
              <a:defRPr/>
            </a:pPr>
            <a:endParaRPr lang="en-US" sz="1600" b="1" dirty="0" smtClean="0">
              <a:solidFill>
                <a:schemeClr val="tx1"/>
              </a:solidFill>
              <a:ea typeface="+mn-ea"/>
            </a:endParaRPr>
          </a:p>
          <a:p>
            <a:pPr fontAlgn="auto">
              <a:lnSpc>
                <a:spcPct val="110000"/>
              </a:lnSpc>
              <a:spcAft>
                <a:spcPts val="0"/>
              </a:spcAft>
              <a:buSzPct val="175000"/>
              <a:buFont typeface="Wingdings" charset="2"/>
              <a:buChar char="ü"/>
              <a:defRPr/>
            </a:pPr>
            <a:r>
              <a:rPr lang="en-US" sz="1600" b="1" dirty="0" smtClean="0">
                <a:solidFill>
                  <a:schemeClr val="tx1"/>
                </a:solidFill>
                <a:ea typeface="+mn-ea"/>
              </a:rPr>
              <a:t>2013 Harvard </a:t>
            </a:r>
            <a:r>
              <a:rPr lang="en-US" sz="1600" b="1" dirty="0" err="1" smtClean="0">
                <a:solidFill>
                  <a:schemeClr val="tx1"/>
                </a:solidFill>
                <a:ea typeface="+mn-ea"/>
              </a:rPr>
              <a:t>Berkman</a:t>
            </a:r>
            <a:r>
              <a:rPr lang="en-US" sz="1600" b="1" dirty="0" smtClean="0">
                <a:solidFill>
                  <a:schemeClr val="tx1"/>
                </a:solidFill>
                <a:ea typeface="+mn-ea"/>
              </a:rPr>
              <a:t> Center</a:t>
            </a:r>
          </a:p>
          <a:p>
            <a:pPr fontAlgn="auto">
              <a:lnSpc>
                <a:spcPct val="110000"/>
              </a:lnSpc>
              <a:spcAft>
                <a:spcPts val="0"/>
              </a:spcAft>
              <a:buSzPct val="175000"/>
              <a:defRPr/>
            </a:pPr>
            <a:r>
              <a:rPr lang="en-US" sz="1600" b="1" dirty="0" smtClean="0">
                <a:solidFill>
                  <a:schemeClr val="tx1"/>
                </a:solidFill>
                <a:ea typeface="+mn-ea"/>
              </a:rPr>
              <a:t>     for Internet &amp; Society</a:t>
            </a:r>
          </a:p>
          <a:p>
            <a:pPr fontAlgn="auto">
              <a:lnSpc>
                <a:spcPct val="110000"/>
              </a:lnSpc>
              <a:spcAft>
                <a:spcPts val="0"/>
              </a:spcAft>
              <a:buFont typeface="Arial"/>
              <a:buNone/>
              <a:defRPr/>
            </a:pPr>
            <a:endParaRPr lang="en-US" sz="1600" b="1" dirty="0" smtClean="0">
              <a:solidFill>
                <a:schemeClr val="tx1"/>
              </a:solidFill>
              <a:ea typeface="+mn-ea"/>
            </a:endParaRPr>
          </a:p>
          <a:p>
            <a:pPr fontAlgn="auto">
              <a:lnSpc>
                <a:spcPct val="110000"/>
              </a:lnSpc>
              <a:spcAft>
                <a:spcPts val="0"/>
              </a:spcAft>
              <a:buFont typeface="Arial"/>
              <a:buNone/>
              <a:defRPr/>
            </a:pPr>
            <a:endParaRPr lang="en-US" dirty="0" smtClean="0">
              <a:solidFill>
                <a:srgbClr val="7F7F7F"/>
              </a:solidFill>
              <a:ea typeface="+mn-ea"/>
            </a:endParaRPr>
          </a:p>
          <a:p>
            <a:pPr fontAlgn="auto">
              <a:lnSpc>
                <a:spcPct val="110000"/>
              </a:lnSpc>
              <a:spcAft>
                <a:spcPts val="0"/>
              </a:spcAft>
              <a:buFont typeface="Arial"/>
              <a:buNone/>
              <a:defRPr/>
            </a:pPr>
            <a:endParaRPr lang="en-US" sz="2000" dirty="0" smtClean="0">
              <a:ea typeface="+mn-ea"/>
            </a:endParaRPr>
          </a:p>
          <a:p>
            <a:pPr fontAlgn="auto">
              <a:spcAft>
                <a:spcPts val="0"/>
              </a:spcAft>
              <a:buFont typeface="Arial"/>
              <a:buNone/>
              <a:defRPr/>
            </a:pPr>
            <a:endParaRPr lang="en-US" sz="2000" dirty="0">
              <a:ea typeface="+mn-ea"/>
            </a:endParaRPr>
          </a:p>
        </p:txBody>
      </p:sp>
      <p:sp>
        <p:nvSpPr>
          <p:cNvPr id="5" name="Date Placeholder 4"/>
          <p:cNvSpPr>
            <a:spLocks noGrp="1"/>
          </p:cNvSpPr>
          <p:nvPr>
            <p:ph type="dt" sz="quarter" idx="13"/>
          </p:nvPr>
        </p:nvSpPr>
        <p:spPr/>
        <p:txBody>
          <a:bodyPr/>
          <a:lstStyle/>
          <a:p>
            <a:pPr>
              <a:defRPr/>
            </a:pPr>
            <a:fld id="{26CE0347-1D32-AB4D-8902-E9AAAC4C9709}" type="datetime1">
              <a:rPr lang="en-US" smtClean="0"/>
              <a:pPr>
                <a:defRPr/>
              </a:pPr>
              <a:t>10/29/13</a:t>
            </a:fld>
            <a:endParaRPr lang="en-US" dirty="0"/>
          </a:p>
        </p:txBody>
      </p:sp>
      <p:sp>
        <p:nvSpPr>
          <p:cNvPr id="6" name="Footer Placeholder 5"/>
          <p:cNvSpPr>
            <a:spLocks noGrp="1"/>
          </p:cNvSpPr>
          <p:nvPr>
            <p:ph type="ftr" sz="quarter" idx="14"/>
          </p:nvPr>
        </p:nvSpPr>
        <p:spPr/>
        <p:txBody>
          <a:bodyPr/>
          <a:lstStyle/>
          <a:p>
            <a:pPr>
              <a:defRPr/>
            </a:pPr>
            <a:r>
              <a:rPr lang="en-US" dirty="0" err="1" smtClean="0"/>
              <a:t>Grantmakers</a:t>
            </a:r>
            <a:r>
              <a:rPr lang="en-US" dirty="0" smtClean="0"/>
              <a:t> in Health – Impact Through Innovation</a:t>
            </a:r>
            <a:endParaRPr lang="en-US" dirty="0"/>
          </a:p>
        </p:txBody>
      </p:sp>
      <p:pic>
        <p:nvPicPr>
          <p:cNvPr id="9" name="Picture Placeholder 10" descr="c_contee.jpg"/>
          <p:cNvPicPr>
            <a:picLocks noGrp="1" noChangeAspect="1"/>
          </p:cNvPicPr>
          <p:nvPr>
            <p:ph type="pic" sz="quarter" idx="12"/>
          </p:nvPr>
        </p:nvPicPr>
        <p:blipFill>
          <a:blip r:embed="rId2">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t="-24675" b="-24675"/>
          <a:stretch>
            <a:fillRect/>
          </a:stretch>
        </p:blipFill>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Arial Black"/>
              </a:rPr>
              <a:t>Solutions Yesterday</a:t>
            </a:r>
            <a:endParaRPr lang="en-US" dirty="0">
              <a:latin typeface="Arial Black"/>
            </a:endParaRPr>
          </a:p>
        </p:txBody>
      </p:sp>
      <p:sp>
        <p:nvSpPr>
          <p:cNvPr id="3" name="Content Placeholder 2"/>
          <p:cNvSpPr>
            <a:spLocks noGrp="1"/>
          </p:cNvSpPr>
          <p:nvPr>
            <p:ph idx="1"/>
          </p:nvPr>
        </p:nvSpPr>
        <p:spPr/>
        <p:txBody>
          <a:bodyPr/>
          <a:lstStyle/>
          <a:p>
            <a:pPr>
              <a:buFont typeface="Wingdings" charset="2"/>
              <a:buChar char="ü"/>
            </a:pPr>
            <a:r>
              <a:rPr lang="en-US" dirty="0" smtClean="0">
                <a:latin typeface="Arial"/>
              </a:rPr>
              <a:t>Re-tooling of High Schools</a:t>
            </a:r>
          </a:p>
          <a:p>
            <a:pPr>
              <a:buFont typeface="Wingdings" charset="2"/>
              <a:buChar char="ü"/>
            </a:pPr>
            <a:r>
              <a:rPr lang="en-US" dirty="0" smtClean="0">
                <a:latin typeface="Arial"/>
              </a:rPr>
              <a:t>Word of Mouth/Cultural Campaign </a:t>
            </a:r>
          </a:p>
          <a:p>
            <a:pPr>
              <a:buFont typeface="Wingdings" charset="2"/>
              <a:buChar char="ü"/>
            </a:pPr>
            <a:r>
              <a:rPr lang="en-US" dirty="0" smtClean="0">
                <a:latin typeface="Arial"/>
              </a:rPr>
              <a:t>Mass Migration Towards Jobs </a:t>
            </a:r>
          </a:p>
          <a:p>
            <a:pPr>
              <a:buFont typeface="Wingdings" charset="2"/>
              <a:buChar char="ü"/>
            </a:pPr>
            <a:r>
              <a:rPr lang="en-US" dirty="0" smtClean="0">
                <a:latin typeface="Arial"/>
              </a:rPr>
              <a:t>Job Training By Employers </a:t>
            </a:r>
          </a:p>
          <a:p>
            <a:pPr>
              <a:buFont typeface="Wingdings" charset="2"/>
              <a:buChar char="ü"/>
            </a:pPr>
            <a:r>
              <a:rPr lang="en-US" dirty="0" smtClean="0">
                <a:latin typeface="Arial"/>
              </a:rPr>
              <a:t>Affirmative Action in Schools &amp; Jobs</a:t>
            </a:r>
          </a:p>
          <a:p>
            <a:endParaRPr lang="en-US" dirty="0"/>
          </a:p>
        </p:txBody>
      </p:sp>
      <p:pic>
        <p:nvPicPr>
          <p:cNvPr id="5" name="Picture 4"/>
          <p:cNvPicPr>
            <a:picLocks noChangeAspect="1"/>
          </p:cNvPicPr>
          <p:nvPr/>
        </p:nvPicPr>
        <p:blipFill>
          <a:blip r:embed="rId3"/>
          <a:stretch>
            <a:fillRect/>
          </a:stretch>
        </p:blipFill>
        <p:spPr>
          <a:xfrm>
            <a:off x="359905" y="1600200"/>
            <a:ext cx="8326895" cy="2895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Content Placeholder 5" descr="Screen Shot 2013-10-29 at 7.58.06 AM.png"/>
          <p:cNvPicPr>
            <a:picLocks noGrp="1" noChangeAspect="1"/>
          </p:cNvPicPr>
          <p:nvPr>
            <p:ph idx="1"/>
          </p:nvPr>
        </p:nvPicPr>
        <p:blipFill>
          <a:blip r:embed="rId3"/>
          <a:srcRect l="-12640" r="-12640"/>
          <a:stretch>
            <a:fillRect/>
          </a:stretch>
        </p:blipFill>
        <p:spPr>
          <a:xfrm>
            <a:off x="533400" y="1143000"/>
            <a:ext cx="8229600" cy="4525963"/>
          </a:xfrm>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3"/>
          <a:stretch>
            <a:fillRect/>
          </a:stretch>
        </p:blipFill>
        <p:spPr>
          <a:xfrm>
            <a:off x="2133600" y="0"/>
            <a:ext cx="5283200" cy="7924800"/>
          </a:xfrm>
          <a:prstGeom prst="rect">
            <a:avLst/>
          </a:prstGeom>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6866" name="Title 1"/>
          <p:cNvSpPr>
            <a:spLocks noGrp="1"/>
          </p:cNvSpPr>
          <p:nvPr>
            <p:ph type="ctrTitle"/>
          </p:nvPr>
        </p:nvSpPr>
        <p:spPr>
          <a:xfrm>
            <a:off x="685800" y="2797175"/>
            <a:ext cx="7772400" cy="1470025"/>
          </a:xfrm>
        </p:spPr>
        <p:txBody>
          <a:bodyPr/>
          <a:lstStyle/>
          <a:p>
            <a:pPr algn="l" eaLnBrk="1" hangingPunct="1"/>
            <a:r>
              <a:rPr lang="en-US" sz="3600" b="1" dirty="0" smtClean="0">
                <a:latin typeface="Helvetica" pitchFamily="-105" charset="0"/>
                <a:ea typeface="ＭＳ Ｐゴシック" pitchFamily="-105" charset="-128"/>
                <a:cs typeface="ＭＳ Ｐゴシック" pitchFamily="-105" charset="-128"/>
              </a:rPr>
              <a:t/>
            </a:r>
            <a:br>
              <a:rPr lang="en-US" sz="3600" b="1" dirty="0" smtClean="0">
                <a:latin typeface="Helvetica" pitchFamily="-105" charset="0"/>
                <a:ea typeface="ＭＳ Ｐゴシック" pitchFamily="-105" charset="-128"/>
                <a:cs typeface="ＭＳ Ｐゴシック" pitchFamily="-105" charset="-128"/>
              </a:rPr>
            </a:br>
            <a:r>
              <a:rPr lang="en-US" sz="3600" b="1" dirty="0" smtClean="0">
                <a:latin typeface="Helvetica" pitchFamily="-105" charset="0"/>
                <a:ea typeface="ＭＳ Ｐゴシック" pitchFamily="-105" charset="-128"/>
                <a:cs typeface="ＭＳ Ｐゴシック" pitchFamily="-105" charset="-128"/>
              </a:rPr>
              <a:t/>
            </a:r>
            <a:br>
              <a:rPr lang="en-US" sz="3600" b="1" dirty="0" smtClean="0">
                <a:latin typeface="Helvetica" pitchFamily="-105" charset="0"/>
                <a:ea typeface="ＭＳ Ｐゴシック" pitchFamily="-105" charset="-128"/>
                <a:cs typeface="ＭＳ Ｐゴシック" pitchFamily="-105" charset="-128"/>
              </a:rPr>
            </a:br>
            <a:endParaRPr lang="en-US" sz="3600" b="1" dirty="0" smtClean="0">
              <a:latin typeface="Helvetica" pitchFamily="-105" charset="0"/>
              <a:ea typeface="ＭＳ Ｐゴシック" pitchFamily="-105" charset="-128"/>
              <a:cs typeface="ＭＳ Ｐゴシック" pitchFamily="-105" charset="-128"/>
            </a:endParaRPr>
          </a:p>
        </p:txBody>
      </p:sp>
      <p:sp>
        <p:nvSpPr>
          <p:cNvPr id="3" name="TextBox 2"/>
          <p:cNvSpPr txBox="1"/>
          <p:nvPr/>
        </p:nvSpPr>
        <p:spPr>
          <a:xfrm>
            <a:off x="1143000" y="1306354"/>
            <a:ext cx="6400800" cy="4062651"/>
          </a:xfrm>
          <a:prstGeom prst="rect">
            <a:avLst/>
          </a:prstGeom>
          <a:noFill/>
        </p:spPr>
        <p:txBody>
          <a:bodyPr wrap="square" rtlCol="0">
            <a:spAutoFit/>
          </a:bodyPr>
          <a:lstStyle/>
          <a:p>
            <a:pPr>
              <a:buFont typeface="Wingdings" charset="2"/>
              <a:buChar char="ü"/>
            </a:pPr>
            <a:r>
              <a:rPr lang="en-US" sz="2400" dirty="0" smtClean="0"/>
              <a:t> More Internet in Free, Public Spaces</a:t>
            </a:r>
          </a:p>
          <a:p>
            <a:endParaRPr lang="en-US" sz="2400" dirty="0" smtClean="0"/>
          </a:p>
          <a:p>
            <a:pPr>
              <a:buFont typeface="Wingdings" charset="2"/>
              <a:buChar char="ü"/>
            </a:pPr>
            <a:r>
              <a:rPr lang="en-US" sz="2400" dirty="0" smtClean="0"/>
              <a:t> Student-led learning with net-enabled tablets</a:t>
            </a:r>
          </a:p>
          <a:p>
            <a:endParaRPr lang="en-US" sz="2400" dirty="0" smtClean="0"/>
          </a:p>
          <a:p>
            <a:pPr>
              <a:buFont typeface="Wingdings" charset="2"/>
              <a:buChar char="ü"/>
            </a:pPr>
            <a:r>
              <a:rPr lang="en-US" sz="2400" dirty="0" smtClean="0"/>
              <a:t> Code that teaches young and old to code</a:t>
            </a:r>
          </a:p>
          <a:p>
            <a:endParaRPr lang="en-US" sz="2400" dirty="0" smtClean="0"/>
          </a:p>
          <a:p>
            <a:pPr>
              <a:buFont typeface="Wingdings" charset="2"/>
              <a:buChar char="ü"/>
            </a:pPr>
            <a:r>
              <a:rPr lang="en-US" sz="2400" dirty="0" smtClean="0"/>
              <a:t> Online tests that help design pathway to careers with self-teaching, scoring that goes to employers</a:t>
            </a:r>
          </a:p>
          <a:p>
            <a:r>
              <a:rPr lang="en-US" dirty="0" smtClean="0"/>
              <a:t> </a:t>
            </a:r>
            <a:endParaRPr lang="en-US" dirty="0"/>
          </a:p>
        </p:txBody>
      </p:sp>
      <p:sp>
        <p:nvSpPr>
          <p:cNvPr id="7" name="Title 1"/>
          <p:cNvSpPr txBox="1">
            <a:spLocks/>
          </p:cNvSpPr>
          <p:nvPr/>
        </p:nvSpPr>
        <p:spPr bwMode="auto">
          <a:xfrm>
            <a:off x="457200" y="152400"/>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4400" b="0" i="0" u="none" strike="noStrike" kern="1200" cap="none" spc="0" normalizeH="0" baseline="0" noProof="0" dirty="0" smtClean="0">
                <a:ln>
                  <a:noFill/>
                </a:ln>
                <a:solidFill>
                  <a:schemeClr val="tx1"/>
                </a:solidFill>
                <a:effectLst/>
                <a:uLnTx/>
                <a:uFillTx/>
                <a:latin typeface="Arial Black"/>
                <a:ea typeface="ＭＳ Ｐゴシック" pitchFamily="-65" charset="-128"/>
                <a:cs typeface="ＭＳ Ｐゴシック" pitchFamily="-65" charset="-128"/>
              </a:rPr>
              <a:t>Solutions Today</a:t>
            </a:r>
            <a:endParaRPr kumimoji="0" lang="en-US" sz="4400" b="0" i="0" u="none" strike="noStrike" kern="1200" cap="none" spc="0" normalizeH="0" baseline="0" noProof="0" dirty="0">
              <a:ln>
                <a:noFill/>
              </a:ln>
              <a:solidFill>
                <a:schemeClr val="tx1"/>
              </a:solidFill>
              <a:effectLst/>
              <a:uLnTx/>
              <a:uFillTx/>
              <a:latin typeface="Arial Black"/>
              <a:ea typeface="ＭＳ Ｐゴシック" pitchFamily="-65" charset="-128"/>
              <a:cs typeface="ＭＳ Ｐゴシック" pitchFamily="-65" charset="-128"/>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6866" name="Title 1"/>
          <p:cNvSpPr>
            <a:spLocks noGrp="1"/>
          </p:cNvSpPr>
          <p:nvPr>
            <p:ph type="ctrTitle"/>
          </p:nvPr>
        </p:nvSpPr>
        <p:spPr>
          <a:xfrm>
            <a:off x="685800" y="2797175"/>
            <a:ext cx="7772400" cy="1470025"/>
          </a:xfrm>
        </p:spPr>
        <p:txBody>
          <a:bodyPr/>
          <a:lstStyle/>
          <a:p>
            <a:pPr algn="l" eaLnBrk="1" hangingPunct="1"/>
            <a:r>
              <a:rPr lang="en-US" sz="3600" b="1" dirty="0" smtClean="0">
                <a:latin typeface="Helvetica" pitchFamily="-105" charset="0"/>
                <a:ea typeface="ＭＳ Ｐゴシック" pitchFamily="-105" charset="-128"/>
                <a:cs typeface="ＭＳ Ｐゴシック" pitchFamily="-105" charset="-128"/>
              </a:rPr>
              <a:t/>
            </a:r>
            <a:br>
              <a:rPr lang="en-US" sz="3600" b="1" dirty="0" smtClean="0">
                <a:latin typeface="Helvetica" pitchFamily="-105" charset="0"/>
                <a:ea typeface="ＭＳ Ｐゴシック" pitchFamily="-105" charset="-128"/>
                <a:cs typeface="ＭＳ Ｐゴシック" pitchFamily="-105" charset="-128"/>
              </a:rPr>
            </a:br>
            <a:r>
              <a:rPr lang="en-US" sz="3600" b="1" dirty="0" smtClean="0">
                <a:latin typeface="Helvetica" pitchFamily="-105" charset="0"/>
                <a:ea typeface="ＭＳ Ｐゴシック" pitchFamily="-105" charset="-128"/>
                <a:cs typeface="ＭＳ Ｐゴシック" pitchFamily="-105" charset="-128"/>
              </a:rPr>
              <a:t/>
            </a:r>
            <a:br>
              <a:rPr lang="en-US" sz="3600" b="1" dirty="0" smtClean="0">
                <a:latin typeface="Helvetica" pitchFamily="-105" charset="0"/>
                <a:ea typeface="ＭＳ Ｐゴシック" pitchFamily="-105" charset="-128"/>
                <a:cs typeface="ＭＳ Ｐゴシック" pitchFamily="-105" charset="-128"/>
              </a:rPr>
            </a:br>
            <a:endParaRPr lang="en-US" sz="3600" b="1" dirty="0" smtClean="0">
              <a:latin typeface="Helvetica" pitchFamily="-105" charset="0"/>
              <a:ea typeface="ＭＳ Ｐゴシック" pitchFamily="-105" charset="-128"/>
              <a:cs typeface="ＭＳ Ｐゴシック" pitchFamily="-105" charset="-128"/>
            </a:endParaRPr>
          </a:p>
        </p:txBody>
      </p:sp>
      <p:sp>
        <p:nvSpPr>
          <p:cNvPr id="3" name="TextBox 2"/>
          <p:cNvSpPr txBox="1"/>
          <p:nvPr/>
        </p:nvSpPr>
        <p:spPr>
          <a:xfrm>
            <a:off x="457200" y="1752600"/>
            <a:ext cx="6400800" cy="3693319"/>
          </a:xfrm>
          <a:prstGeom prst="rect">
            <a:avLst/>
          </a:prstGeom>
          <a:noFill/>
        </p:spPr>
        <p:txBody>
          <a:bodyPr wrap="square" rtlCol="0">
            <a:spAutoFit/>
          </a:bodyPr>
          <a:lstStyle/>
          <a:p>
            <a:pPr>
              <a:buFont typeface="Wingdings" charset="2"/>
              <a:buChar char="ü"/>
            </a:pPr>
            <a:r>
              <a:rPr lang="en-US" sz="2400" dirty="0" smtClean="0"/>
              <a:t> Eric </a:t>
            </a:r>
            <a:r>
              <a:rPr lang="en-US" sz="2400" dirty="0" err="1" smtClean="0"/>
              <a:t>Ries</a:t>
            </a:r>
            <a:r>
              <a:rPr lang="en-US" sz="2400" dirty="0" smtClean="0"/>
              <a:t>’ Blind Resumes</a:t>
            </a:r>
          </a:p>
          <a:p>
            <a:endParaRPr lang="en-US" sz="2400" dirty="0" smtClean="0"/>
          </a:p>
          <a:p>
            <a:pPr>
              <a:buFont typeface="Wingdings" charset="2"/>
              <a:buChar char="ü"/>
            </a:pPr>
            <a:r>
              <a:rPr lang="en-US" sz="2400" dirty="0" smtClean="0"/>
              <a:t> </a:t>
            </a:r>
            <a:r>
              <a:rPr lang="en-US" sz="2400" dirty="0" err="1" smtClean="0"/>
              <a:t>Hackathons</a:t>
            </a:r>
            <a:r>
              <a:rPr lang="en-US" sz="2400" dirty="0" smtClean="0"/>
              <a:t> in the Hood // </a:t>
            </a:r>
          </a:p>
          <a:p>
            <a:r>
              <a:rPr lang="en-US" sz="2400" dirty="0" smtClean="0"/>
              <a:t>    Bits &amp; Bytes in the Barrio</a:t>
            </a:r>
          </a:p>
          <a:p>
            <a:endParaRPr lang="en-US" sz="2400" dirty="0" smtClean="0"/>
          </a:p>
          <a:p>
            <a:pPr>
              <a:buFont typeface="Wingdings" charset="2"/>
              <a:buChar char="ü"/>
            </a:pPr>
            <a:r>
              <a:rPr lang="en-US" sz="2400" dirty="0" smtClean="0"/>
              <a:t> Reinvent Job Corps</a:t>
            </a:r>
          </a:p>
          <a:p>
            <a:endParaRPr lang="en-US" sz="2400" dirty="0" smtClean="0"/>
          </a:p>
          <a:p>
            <a:pPr>
              <a:buFont typeface="Wingdings" charset="2"/>
              <a:buChar char="ü"/>
            </a:pPr>
            <a:r>
              <a:rPr lang="en-US" sz="2400" dirty="0" smtClean="0"/>
              <a:t> Bones, CSI, NCIS &amp; Grey’s Anatomy – Glamorize STEM careers</a:t>
            </a:r>
          </a:p>
          <a:p>
            <a:pPr>
              <a:buFont typeface="Wingdings" charset="2"/>
              <a:buChar char="ü"/>
            </a:pPr>
            <a:endParaRPr lang="en-US" dirty="0"/>
          </a:p>
        </p:txBody>
      </p:sp>
      <p:sp>
        <p:nvSpPr>
          <p:cNvPr id="7" name="Title 1"/>
          <p:cNvSpPr txBox="1">
            <a:spLocks/>
          </p:cNvSpPr>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4400" b="0" i="0" u="none" strike="noStrike" kern="1200" cap="none" spc="0" normalizeH="0" baseline="0" noProof="0" dirty="0" smtClean="0">
                <a:ln>
                  <a:noFill/>
                </a:ln>
                <a:solidFill>
                  <a:schemeClr val="tx1"/>
                </a:solidFill>
                <a:effectLst/>
                <a:uLnTx/>
                <a:uFillTx/>
                <a:latin typeface="Arial Black"/>
                <a:ea typeface="ＭＳ Ｐゴシック" pitchFamily="-65" charset="-128"/>
                <a:cs typeface="ＭＳ Ｐゴシック" pitchFamily="-65" charset="-128"/>
              </a:rPr>
              <a:t>Solutions Today</a:t>
            </a:r>
            <a:endParaRPr kumimoji="0" lang="en-US" sz="4400" b="0" i="0" u="none" strike="noStrike" kern="1200" cap="none" spc="0" normalizeH="0" baseline="0" noProof="0" dirty="0">
              <a:ln>
                <a:noFill/>
              </a:ln>
              <a:solidFill>
                <a:schemeClr val="tx1"/>
              </a:solidFill>
              <a:effectLst/>
              <a:uLnTx/>
              <a:uFillTx/>
              <a:latin typeface="Arial Black"/>
              <a:ea typeface="ＭＳ Ｐゴシック" pitchFamily="-65" charset="-128"/>
              <a:cs typeface="ＭＳ Ｐゴシック" pitchFamily="-65" charset="-128"/>
            </a:endParaRPr>
          </a:p>
        </p:txBody>
      </p:sp>
      <p:pic>
        <p:nvPicPr>
          <p:cNvPr id="6" name="Picture 5"/>
          <p:cNvPicPr>
            <a:picLocks noChangeAspect="1"/>
          </p:cNvPicPr>
          <p:nvPr/>
        </p:nvPicPr>
        <p:blipFill>
          <a:blip r:embed="rId3"/>
          <a:stretch>
            <a:fillRect/>
          </a:stretch>
        </p:blipFill>
        <p:spPr>
          <a:xfrm>
            <a:off x="6362700" y="1752600"/>
            <a:ext cx="2324100" cy="3505200"/>
          </a:xfrm>
          <a:prstGeom prst="rect">
            <a:avLst/>
          </a:prstGeom>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3"/>
          <a:stretch>
            <a:fillRect/>
          </a:stretch>
        </p:blipFill>
        <p:spPr>
          <a:xfrm>
            <a:off x="1352550" y="-2159000"/>
            <a:ext cx="6438900" cy="9017000"/>
          </a:xfrm>
          <a:prstGeom prst="rect">
            <a:avLst/>
          </a:prstGeom>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7410" name="Title 1"/>
          <p:cNvSpPr>
            <a:spLocks noGrp="1"/>
          </p:cNvSpPr>
          <p:nvPr>
            <p:ph type="ctrTitle"/>
          </p:nvPr>
        </p:nvSpPr>
        <p:spPr/>
        <p:txBody>
          <a:bodyPr/>
          <a:lstStyle/>
          <a:p>
            <a:pPr eaLnBrk="1" hangingPunct="1"/>
            <a:endParaRPr lang="en-US" smtClean="0">
              <a:ea typeface="ＭＳ Ｐゴシック" pitchFamily="-105" charset="-128"/>
              <a:cs typeface="ＭＳ Ｐゴシック" pitchFamily="-105" charset="-128"/>
            </a:endParaRPr>
          </a:p>
        </p:txBody>
      </p:sp>
      <p:sp>
        <p:nvSpPr>
          <p:cNvPr id="17411" name="Subtitle 2"/>
          <p:cNvSpPr>
            <a:spLocks noGrp="1"/>
          </p:cNvSpPr>
          <p:nvPr>
            <p:ph type="subTitle" idx="1"/>
          </p:nvPr>
        </p:nvSpPr>
        <p:spPr/>
        <p:txBody>
          <a:bodyPr/>
          <a:lstStyle/>
          <a:p>
            <a:pPr eaLnBrk="1" hangingPunct="1"/>
            <a:endParaRPr lang="en-US" smtClean="0">
              <a:solidFill>
                <a:srgbClr val="898989"/>
              </a:solidFill>
              <a:ea typeface="ＭＳ Ｐゴシック" pitchFamily="-105" charset="-128"/>
              <a:cs typeface="ＭＳ Ｐゴシック" pitchFamily="-105" charset="-128"/>
            </a:endParaRPr>
          </a:p>
        </p:txBody>
      </p:sp>
      <p:pic>
        <p:nvPicPr>
          <p:cNvPr id="17412" name="Picture 3" descr="cheryl with zuck.jpg"/>
          <p:cNvPicPr>
            <a:picLocks noChangeAspect="1"/>
          </p:cNvPicPr>
          <p:nvPr/>
        </p:nvPicPr>
        <p:blipFill>
          <a:blip r:embed="rId3"/>
          <a:srcRect/>
          <a:stretch>
            <a:fillRect/>
          </a:stretch>
        </p:blipFill>
        <p:spPr bwMode="auto">
          <a:xfrm>
            <a:off x="787400" y="381000"/>
            <a:ext cx="7670800" cy="57531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3010" name="Picture 3"/>
          <p:cNvPicPr>
            <a:picLocks noChangeAspect="1"/>
          </p:cNvPicPr>
          <p:nvPr/>
        </p:nvPicPr>
        <p:blipFill>
          <a:blip r:embed="rId2"/>
          <a:srcRect/>
          <a:stretch>
            <a:fillRect/>
          </a:stretch>
        </p:blipFill>
        <p:spPr bwMode="auto">
          <a:xfrm>
            <a:off x="1600200" y="1676400"/>
            <a:ext cx="6070600" cy="38735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8434" name="Picture 3"/>
          <p:cNvPicPr>
            <a:picLocks noChangeAspect="1"/>
          </p:cNvPicPr>
          <p:nvPr/>
        </p:nvPicPr>
        <p:blipFill>
          <a:blip r:embed="rId2"/>
          <a:srcRect/>
          <a:stretch>
            <a:fillRect/>
          </a:stretch>
        </p:blipFill>
        <p:spPr bwMode="auto">
          <a:xfrm>
            <a:off x="762000" y="609600"/>
            <a:ext cx="7696200" cy="5105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0962" name="Picture 3"/>
          <p:cNvPicPr>
            <a:picLocks noChangeAspect="1"/>
          </p:cNvPicPr>
          <p:nvPr/>
        </p:nvPicPr>
        <p:blipFill>
          <a:blip r:embed="rId2"/>
          <a:srcRect/>
          <a:stretch>
            <a:fillRect/>
          </a:stretch>
        </p:blipFill>
        <p:spPr bwMode="auto">
          <a:xfrm>
            <a:off x="1981200" y="1066800"/>
            <a:ext cx="4918075" cy="4724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half" idx="2"/>
          </p:nvPr>
        </p:nvSpPr>
        <p:spPr/>
        <p:txBody>
          <a:bodyPr/>
          <a:lstStyle/>
          <a:p>
            <a:endParaRPr lang="en-US"/>
          </a:p>
        </p:txBody>
      </p:sp>
      <p:sp>
        <p:nvSpPr>
          <p:cNvPr id="4" name="Picture Placeholder 3"/>
          <p:cNvSpPr>
            <a:spLocks noGrp="1"/>
          </p:cNvSpPr>
          <p:nvPr>
            <p:ph type="pic" sz="quarter" idx="12"/>
          </p:nvPr>
        </p:nvSpPr>
        <p:spPr/>
      </p:sp>
      <p:pic>
        <p:nvPicPr>
          <p:cNvPr id="5" name="Picture Placeholder 9" descr="burst.png"/>
          <p:cNvPicPr>
            <a:picLocks noChangeAspect="1"/>
          </p:cNvPicPr>
          <p:nvPr/>
        </p:nvPicPr>
        <p:blipFill>
          <a:blip r:embed="rId2">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t="-8482" b="-8482"/>
          <a:stretch>
            <a:fillRect/>
          </a:stretch>
        </p:blipFill>
        <p:spPr bwMode="auto">
          <a:xfrm>
            <a:off x="2743200" y="1219199"/>
            <a:ext cx="3886200" cy="4564955"/>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 uri="{FAA26D3D-D897-4be2-8F04-BA451C77F1D7}">
              <ma14:placeholderFlag xmlns:mc="http://schemas.openxmlformats.org/markup-compatibility/2006" xmlns:mv="urn:schemas-microsoft-com:mac:vml" xmlns:ma14="http://schemas.microsoft.com/office/mac/drawingml/2011/main" xmlns:p="http://schemas.openxmlformats.org/presentationml/2006/main" xmlns:r="http://schemas.openxmlformats.org/officeDocument/2006/relationships" xmlns:a="http://schemas.openxmlformats.org/drawingml/2006/main" xmlns="" val="1"/>
            </a:ext>
          </a:extLst>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4338" name="Title 1"/>
          <p:cNvSpPr>
            <a:spLocks noGrp="1"/>
          </p:cNvSpPr>
          <p:nvPr>
            <p:ph type="ctrTitle"/>
          </p:nvPr>
        </p:nvSpPr>
        <p:spPr>
          <a:xfrm>
            <a:off x="685800" y="2949575"/>
            <a:ext cx="7772400" cy="1470025"/>
          </a:xfrm>
        </p:spPr>
        <p:txBody>
          <a:bodyPr/>
          <a:lstStyle/>
          <a:p>
            <a:pPr eaLnBrk="1" hangingPunct="1"/>
            <a:r>
              <a:rPr lang="en-US" sz="8000" b="1" dirty="0" smtClean="0">
                <a:latin typeface="Helvetica" pitchFamily="-105" charset="0"/>
                <a:ea typeface="ＭＳ Ｐゴシック" pitchFamily="-105" charset="-128"/>
                <a:cs typeface="ＭＳ Ｐゴシック" pitchFamily="-105" charset="-128"/>
              </a:rPr>
              <a:t>Innovation //:</a:t>
            </a:r>
            <a:br>
              <a:rPr lang="en-US" sz="8000" b="1" dirty="0" smtClean="0">
                <a:latin typeface="Helvetica" pitchFamily="-105" charset="0"/>
                <a:ea typeface="ＭＳ Ｐゴシック" pitchFamily="-105" charset="-128"/>
                <a:cs typeface="ＭＳ Ｐゴシック" pitchFamily="-105" charset="-128"/>
              </a:rPr>
            </a:br>
            <a:r>
              <a:rPr lang="en-US" sz="8000" b="1" dirty="0" smtClean="0">
                <a:latin typeface="Helvetica" pitchFamily="-105" charset="0"/>
                <a:ea typeface="ＭＳ Ｐゴシック" pitchFamily="-105" charset="-128"/>
                <a:cs typeface="ＭＳ Ｐゴシック" pitchFamily="-105" charset="-128"/>
              </a:rPr>
              <a:t>INTERMISSION</a:t>
            </a:r>
            <a:br>
              <a:rPr lang="en-US" sz="8000" b="1" dirty="0" smtClean="0">
                <a:latin typeface="Helvetica" pitchFamily="-105" charset="0"/>
                <a:ea typeface="ＭＳ Ｐゴシック" pitchFamily="-105" charset="-128"/>
                <a:cs typeface="ＭＳ Ｐゴシック" pitchFamily="-105" charset="-128"/>
              </a:rPr>
            </a:br>
            <a:endParaRPr lang="en-US" sz="8000" b="1" dirty="0" smtClean="0">
              <a:latin typeface="Helvetica" pitchFamily="-105" charset="0"/>
              <a:ea typeface="ＭＳ Ｐゴシック" pitchFamily="-105" charset="-128"/>
              <a:cs typeface="ＭＳ Ｐゴシック" pitchFamily="-105" charset="-128"/>
            </a:endParaRP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9938" name="Picture 3"/>
          <p:cNvPicPr>
            <a:picLocks noChangeAspect="1"/>
          </p:cNvPicPr>
          <p:nvPr/>
        </p:nvPicPr>
        <p:blipFill>
          <a:blip r:embed="rId3"/>
          <a:srcRect/>
          <a:stretch>
            <a:fillRect/>
          </a:stretch>
        </p:blipFill>
        <p:spPr bwMode="auto">
          <a:xfrm>
            <a:off x="439738" y="685800"/>
            <a:ext cx="8399462" cy="55737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6866" name="Title 1"/>
          <p:cNvSpPr>
            <a:spLocks noGrp="1"/>
          </p:cNvSpPr>
          <p:nvPr>
            <p:ph type="ctrTitle"/>
          </p:nvPr>
        </p:nvSpPr>
        <p:spPr>
          <a:xfrm>
            <a:off x="685800" y="2797175"/>
            <a:ext cx="7772400" cy="1470025"/>
          </a:xfrm>
        </p:spPr>
        <p:txBody>
          <a:bodyPr/>
          <a:lstStyle/>
          <a:p>
            <a:pPr algn="l" eaLnBrk="1" hangingPunct="1"/>
            <a:r>
              <a:rPr lang="en-US" sz="3600" b="1" dirty="0" smtClean="0">
                <a:latin typeface="Helvetica" pitchFamily="-105" charset="0"/>
                <a:ea typeface="ＭＳ Ｐゴシック" pitchFamily="-105" charset="-128"/>
                <a:cs typeface="ＭＳ Ｐゴシック" pitchFamily="-105" charset="-128"/>
              </a:rPr>
              <a:t/>
            </a:r>
            <a:br>
              <a:rPr lang="en-US" sz="3600" b="1" dirty="0" smtClean="0">
                <a:latin typeface="Helvetica" pitchFamily="-105" charset="0"/>
                <a:ea typeface="ＭＳ Ｐゴシック" pitchFamily="-105" charset="-128"/>
                <a:cs typeface="ＭＳ Ｐゴシック" pitchFamily="-105" charset="-128"/>
              </a:rPr>
            </a:br>
            <a:r>
              <a:rPr lang="en-US" sz="3600" b="1" dirty="0" smtClean="0">
                <a:latin typeface="Helvetica" pitchFamily="-105" charset="0"/>
                <a:ea typeface="ＭＳ Ｐゴシック" pitchFamily="-105" charset="-128"/>
                <a:cs typeface="ＭＳ Ｐゴシック" pitchFamily="-105" charset="-128"/>
              </a:rPr>
              <a:t/>
            </a:r>
            <a:br>
              <a:rPr lang="en-US" sz="3600" b="1" dirty="0" smtClean="0">
                <a:latin typeface="Helvetica" pitchFamily="-105" charset="0"/>
                <a:ea typeface="ＭＳ Ｐゴシック" pitchFamily="-105" charset="-128"/>
                <a:cs typeface="ＭＳ Ｐゴシック" pitchFamily="-105" charset="-128"/>
              </a:rPr>
            </a:br>
            <a:endParaRPr lang="en-US" sz="3600" b="1" dirty="0" smtClean="0">
              <a:latin typeface="Helvetica" pitchFamily="-105" charset="0"/>
              <a:ea typeface="ＭＳ Ｐゴシック" pitchFamily="-105" charset="-128"/>
              <a:cs typeface="ＭＳ Ｐゴシック" pitchFamily="-105" charset="-128"/>
            </a:endParaRPr>
          </a:p>
        </p:txBody>
      </p:sp>
      <p:sp>
        <p:nvSpPr>
          <p:cNvPr id="3" name="TextBox 2"/>
          <p:cNvSpPr txBox="1"/>
          <p:nvPr/>
        </p:nvSpPr>
        <p:spPr>
          <a:xfrm>
            <a:off x="1143000" y="1752600"/>
            <a:ext cx="6400800" cy="3693319"/>
          </a:xfrm>
          <a:prstGeom prst="rect">
            <a:avLst/>
          </a:prstGeom>
          <a:noFill/>
        </p:spPr>
        <p:txBody>
          <a:bodyPr wrap="square" rtlCol="0">
            <a:spAutoFit/>
          </a:bodyPr>
          <a:lstStyle/>
          <a:p>
            <a:endParaRPr lang="en-US" dirty="0" smtClean="0"/>
          </a:p>
          <a:p>
            <a:pPr>
              <a:buFont typeface="Wingdings" charset="2"/>
              <a:buChar char="ü"/>
            </a:pPr>
            <a:r>
              <a:rPr lang="en-US" dirty="0" smtClean="0"/>
              <a:t> #</a:t>
            </a:r>
            <a:r>
              <a:rPr lang="en-US" dirty="0" err="1" smtClean="0"/>
              <a:t>YesWeCanCode</a:t>
            </a:r>
            <a:endParaRPr lang="en-US" dirty="0" smtClean="0"/>
          </a:p>
          <a:p>
            <a:endParaRPr lang="en-US" dirty="0" smtClean="0"/>
          </a:p>
          <a:p>
            <a:pPr>
              <a:buFont typeface="Wingdings" charset="2"/>
              <a:buChar char="ü"/>
            </a:pPr>
            <a:r>
              <a:rPr lang="en-US" dirty="0" smtClean="0"/>
              <a:t> Digital Undivided</a:t>
            </a:r>
          </a:p>
          <a:p>
            <a:endParaRPr lang="en-US" dirty="0" smtClean="0"/>
          </a:p>
          <a:p>
            <a:pPr>
              <a:buFont typeface="Wingdings" charset="2"/>
              <a:buChar char="ü"/>
            </a:pPr>
            <a:r>
              <a:rPr lang="en-US" dirty="0" smtClean="0"/>
              <a:t> Girls Who Geek</a:t>
            </a:r>
          </a:p>
          <a:p>
            <a:endParaRPr lang="en-US" dirty="0" smtClean="0"/>
          </a:p>
          <a:p>
            <a:pPr>
              <a:buFont typeface="Wingdings" charset="2"/>
              <a:buChar char="ü"/>
            </a:pPr>
            <a:r>
              <a:rPr lang="en-US" dirty="0" smtClean="0"/>
              <a:t> Black Girls Code</a:t>
            </a:r>
          </a:p>
          <a:p>
            <a:endParaRPr lang="en-US" dirty="0" smtClean="0"/>
          </a:p>
          <a:p>
            <a:pPr>
              <a:buFont typeface="Wingdings" charset="2"/>
              <a:buChar char="ü"/>
            </a:pPr>
            <a:r>
              <a:rPr lang="en-US" dirty="0" smtClean="0"/>
              <a:t> #LATISM</a:t>
            </a:r>
          </a:p>
          <a:p>
            <a:pPr>
              <a:buFont typeface="Wingdings" charset="2"/>
              <a:buChar char="ü"/>
            </a:pPr>
            <a:endParaRPr lang="en-US" dirty="0" smtClean="0"/>
          </a:p>
          <a:p>
            <a:pPr>
              <a:buFont typeface="Wingdings" charset="2"/>
              <a:buChar char="ü"/>
            </a:pPr>
            <a:r>
              <a:rPr lang="en-US" dirty="0" smtClean="0"/>
              <a:t> Common Core</a:t>
            </a:r>
          </a:p>
          <a:p>
            <a:endParaRPr lang="en-US" dirty="0"/>
          </a:p>
        </p:txBody>
      </p:sp>
      <p:sp>
        <p:nvSpPr>
          <p:cNvPr id="7" name="Title 1"/>
          <p:cNvSpPr txBox="1">
            <a:spLocks/>
          </p:cNvSpPr>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lang="en-US" sz="4400" noProof="0" dirty="0" smtClean="0">
                <a:latin typeface="+mj-lt"/>
                <a:ea typeface="ＭＳ Ｐゴシック" pitchFamily="-65" charset="-128"/>
                <a:cs typeface="ＭＳ Ｐゴシック" pitchFamily="-65" charset="-128"/>
              </a:rPr>
              <a:t>Who’s Leading</a:t>
            </a:r>
            <a:endParaRPr kumimoji="0" lang="en-US" sz="4400" b="0" i="0" u="none" strike="noStrike" kern="1200" cap="none" spc="0" normalizeH="0" baseline="0" noProof="0" dirty="0">
              <a:ln>
                <a:noFill/>
              </a:ln>
              <a:solidFill>
                <a:schemeClr val="tx1"/>
              </a:solidFill>
              <a:effectLst/>
              <a:uLnTx/>
              <a:uFillTx/>
              <a:latin typeface="+mj-lt"/>
              <a:ea typeface="ＭＳ Ｐゴシック" pitchFamily="-65" charset="-128"/>
              <a:cs typeface="ＭＳ Ｐゴシック" pitchFamily="-65" charset="-128"/>
            </a:endParaRP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5058" name="Title 1"/>
          <p:cNvSpPr>
            <a:spLocks noGrp="1"/>
          </p:cNvSpPr>
          <p:nvPr>
            <p:ph type="ctrTitle"/>
          </p:nvPr>
        </p:nvSpPr>
        <p:spPr>
          <a:xfrm>
            <a:off x="457200" y="3559175"/>
            <a:ext cx="7772400" cy="1470025"/>
          </a:xfrm>
        </p:spPr>
        <p:txBody>
          <a:bodyPr/>
          <a:lstStyle/>
          <a:p>
            <a:pPr eaLnBrk="1" hangingPunct="1"/>
            <a:r>
              <a:rPr lang="en-US" sz="8000" b="1" smtClean="0">
                <a:latin typeface="Helvetica" pitchFamily="-105" charset="0"/>
                <a:ea typeface="ＭＳ Ｐゴシック" pitchFamily="-105" charset="-128"/>
                <a:cs typeface="ＭＳ Ｐゴシック" pitchFamily="-105" charset="-128"/>
              </a:rPr>
              <a:t>@ch3ryl</a:t>
            </a:r>
          </a:p>
        </p:txBody>
      </p:sp>
      <p:pic>
        <p:nvPicPr>
          <p:cNvPr id="45059" name="Picture 2"/>
          <p:cNvPicPr>
            <a:picLocks noChangeAspect="1"/>
          </p:cNvPicPr>
          <p:nvPr/>
        </p:nvPicPr>
        <p:blipFill>
          <a:blip r:embed="rId2"/>
          <a:srcRect/>
          <a:stretch>
            <a:fillRect/>
          </a:stretch>
        </p:blipFill>
        <p:spPr bwMode="auto">
          <a:xfrm>
            <a:off x="1371600" y="990600"/>
            <a:ext cx="6578600" cy="1752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7649" name="Title 1"/>
          <p:cNvSpPr>
            <a:spLocks noGrp="1"/>
          </p:cNvSpPr>
          <p:nvPr>
            <p:ph type="title"/>
          </p:nvPr>
        </p:nvSpPr>
        <p:spPr/>
        <p:txBody>
          <a:bodyPr/>
          <a:lstStyle/>
          <a:p>
            <a:r>
              <a:rPr lang="en-US" dirty="0" smtClean="0">
                <a:latin typeface="Impact" charset="0"/>
              </a:rPr>
              <a:t>FISSION </a:t>
            </a:r>
            <a:r>
              <a:rPr lang="en-US" dirty="0" smtClean="0">
                <a:solidFill>
                  <a:srgbClr val="7F7F7F"/>
                </a:solidFill>
                <a:latin typeface="Impact" charset="0"/>
              </a:rPr>
              <a:t>// CLIENTS</a:t>
            </a:r>
            <a:endParaRPr lang="en-US" dirty="0">
              <a:latin typeface="Impact" charset="0"/>
            </a:endParaRPr>
          </a:p>
        </p:txBody>
      </p:sp>
      <p:pic>
        <p:nvPicPr>
          <p:cNvPr id="27650" name="Picture Placeholder 35" descr="earth-justice.jpg"/>
          <p:cNvPicPr>
            <a:picLocks noGrp="1" noChangeAspect="1"/>
          </p:cNvPicPr>
          <p:nvPr>
            <p:ph type="pic" sz="quarter" idx="22"/>
          </p:nvPr>
        </p:nvPicPr>
        <p:blipFill>
          <a:blip r:embed="rId2">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t="82" b="82"/>
          <a:stretch>
            <a:fillRect/>
          </a:stretch>
        </p:blipFill>
        <p:spPr>
          <a:xfrm>
            <a:off x="6777038" y="1601788"/>
            <a:ext cx="1909762" cy="1317625"/>
          </a:xfrm>
        </p:spPr>
      </p:pic>
      <p:pic>
        <p:nvPicPr>
          <p:cNvPr id="27651" name="Picture Placeholder 40" descr="oxfam.jpg"/>
          <p:cNvPicPr>
            <a:picLocks noGrp="1" noChangeAspect="1"/>
          </p:cNvPicPr>
          <p:nvPr>
            <p:ph type="pic" sz="quarter" idx="27"/>
          </p:nvPr>
        </p:nvPicPr>
        <p:blipFill>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t="82" b="82"/>
          <a:stretch>
            <a:fillRect/>
          </a:stretch>
        </p:blipFill>
        <p:spPr>
          <a:xfrm>
            <a:off x="4670425" y="1604963"/>
            <a:ext cx="1909763" cy="1317625"/>
          </a:xfrm>
        </p:spPr>
      </p:pic>
      <p:pic>
        <p:nvPicPr>
          <p:cNvPr id="27652" name="Picture Placeholder 30" descr="whitehouse.jpg"/>
          <p:cNvPicPr>
            <a:picLocks noGrp="1" noChangeAspect="1"/>
          </p:cNvPicPr>
          <p:nvPr>
            <p:ph type="pic" sz="quarter" idx="28"/>
          </p:nvPr>
        </p:nvPicPr>
        <p:blipFill>
          <a:blip r:embed="rId4">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t="82" b="82"/>
          <a:stretch>
            <a:fillRect/>
          </a:stretch>
        </p:blipFill>
        <p:spPr>
          <a:xfrm>
            <a:off x="2563813" y="1601788"/>
            <a:ext cx="1909762" cy="1317625"/>
          </a:xfrm>
        </p:spPr>
      </p:pic>
      <p:pic>
        <p:nvPicPr>
          <p:cNvPr id="27653" name="Picture Placeholder 29" descr="one.jpg"/>
          <p:cNvPicPr>
            <a:picLocks noGrp="1" noChangeAspect="1"/>
          </p:cNvPicPr>
          <p:nvPr>
            <p:ph type="pic" sz="quarter" idx="29"/>
          </p:nvPr>
        </p:nvPicPr>
        <p:blipFill>
          <a:blip r:embed="rId5">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t="82" b="82"/>
          <a:stretch>
            <a:fillRect/>
          </a:stretch>
        </p:blipFill>
        <p:spPr>
          <a:xfrm>
            <a:off x="457200" y="1604963"/>
            <a:ext cx="1909763" cy="1317625"/>
          </a:xfrm>
        </p:spPr>
      </p:pic>
      <p:pic>
        <p:nvPicPr>
          <p:cNvPr id="27654" name="Picture Placeholder 39" descr="greenpeace.jpg"/>
          <p:cNvPicPr>
            <a:picLocks noGrp="1" noChangeAspect="1"/>
          </p:cNvPicPr>
          <p:nvPr>
            <p:ph type="pic" sz="quarter" idx="30"/>
          </p:nvPr>
        </p:nvPicPr>
        <p:blipFill>
          <a:blip r:embed="rId6">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t="82" b="82"/>
          <a:stretch>
            <a:fillRect/>
          </a:stretch>
        </p:blipFill>
        <p:spPr>
          <a:xfrm>
            <a:off x="6777038" y="3114675"/>
            <a:ext cx="1909762" cy="1317625"/>
          </a:xfrm>
        </p:spPr>
      </p:pic>
      <p:pic>
        <p:nvPicPr>
          <p:cNvPr id="27655" name="Picture Placeholder 49" descr="american-cancer-society.jpg"/>
          <p:cNvPicPr>
            <a:picLocks noGrp="1" noChangeAspect="1"/>
          </p:cNvPicPr>
          <p:nvPr>
            <p:ph type="pic" sz="quarter" idx="31"/>
          </p:nvPr>
        </p:nvPicPr>
        <p:blipFill>
          <a:blip r:embed="rId7">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t="82" b="82"/>
          <a:stretch>
            <a:fillRect/>
          </a:stretch>
        </p:blipFill>
        <p:spPr>
          <a:xfrm>
            <a:off x="4670425" y="3117850"/>
            <a:ext cx="1909763" cy="1317625"/>
          </a:xfrm>
        </p:spPr>
      </p:pic>
      <p:pic>
        <p:nvPicPr>
          <p:cNvPr id="27656" name="Picture Placeholder 47" descr="mayors.jpg"/>
          <p:cNvPicPr>
            <a:picLocks noGrp="1" noChangeAspect="1"/>
          </p:cNvPicPr>
          <p:nvPr>
            <p:ph type="pic" sz="quarter" idx="32"/>
          </p:nvPr>
        </p:nvPicPr>
        <p:blipFill>
          <a:blip r:embed="rId8">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t="82" b="82"/>
          <a:stretch>
            <a:fillRect/>
          </a:stretch>
        </p:blipFill>
        <p:spPr>
          <a:xfrm>
            <a:off x="2563813" y="3114675"/>
            <a:ext cx="1909762" cy="1317625"/>
          </a:xfrm>
        </p:spPr>
      </p:pic>
      <p:pic>
        <p:nvPicPr>
          <p:cNvPr id="27657" name="Picture Placeholder 36" descr="grameen-foundation.jpg"/>
          <p:cNvPicPr>
            <a:picLocks noGrp="1" noChangeAspect="1"/>
          </p:cNvPicPr>
          <p:nvPr>
            <p:ph type="pic" sz="quarter" idx="33"/>
          </p:nvPr>
        </p:nvPicPr>
        <p:blipFill>
          <a:blip r:embed="rId9">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t="82" b="82"/>
          <a:stretch>
            <a:fillRect/>
          </a:stretch>
        </p:blipFill>
        <p:spPr>
          <a:xfrm>
            <a:off x="457200" y="3117850"/>
            <a:ext cx="1909763" cy="1317625"/>
          </a:xfrm>
        </p:spPr>
      </p:pic>
      <p:pic>
        <p:nvPicPr>
          <p:cNvPr id="27658" name="Picture Placeholder 51" descr="opensociety.jpg"/>
          <p:cNvPicPr>
            <a:picLocks noGrp="1" noChangeAspect="1"/>
          </p:cNvPicPr>
          <p:nvPr>
            <p:ph type="pic" sz="quarter" idx="34"/>
          </p:nvPr>
        </p:nvPicPr>
        <p:blipFill>
          <a:blip r:embed="rId10">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t="82" b="82"/>
          <a:stretch>
            <a:fillRect/>
          </a:stretch>
        </p:blipFill>
        <p:spPr>
          <a:xfrm>
            <a:off x="6777038" y="4627563"/>
            <a:ext cx="1909762" cy="1317625"/>
          </a:xfrm>
        </p:spPr>
      </p:pic>
      <p:pic>
        <p:nvPicPr>
          <p:cNvPr id="27659" name="Picture Placeholder 43" descr="defineamerican.jpg"/>
          <p:cNvPicPr>
            <a:picLocks noGrp="1" noChangeAspect="1"/>
          </p:cNvPicPr>
          <p:nvPr>
            <p:ph type="pic" sz="quarter" idx="35"/>
          </p:nvPr>
        </p:nvPicPr>
        <p:blipFill>
          <a:blip r:embed="rId11">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t="82" b="82"/>
          <a:stretch>
            <a:fillRect/>
          </a:stretch>
        </p:blipFill>
        <p:spPr>
          <a:xfrm>
            <a:off x="4670425" y="4630738"/>
            <a:ext cx="1909763" cy="1317625"/>
          </a:xfrm>
        </p:spPr>
      </p:pic>
      <p:pic>
        <p:nvPicPr>
          <p:cNvPr id="27660" name="Picture Placeholder 50" descr="jdrf.jpg"/>
          <p:cNvPicPr>
            <a:picLocks noGrp="1" noChangeAspect="1"/>
          </p:cNvPicPr>
          <p:nvPr>
            <p:ph type="pic" sz="quarter" idx="36"/>
          </p:nvPr>
        </p:nvPicPr>
        <p:blipFill>
          <a:blip r:embed="rId12">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t="82" b="82"/>
          <a:stretch>
            <a:fillRect/>
          </a:stretch>
        </p:blipFill>
        <p:spPr>
          <a:xfrm>
            <a:off x="2563813" y="4627563"/>
            <a:ext cx="1909762" cy="1317625"/>
          </a:xfrm>
        </p:spPr>
      </p:pic>
      <p:pic>
        <p:nvPicPr>
          <p:cNvPr id="27661" name="Picture Placeholder 38" descr="momsrising.jpg"/>
          <p:cNvPicPr>
            <a:picLocks noGrp="1" noChangeAspect="1"/>
          </p:cNvPicPr>
          <p:nvPr>
            <p:ph type="pic" sz="quarter" idx="37"/>
          </p:nvPr>
        </p:nvPicPr>
        <p:blipFill>
          <a:blip r:embed="rId1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t="82" b="82"/>
          <a:stretch>
            <a:fillRect/>
          </a:stretch>
        </p:blipFill>
        <p:spPr>
          <a:xfrm>
            <a:off x="457200" y="4630738"/>
            <a:ext cx="1909763" cy="1317625"/>
          </a:xfrm>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386" name="Title 1"/>
          <p:cNvSpPr>
            <a:spLocks noGrp="1"/>
          </p:cNvSpPr>
          <p:nvPr>
            <p:ph type="ctrTitle"/>
          </p:nvPr>
        </p:nvSpPr>
        <p:spPr/>
        <p:txBody>
          <a:bodyPr/>
          <a:lstStyle/>
          <a:p>
            <a:pPr eaLnBrk="1" hangingPunct="1"/>
            <a:endParaRPr lang="en-US" smtClean="0">
              <a:ea typeface="ＭＳ Ｐゴシック" pitchFamily="-105" charset="-128"/>
              <a:cs typeface="ＭＳ Ｐゴシック" pitchFamily="-105" charset="-128"/>
            </a:endParaRPr>
          </a:p>
        </p:txBody>
      </p:sp>
      <p:sp>
        <p:nvSpPr>
          <p:cNvPr id="16387" name="Subtitle 2"/>
          <p:cNvSpPr>
            <a:spLocks noGrp="1"/>
          </p:cNvSpPr>
          <p:nvPr>
            <p:ph type="subTitle" idx="1"/>
          </p:nvPr>
        </p:nvSpPr>
        <p:spPr/>
        <p:txBody>
          <a:bodyPr/>
          <a:lstStyle/>
          <a:p>
            <a:pPr eaLnBrk="1" hangingPunct="1"/>
            <a:endParaRPr lang="en-US" smtClean="0">
              <a:solidFill>
                <a:srgbClr val="898989"/>
              </a:solidFill>
              <a:ea typeface="ＭＳ Ｐゴシック" pitchFamily="-105" charset="-128"/>
              <a:cs typeface="ＭＳ Ｐゴシック" pitchFamily="-105" charset="-128"/>
            </a:endParaRPr>
          </a:p>
        </p:txBody>
      </p:sp>
      <p:pic>
        <p:nvPicPr>
          <p:cNvPr id="16388" name="Picture 7"/>
          <p:cNvPicPr>
            <a:picLocks noChangeAspect="1"/>
          </p:cNvPicPr>
          <p:nvPr/>
        </p:nvPicPr>
        <p:blipFill>
          <a:blip r:embed="rId2"/>
          <a:srcRect/>
          <a:stretch>
            <a:fillRect/>
          </a:stretch>
        </p:blipFill>
        <p:spPr bwMode="auto">
          <a:xfrm>
            <a:off x="0" y="609600"/>
            <a:ext cx="9144000" cy="5334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4338" name="Title 1"/>
          <p:cNvSpPr>
            <a:spLocks noGrp="1"/>
          </p:cNvSpPr>
          <p:nvPr>
            <p:ph type="ctrTitle"/>
          </p:nvPr>
        </p:nvSpPr>
        <p:spPr>
          <a:xfrm>
            <a:off x="685800" y="3101975"/>
            <a:ext cx="7772400" cy="1470025"/>
          </a:xfrm>
        </p:spPr>
        <p:txBody>
          <a:bodyPr/>
          <a:lstStyle/>
          <a:p>
            <a:pPr eaLnBrk="1" hangingPunct="1"/>
            <a:r>
              <a:rPr lang="en-US" sz="8000" b="1" dirty="0" smtClean="0">
                <a:latin typeface="Helvetica" pitchFamily="-105" charset="0"/>
                <a:ea typeface="ＭＳ Ｐゴシック" pitchFamily="-105" charset="-128"/>
                <a:cs typeface="ＭＳ Ｐゴシック" pitchFamily="-105" charset="-128"/>
              </a:rPr>
              <a:t>Innovation //: TREND</a:t>
            </a:r>
            <a:br>
              <a:rPr lang="en-US" sz="8000" b="1" dirty="0" smtClean="0">
                <a:latin typeface="Helvetica" pitchFamily="-105" charset="0"/>
                <a:ea typeface="ＭＳ Ｐゴシック" pitchFamily="-105" charset="-128"/>
                <a:cs typeface="ＭＳ Ｐゴシック" pitchFamily="-105" charset="-128"/>
              </a:rPr>
            </a:br>
            <a:r>
              <a:rPr lang="en-US" sz="8000" b="1" dirty="0" smtClean="0">
                <a:latin typeface="Helvetica" pitchFamily="-105" charset="0"/>
                <a:ea typeface="ＭＳ Ｐゴシック" pitchFamily="-105" charset="-128"/>
                <a:cs typeface="ＭＳ Ｐゴシック" pitchFamily="-105" charset="-128"/>
              </a:rPr>
              <a:t>GAP</a:t>
            </a:r>
            <a:br>
              <a:rPr lang="en-US" sz="8000" b="1" dirty="0" smtClean="0">
                <a:latin typeface="Helvetica" pitchFamily="-105" charset="0"/>
                <a:ea typeface="ＭＳ Ｐゴシック" pitchFamily="-105" charset="-128"/>
                <a:cs typeface="ＭＳ Ｐゴシック" pitchFamily="-105" charset="-128"/>
              </a:rPr>
            </a:br>
            <a:r>
              <a:rPr lang="en-US" sz="8000" b="1" dirty="0" smtClean="0">
                <a:latin typeface="Helvetica" pitchFamily="-105" charset="0"/>
                <a:ea typeface="ＭＳ Ｐゴシック" pitchFamily="-105" charset="-128"/>
                <a:cs typeface="ＭＳ Ｐゴシック" pitchFamily="-105" charset="-128"/>
              </a:rPr>
              <a:t>FUTURES</a:t>
            </a:r>
            <a:br>
              <a:rPr lang="en-US" sz="8000" b="1" dirty="0" smtClean="0">
                <a:latin typeface="Helvetica" pitchFamily="-105" charset="0"/>
                <a:ea typeface="ＭＳ Ｐゴシック" pitchFamily="-105" charset="-128"/>
                <a:cs typeface="ＭＳ Ｐゴシック" pitchFamily="-105" charset="-128"/>
              </a:rPr>
            </a:br>
            <a:r>
              <a:rPr lang="en-US" sz="8000" b="1" dirty="0" smtClean="0">
                <a:latin typeface="Helvetica" pitchFamily="-105" charset="0"/>
                <a:ea typeface="ＭＳ Ｐゴシック" pitchFamily="-105" charset="-128"/>
                <a:cs typeface="ＭＳ Ｐゴシック" pitchFamily="-105" charset="-128"/>
              </a:rPr>
              <a:t>SOLUTIONS</a:t>
            </a:r>
            <a:br>
              <a:rPr lang="en-US" sz="8000" b="1" dirty="0" smtClean="0">
                <a:latin typeface="Helvetica" pitchFamily="-105" charset="0"/>
                <a:ea typeface="ＭＳ Ｐゴシック" pitchFamily="-105" charset="-128"/>
                <a:cs typeface="ＭＳ Ｐゴシック" pitchFamily="-105" charset="-128"/>
              </a:rPr>
            </a:br>
            <a:endParaRPr lang="en-US" sz="8000" b="1" dirty="0" smtClean="0">
              <a:latin typeface="Helvetica" pitchFamily="-105" charset="0"/>
              <a:ea typeface="ＭＳ Ｐゴシック" pitchFamily="-105" charset="-128"/>
              <a:cs typeface="ＭＳ Ｐゴシック" pitchFamily="-105" charset="-128"/>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4338" name="Title 1"/>
          <p:cNvSpPr>
            <a:spLocks noGrp="1"/>
          </p:cNvSpPr>
          <p:nvPr>
            <p:ph type="ctrTitle"/>
          </p:nvPr>
        </p:nvSpPr>
        <p:spPr>
          <a:xfrm>
            <a:off x="685800" y="2949575"/>
            <a:ext cx="7772400" cy="1470025"/>
          </a:xfrm>
        </p:spPr>
        <p:txBody>
          <a:bodyPr/>
          <a:lstStyle/>
          <a:p>
            <a:pPr eaLnBrk="1" hangingPunct="1"/>
            <a:r>
              <a:rPr lang="en-US" sz="8000" b="1" dirty="0" smtClean="0">
                <a:latin typeface="Helvetica" pitchFamily="-105" charset="0"/>
                <a:ea typeface="ＭＳ Ｐゴシック" pitchFamily="-105" charset="-128"/>
                <a:cs typeface="ＭＳ Ｐゴシック" pitchFamily="-105" charset="-128"/>
              </a:rPr>
              <a:t>Innovation //: TREND</a:t>
            </a:r>
            <a:br>
              <a:rPr lang="en-US" sz="8000" b="1" dirty="0" smtClean="0">
                <a:latin typeface="Helvetica" pitchFamily="-105" charset="0"/>
                <a:ea typeface="ＭＳ Ｐゴシック" pitchFamily="-105" charset="-128"/>
                <a:cs typeface="ＭＳ Ｐゴシック" pitchFamily="-105" charset="-128"/>
              </a:rPr>
            </a:br>
            <a:endParaRPr lang="en-US" sz="8000" b="1" dirty="0" smtClean="0">
              <a:latin typeface="Helvetica" pitchFamily="-105" charset="0"/>
              <a:ea typeface="ＭＳ Ｐゴシック" pitchFamily="-105" charset="-128"/>
              <a:cs typeface="ＭＳ Ｐゴシック" pitchFamily="-105" charset="-128"/>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Screen Shot 2013-10-27 at 5.19.48 PM.png"/>
          <p:cNvPicPr>
            <a:picLocks noGrp="1" noChangeAspect="1"/>
          </p:cNvPicPr>
          <p:nvPr>
            <p:ph idx="1"/>
          </p:nvPr>
        </p:nvPicPr>
        <p:blipFill>
          <a:blip r:embed="rId2"/>
          <a:srcRect l="-5796" r="-5796"/>
          <a:stretch>
            <a:fillRect/>
          </a:stretch>
        </p:blipFill>
        <p:spPr>
          <a:xfrm>
            <a:off x="-533399" y="609600"/>
            <a:ext cx="10114526" cy="5562600"/>
          </a:xfrm>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4347</TotalTime>
  <Words>2495</Words>
  <Application>Microsoft Macintosh PowerPoint</Application>
  <PresentationFormat>On-screen Show (4:3)</PresentationFormat>
  <Paragraphs>209</Paragraphs>
  <Slides>43</Slides>
  <Notes>15</Notes>
  <HiddenSlides>0</HiddenSlides>
  <MMClips>0</MMClips>
  <ScaleCrop>false</ScaleCrop>
  <HeadingPairs>
    <vt:vector size="4" baseType="variant">
      <vt:variant>
        <vt:lpstr>Design Template</vt:lpstr>
      </vt:variant>
      <vt:variant>
        <vt:i4>1</vt:i4>
      </vt:variant>
      <vt:variant>
        <vt:lpstr>Slide Titles</vt:lpstr>
      </vt:variant>
      <vt:variant>
        <vt:i4>43</vt:i4>
      </vt:variant>
    </vt:vector>
  </HeadingPairs>
  <TitlesOfParts>
    <vt:vector size="44" baseType="lpstr">
      <vt:lpstr>Office Theme</vt:lpstr>
      <vt:lpstr>Innovation //: INTERMISSION </vt:lpstr>
      <vt:lpstr>Slide 2</vt:lpstr>
      <vt:lpstr>ABOUT ME// CHERYL CONTEE</vt:lpstr>
      <vt:lpstr>Slide 4</vt:lpstr>
      <vt:lpstr>FISSION // CLIENTS</vt:lpstr>
      <vt:lpstr>Slide 6</vt:lpstr>
      <vt:lpstr>Innovation //: TREND GAP FUTURES SOLUTIONS </vt:lpstr>
      <vt:lpstr>Innovation //: TREND </vt:lpstr>
      <vt:lpstr>Slide 9</vt:lpstr>
      <vt:lpstr>Slide 10</vt:lpstr>
      <vt:lpstr>Slide 11</vt:lpstr>
      <vt:lpstr>Slide 12</vt:lpstr>
      <vt:lpstr>Slide 13</vt:lpstr>
      <vt:lpstr>Slide 14</vt:lpstr>
      <vt:lpstr>Slide 15</vt:lpstr>
      <vt:lpstr>Innovation //: GAP </vt:lpstr>
      <vt:lpstr>Slide 17</vt:lpstr>
      <vt:lpstr>Slide 18</vt:lpstr>
      <vt:lpstr>Only 4-9% of  venture capital has gone to women entrepreneurs.  </vt:lpstr>
      <vt:lpstr>“They all seem to be white, male, nerds who've dropped out of Harvard or Stanford...   So when I see that pattern coming in -- which was true of Google -- it was very easy to decide to invest.”  - John Doerr </vt:lpstr>
      <vt:lpstr>Slide 21</vt:lpstr>
      <vt:lpstr>“if a tech company is NOT headed by a white male nerd college dropout -- it’s probably undervalued.” - Dave McClure   </vt:lpstr>
      <vt:lpstr>Innovation //:  FUTURES </vt:lpstr>
      <vt:lpstr>Slide 24</vt:lpstr>
      <vt:lpstr>Consumers or Creators? </vt:lpstr>
      <vt:lpstr>Slide 26</vt:lpstr>
      <vt:lpstr>Expression -&gt; Entrepreneurs </vt:lpstr>
      <vt:lpstr>Slide 28</vt:lpstr>
      <vt:lpstr>Innovation //:  SOLUTIONS </vt:lpstr>
      <vt:lpstr>Solutions Yesterday</vt:lpstr>
      <vt:lpstr>Slide 31</vt:lpstr>
      <vt:lpstr>Slide 32</vt:lpstr>
      <vt:lpstr>  </vt:lpstr>
      <vt:lpstr>  </vt:lpstr>
      <vt:lpstr>Slide 35</vt:lpstr>
      <vt:lpstr>Slide 36</vt:lpstr>
      <vt:lpstr>Slide 37</vt:lpstr>
      <vt:lpstr>Slide 38</vt:lpstr>
      <vt:lpstr>Slide 39</vt:lpstr>
      <vt:lpstr>Innovation //: INTERMISSION </vt:lpstr>
      <vt:lpstr>Slide 41</vt:lpstr>
      <vt:lpstr>  </vt:lpstr>
      <vt:lpstr>@ch3ryl</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Cheryl Contee</dc:creator>
  <cp:lastModifiedBy>Cheryl Contee</cp:lastModifiedBy>
  <cp:revision>14</cp:revision>
  <dcterms:created xsi:type="dcterms:W3CDTF">2013-10-29T13:32:13Z</dcterms:created>
  <dcterms:modified xsi:type="dcterms:W3CDTF">2013-10-29T15:49:14Z</dcterms:modified>
</cp:coreProperties>
</file>